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9" r:id="rId6"/>
    <p:sldId id="270" r:id="rId7"/>
    <p:sldId id="272" r:id="rId8"/>
    <p:sldId id="271" r:id="rId9"/>
    <p:sldId id="261" r:id="rId10"/>
    <p:sldId id="274" r:id="rId11"/>
    <p:sldId id="263" r:id="rId12"/>
    <p:sldId id="265" r:id="rId13"/>
    <p:sldId id="266" r:id="rId14"/>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104" d="100"/>
          <a:sy n="104" d="100"/>
        </p:scale>
        <p:origin x="-414" y="-2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FDFC09-6BF9-4297-A811-6C2BEE80B57E}"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125089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DFC09-6BF9-4297-A811-6C2BEE80B57E}"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250236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DFC09-6BF9-4297-A811-6C2BEE80B57E}"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4191529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DFC09-6BF9-4297-A811-6C2BEE80B57E}"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392870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DFC09-6BF9-4297-A811-6C2BEE80B57E}"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208565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FDFC09-6BF9-4297-A811-6C2BEE80B57E}"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58850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FDFC09-6BF9-4297-A811-6C2BEE80B57E}" type="datetimeFigureOut">
              <a:rPr lang="en-US" smtClean="0"/>
              <a:pPr/>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156068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FDFC09-6BF9-4297-A811-6C2BEE80B57E}" type="datetimeFigureOut">
              <a:rPr lang="en-US" smtClean="0"/>
              <a:pPr/>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413120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DFC09-6BF9-4297-A811-6C2BEE80B57E}" type="datetimeFigureOut">
              <a:rPr lang="en-US" smtClean="0"/>
              <a:pPr/>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315993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DFC09-6BF9-4297-A811-6C2BEE80B57E}"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68259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DFC09-6BF9-4297-A811-6C2BEE80B57E}"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D767C-64E4-44E9-8028-59D8D400E1E1}" type="slidenum">
              <a:rPr lang="en-US" smtClean="0"/>
              <a:pPr/>
              <a:t>‹#›</a:t>
            </a:fld>
            <a:endParaRPr lang="en-US"/>
          </a:p>
        </p:txBody>
      </p:sp>
    </p:spTree>
    <p:extLst>
      <p:ext uri="{BB962C8B-B14F-4D97-AF65-F5344CB8AC3E}">
        <p14:creationId xmlns:p14="http://schemas.microsoft.com/office/powerpoint/2010/main" val="349299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9BFDFC09-6BF9-4297-A811-6C2BEE80B57E}" type="datetimeFigureOut">
              <a:rPr lang="en-US" smtClean="0"/>
              <a:pPr/>
              <a:t>1/22/2023</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C6AD767C-64E4-44E9-8028-59D8D400E1E1}" type="slidenum">
              <a:rPr lang="en-US" smtClean="0"/>
              <a:pPr/>
              <a:t>‹#›</a:t>
            </a:fld>
            <a:endParaRPr lang="en-US"/>
          </a:p>
        </p:txBody>
      </p:sp>
    </p:spTree>
    <p:extLst>
      <p:ext uri="{BB962C8B-B14F-4D97-AF65-F5344CB8AC3E}">
        <p14:creationId xmlns:p14="http://schemas.microsoft.com/office/powerpoint/2010/main" val="3440359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06571" y="208983"/>
            <a:ext cx="6130857" cy="4557569"/>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66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5" name="Rectangle 4"/>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47300" y="1870122"/>
            <a:ext cx="5963491" cy="769441"/>
          </a:xfrm>
          <a:prstGeom prst="rect">
            <a:avLst/>
          </a:prstGeom>
        </p:spPr>
        <p:txBody>
          <a:bodyPr wrap="none">
            <a:spAutoFit/>
          </a:bodyPr>
          <a:lstStyle/>
          <a:p>
            <a:pPr algn="ctr"/>
            <a:r>
              <a:rPr lang="bn-BD" sz="4400" dirty="0">
                <a:solidFill>
                  <a:schemeClr val="bg1"/>
                </a:solidFill>
                <a:latin typeface="NikoshBAN" panose="02000000000000000000" pitchFamily="2" charset="0"/>
                <a:cs typeface="NikoshBAN" panose="02000000000000000000" pitchFamily="2" charset="0"/>
              </a:rPr>
              <a:t>সবাইকে ফুলেল শুভেচ্ছা</a:t>
            </a:r>
            <a:endParaRPr lang="en-US" sz="44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6954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anim calcmode="lin" valueType="num">
                                      <p:cBhvr>
                                        <p:cTn id="13"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753" y="1199679"/>
            <a:ext cx="4521757" cy="2862956"/>
          </a:xfrm>
          <a:prstGeom prst="rect">
            <a:avLst/>
          </a:prstGeom>
          <a:ln>
            <a:noFill/>
          </a:ln>
          <a:effectLst>
            <a:outerShdw blurRad="292100" dist="139700" dir="2700000" algn="tl" rotWithShape="0">
              <a:srgbClr val="333333">
                <a:alpha val="65000"/>
              </a:srgbClr>
            </a:outerShdw>
          </a:effectLst>
        </p:spPr>
      </p:pic>
      <p:sp>
        <p:nvSpPr>
          <p:cNvPr id="4" name="Rectangle 3"/>
          <p:cNvSpPr/>
          <p:nvPr/>
        </p:nvSpPr>
        <p:spPr>
          <a:xfrm>
            <a:off x="1316736" y="4323258"/>
            <a:ext cx="6062472"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bn-BD" sz="2400" dirty="0">
                <a:latin typeface="NikoshBAN" panose="02000000000000000000" pitchFamily="2" charset="0"/>
                <a:cs typeface="NikoshBAN" panose="02000000000000000000" pitchFamily="2" charset="0"/>
              </a:rPr>
              <a:t>প্রশ্নঃ </a:t>
            </a:r>
            <a:r>
              <a:rPr lang="en-SG" sz="2400" dirty="0" err="1">
                <a:latin typeface="NikoshBAN" panose="02000000000000000000" pitchFamily="2" charset="0"/>
                <a:cs typeface="NikoshBAN" panose="02000000000000000000" pitchFamily="2" charset="0"/>
              </a:rPr>
              <a:t>ডাটা</a:t>
            </a:r>
            <a:r>
              <a:rPr lang="en-SG" sz="2400" dirty="0">
                <a:latin typeface="NikoshBAN" panose="02000000000000000000" pitchFamily="2" charset="0"/>
                <a:cs typeface="NikoshBAN" panose="02000000000000000000" pitchFamily="2" charset="0"/>
              </a:rPr>
              <a:t> </a:t>
            </a:r>
            <a:r>
              <a:rPr lang="en-SG" sz="2400" dirty="0" err="1">
                <a:latin typeface="NikoshBAN" panose="02000000000000000000" pitchFamily="2" charset="0"/>
                <a:cs typeface="NikoshBAN" panose="02000000000000000000" pitchFamily="2" charset="0"/>
              </a:rPr>
              <a:t>স্ট্রাকচারের</a:t>
            </a:r>
            <a:r>
              <a:rPr lang="en-SG" sz="2400" dirty="0">
                <a:latin typeface="NikoshBAN" panose="02000000000000000000" pitchFamily="2" charset="0"/>
                <a:cs typeface="NikoshBAN" panose="02000000000000000000" pitchFamily="2" charset="0"/>
              </a:rPr>
              <a:t> ৫টি </a:t>
            </a:r>
            <a:r>
              <a:rPr lang="en-SG" sz="2400" dirty="0" err="1">
                <a:latin typeface="NikoshBAN" panose="02000000000000000000" pitchFamily="2" charset="0"/>
                <a:cs typeface="NikoshBAN" panose="02000000000000000000" pitchFamily="2" charset="0"/>
              </a:rPr>
              <a:t>বিশিষ্ট্য</a:t>
            </a:r>
            <a:r>
              <a:rPr lang="en-SG" sz="2400" dirty="0">
                <a:latin typeface="NikoshBAN" panose="02000000000000000000" pitchFamily="2" charset="0"/>
                <a:cs typeface="NikoshBAN" panose="02000000000000000000" pitchFamily="2" charset="0"/>
              </a:rPr>
              <a:t> </a:t>
            </a:r>
            <a:r>
              <a:rPr lang="en-SG" sz="2400" dirty="0" err="1">
                <a:latin typeface="NikoshBAN" panose="02000000000000000000" pitchFamily="2" charset="0"/>
                <a:cs typeface="NikoshBAN" panose="02000000000000000000" pitchFamily="2" charset="0"/>
              </a:rPr>
              <a:t>লিখ</a:t>
            </a:r>
            <a:r>
              <a:rPr lang="bn-BD" sz="2400" dirty="0">
                <a:latin typeface="NikoshBAN" panose="02000000000000000000" pitchFamily="2" charset="0"/>
                <a:cs typeface="NikoshBAN" panose="02000000000000000000" pitchFamily="2" charset="0"/>
              </a:rPr>
              <a:t>? </a:t>
            </a:r>
          </a:p>
        </p:txBody>
      </p:sp>
      <p:sp>
        <p:nvSpPr>
          <p:cNvPr id="5" name="Rectangle 4"/>
          <p:cNvSpPr/>
          <p:nvPr/>
        </p:nvSpPr>
        <p:spPr>
          <a:xfrm>
            <a:off x="3660015" y="388095"/>
            <a:ext cx="2054985" cy="46166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bn-BD" sz="2400" dirty="0">
                <a:latin typeface="NikoshBAN" panose="02000000000000000000" pitchFamily="2" charset="0"/>
                <a:cs typeface="NikoshBAN" panose="02000000000000000000" pitchFamily="2" charset="0"/>
              </a:rPr>
              <a:t>দলীয় কাজ</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2601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000" fill="hold"/>
                                        <p:tgtEl>
                                          <p:spTgt spid="4"/>
                                        </p:tgtEl>
                                        <p:attrNameLst>
                                          <p:attrName>ppt_x</p:attrName>
                                        </p:attrNameLst>
                                      </p:cBhvr>
                                      <p:tavLst>
                                        <p:tav tm="0">
                                          <p:val>
                                            <p:strVal val="#ppt_x"/>
                                          </p:val>
                                        </p:tav>
                                        <p:tav tm="100000">
                                          <p:val>
                                            <p:strVal val="#ppt_x"/>
                                          </p:val>
                                        </p:tav>
                                      </p:tavLst>
                                    </p:anim>
                                    <p:anim calcmode="lin" valueType="num">
                                      <p:cBhvr additive="base">
                                        <p:cTn id="19"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989933" y="458080"/>
            <a:ext cx="1164134" cy="52322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SG" sz="2800">
                <a:latin typeface="NikoshBAN" panose="02000000000000000000" pitchFamily="2" charset="0"/>
                <a:cs typeface="NikoshBAN" panose="02000000000000000000" pitchFamily="2" charset="0"/>
              </a:rPr>
              <a:t>মূল্যায়ন</a:t>
            </a:r>
            <a:endParaRPr lang="en-US" sz="2800" dirty="0">
              <a:latin typeface="NikoshBAN" panose="02000000000000000000" pitchFamily="2" charset="0"/>
              <a:cs typeface="NikoshBAN" panose="02000000000000000000" pitchFamily="2" charset="0"/>
            </a:endParaRPr>
          </a:p>
        </p:txBody>
      </p:sp>
      <p:sp>
        <p:nvSpPr>
          <p:cNvPr id="6" name="Rectangle 5"/>
          <p:cNvSpPr/>
          <p:nvPr/>
        </p:nvSpPr>
        <p:spPr>
          <a:xfrm>
            <a:off x="603505" y="1837456"/>
            <a:ext cx="3514610" cy="46166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bn-BD" sz="2400" dirty="0">
                <a:latin typeface="NikoshBAN" panose="02000000000000000000" pitchFamily="2" charset="0"/>
                <a:cs typeface="NikoshBAN" panose="02000000000000000000" pitchFamily="2" charset="0"/>
              </a:rPr>
              <a:t>প্রশ্নঃ </a:t>
            </a:r>
            <a:r>
              <a:rPr lang="en-US" sz="2400" dirty="0" smtClean="0">
                <a:latin typeface="NikoshBAN" pitchFamily="2" charset="0"/>
                <a:cs typeface="NikoshBAN" pitchFamily="2" charset="0"/>
              </a:rPr>
              <a:t>Datum</a:t>
            </a:r>
            <a:r>
              <a:rPr lang="en-SG" sz="2400" dirty="0" smtClean="0">
                <a:latin typeface="NikoshBAN" pitchFamily="2" charset="0"/>
                <a:cs typeface="NikoshBAN" pitchFamily="2" charset="0"/>
              </a:rPr>
              <a:t> </a:t>
            </a:r>
            <a:r>
              <a:rPr lang="en-SG" sz="2400" dirty="0" err="1" smtClean="0">
                <a:latin typeface="NikoshBAN" pitchFamily="2" charset="0"/>
                <a:cs typeface="NikoshBAN" pitchFamily="2" charset="0"/>
              </a:rPr>
              <a:t>অর্থ</a:t>
            </a:r>
            <a:r>
              <a:rPr lang="en-SG" sz="2400" dirty="0" smtClean="0">
                <a:latin typeface="NikoshBAN" pitchFamily="2" charset="0"/>
                <a:cs typeface="NikoshBAN" pitchFamily="2" charset="0"/>
              </a:rPr>
              <a:t> </a:t>
            </a:r>
            <a:r>
              <a:rPr lang="en-SG" sz="2400" dirty="0" err="1" smtClean="0">
                <a:latin typeface="NikoshBAN" pitchFamily="2" charset="0"/>
                <a:cs typeface="NikoshBAN" pitchFamily="2" charset="0"/>
              </a:rPr>
              <a:t>কি</a:t>
            </a:r>
            <a:r>
              <a:rPr lang="en-SG" sz="2400" dirty="0" smtClean="0">
                <a:latin typeface="NikoshBAN" pitchFamily="2" charset="0"/>
                <a:cs typeface="NikoshBAN" pitchFamily="2" charset="0"/>
              </a:rPr>
              <a:t>?</a:t>
            </a:r>
            <a:endParaRPr lang="bn-BD" sz="2400" dirty="0">
              <a:latin typeface="NikoshBAN" panose="02000000000000000000" pitchFamily="2" charset="0"/>
              <a:cs typeface="NikoshBAN" panose="02000000000000000000" pitchFamily="2" charset="0"/>
            </a:endParaRPr>
          </a:p>
        </p:txBody>
      </p:sp>
      <p:sp>
        <p:nvSpPr>
          <p:cNvPr id="7" name="Rectangle 6"/>
          <p:cNvSpPr/>
          <p:nvPr/>
        </p:nvSpPr>
        <p:spPr>
          <a:xfrm>
            <a:off x="603505" y="2299121"/>
            <a:ext cx="416105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BD" sz="2400" dirty="0">
                <a:latin typeface="NikoshBAN" panose="02000000000000000000" pitchFamily="2" charset="0"/>
                <a:cs typeface="NikoshBAN" panose="02000000000000000000" pitchFamily="2" charset="0"/>
              </a:rPr>
              <a:t>প্রশ্নঃ </a:t>
            </a:r>
            <a:r>
              <a:rPr lang="en-US" sz="2400" dirty="0" smtClean="0">
                <a:latin typeface="NikoshBAN" pitchFamily="2" charset="0"/>
                <a:cs typeface="NikoshBAN" pitchFamily="2" charset="0"/>
              </a:rPr>
              <a:t>Data </a:t>
            </a:r>
            <a:r>
              <a:rPr lang="en-US" sz="2400" dirty="0" err="1" smtClean="0">
                <a:latin typeface="NikoshBAN" pitchFamily="2" charset="0"/>
                <a:cs typeface="NikoshBAN" pitchFamily="2" charset="0"/>
              </a:rPr>
              <a:t>কোন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ধরনের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শব্দ</a:t>
            </a:r>
            <a:r>
              <a:rPr lang="en-US" sz="2400" dirty="0" smtClean="0">
                <a:latin typeface="NikoshBAN" pitchFamily="2" charset="0"/>
                <a:cs typeface="NikoshBAN" pitchFamily="2" charset="0"/>
              </a:rPr>
              <a:t>?</a:t>
            </a:r>
            <a:endParaRPr lang="bn-BD" sz="2400" dirty="0">
              <a:latin typeface="NikoshBAN" panose="02000000000000000000" pitchFamily="2" charset="0"/>
              <a:cs typeface="NikoshBAN" panose="02000000000000000000" pitchFamily="2" charset="0"/>
            </a:endParaRPr>
          </a:p>
        </p:txBody>
      </p:sp>
      <p:sp>
        <p:nvSpPr>
          <p:cNvPr id="8" name="Rectangle 7"/>
          <p:cNvSpPr/>
          <p:nvPr/>
        </p:nvSpPr>
        <p:spPr>
          <a:xfrm>
            <a:off x="603505" y="2702731"/>
            <a:ext cx="4249216" cy="83099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BD" sz="2400" dirty="0">
                <a:latin typeface="NikoshBAN" panose="02000000000000000000" pitchFamily="2" charset="0"/>
                <a:cs typeface="NikoshBAN" panose="02000000000000000000" pitchFamily="2" charset="0"/>
              </a:rPr>
              <a:t>প্রশ্নঃ </a:t>
            </a:r>
            <a:r>
              <a:rPr lang="en-US" sz="2400" dirty="0" err="1" smtClean="0">
                <a:latin typeface="NikoshBAN" pitchFamily="2" charset="0"/>
                <a:cs typeface="NikoshBAN" pitchFamily="2" charset="0"/>
              </a:rPr>
              <a:t>ইনফরমেশন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বুঝ</a:t>
            </a:r>
            <a:r>
              <a:rPr lang="en-US" sz="2400" dirty="0" smtClean="0">
                <a:latin typeface="NikoshBAN" pitchFamily="2" charset="0"/>
                <a:cs typeface="NikoshBAN" pitchFamily="2" charset="0"/>
              </a:rPr>
              <a:t>?</a:t>
            </a:r>
            <a:endParaRPr lang="bn-BD" sz="2400" dirty="0">
              <a:latin typeface="NikoshBAN" panose="02000000000000000000" pitchFamily="2" charset="0"/>
              <a:cs typeface="NikoshBAN" panose="02000000000000000000" pitchFamily="2" charset="0"/>
            </a:endParaRPr>
          </a:p>
        </p:txBody>
      </p:sp>
      <p:sp>
        <p:nvSpPr>
          <p:cNvPr id="9" name="Rectangle 8"/>
          <p:cNvSpPr/>
          <p:nvPr/>
        </p:nvSpPr>
        <p:spPr>
          <a:xfrm>
            <a:off x="603504" y="3164534"/>
            <a:ext cx="507316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BD" sz="2400" dirty="0">
                <a:latin typeface="NikoshBAN" panose="02000000000000000000" pitchFamily="2" charset="0"/>
                <a:cs typeface="NikoshBAN" panose="02000000000000000000" pitchFamily="2" charset="0"/>
              </a:rPr>
              <a:t>প্রশ্নঃ </a:t>
            </a:r>
            <a:r>
              <a:rPr lang="en-US" sz="2400" dirty="0" err="1" smtClean="0">
                <a:latin typeface="NikoshBAN" pitchFamily="2" charset="0"/>
                <a:cs typeface="NikoshBAN" pitchFamily="2" charset="0"/>
              </a:rPr>
              <a:t>ডাটার</a:t>
            </a:r>
            <a:r>
              <a:rPr lang="en-US" sz="2400" dirty="0" smtClean="0">
                <a:latin typeface="NikoshBAN" pitchFamily="2" charset="0"/>
                <a:cs typeface="NikoshBAN" pitchFamily="2" charset="0"/>
              </a:rPr>
              <a:t> ২টি </a:t>
            </a:r>
            <a:r>
              <a:rPr lang="en-US" sz="2400" dirty="0" err="1" smtClean="0">
                <a:latin typeface="NikoshBAN" pitchFamily="2" charset="0"/>
                <a:cs typeface="NikoshBAN" pitchFamily="2" charset="0"/>
              </a:rPr>
              <a:t>বৈশিষ্ট্য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a:t>
            </a:r>
            <a:endParaRPr lang="bn-BD" sz="2400" dirty="0">
              <a:latin typeface="NikoshBAN" panose="02000000000000000000" pitchFamily="2" charset="0"/>
              <a:cs typeface="NikoshBAN" panose="02000000000000000000" pitchFamily="2" charset="0"/>
            </a:endParaRPr>
          </a:p>
        </p:txBody>
      </p:sp>
      <p:sp>
        <p:nvSpPr>
          <p:cNvPr id="10" name="Rectangle 9"/>
          <p:cNvSpPr/>
          <p:nvPr/>
        </p:nvSpPr>
        <p:spPr>
          <a:xfrm>
            <a:off x="603504" y="3626199"/>
            <a:ext cx="507316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nchor="ctr">
            <a:spAutoFit/>
          </a:bodyPr>
          <a:lstStyle/>
          <a:p>
            <a:r>
              <a:rPr lang="bn-BD" sz="2400" dirty="0">
                <a:latin typeface="NikoshBAN" panose="02000000000000000000" pitchFamily="2" charset="0"/>
                <a:cs typeface="NikoshBAN" panose="02000000000000000000" pitchFamily="2" charset="0"/>
              </a:rPr>
              <a:t>প্রশ্নঃ </a:t>
            </a:r>
            <a:r>
              <a:rPr lang="en-US" sz="2400" dirty="0" err="1" smtClean="0">
                <a:latin typeface="NikoshBAN" pitchFamily="2" charset="0"/>
                <a:cs typeface="NikoshBAN" pitchFamily="2" charset="0"/>
              </a:rPr>
              <a:t>ইনফরমেশনের</a:t>
            </a:r>
            <a:r>
              <a:rPr lang="en-US" sz="2400" dirty="0" smtClean="0">
                <a:latin typeface="NikoshBAN" pitchFamily="2" charset="0"/>
                <a:cs typeface="NikoshBAN" pitchFamily="2" charset="0"/>
              </a:rPr>
              <a:t> 3টি </a:t>
            </a:r>
            <a:r>
              <a:rPr lang="en-US" sz="2400" dirty="0" err="1" smtClean="0">
                <a:latin typeface="NikoshBAN" pitchFamily="2" charset="0"/>
                <a:cs typeface="NikoshBAN" pitchFamily="2" charset="0"/>
              </a:rPr>
              <a:t>বৈশিষ্ট্য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a:t>
            </a:r>
            <a:endParaRPr lang="bn-BD" sz="2400" dirty="0">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6674" y="1265537"/>
            <a:ext cx="3215436" cy="310651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77558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80">
                                          <p:stCondLst>
                                            <p:cond delay="0"/>
                                          </p:stCondLst>
                                        </p:cTn>
                                        <p:tgtEl>
                                          <p:spTgt spid="7"/>
                                        </p:tgtEl>
                                      </p:cBhvr>
                                    </p:animEffect>
                                    <p:anim calcmode="lin" valueType="num">
                                      <p:cBhvr>
                                        <p:cTn id="3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2" dur="26">
                                          <p:stCondLst>
                                            <p:cond delay="650"/>
                                          </p:stCondLst>
                                        </p:cTn>
                                        <p:tgtEl>
                                          <p:spTgt spid="7"/>
                                        </p:tgtEl>
                                      </p:cBhvr>
                                      <p:to x="100000" y="60000"/>
                                    </p:animScale>
                                    <p:animScale>
                                      <p:cBhvr>
                                        <p:cTn id="43" dur="166" decel="50000">
                                          <p:stCondLst>
                                            <p:cond delay="676"/>
                                          </p:stCondLst>
                                        </p:cTn>
                                        <p:tgtEl>
                                          <p:spTgt spid="7"/>
                                        </p:tgtEl>
                                      </p:cBhvr>
                                      <p:to x="100000" y="100000"/>
                                    </p:animScale>
                                    <p:animScale>
                                      <p:cBhvr>
                                        <p:cTn id="44" dur="26">
                                          <p:stCondLst>
                                            <p:cond delay="1312"/>
                                          </p:stCondLst>
                                        </p:cTn>
                                        <p:tgtEl>
                                          <p:spTgt spid="7"/>
                                        </p:tgtEl>
                                      </p:cBhvr>
                                      <p:to x="100000" y="80000"/>
                                    </p:animScale>
                                    <p:animScale>
                                      <p:cBhvr>
                                        <p:cTn id="45" dur="166" decel="50000">
                                          <p:stCondLst>
                                            <p:cond delay="1338"/>
                                          </p:stCondLst>
                                        </p:cTn>
                                        <p:tgtEl>
                                          <p:spTgt spid="7"/>
                                        </p:tgtEl>
                                      </p:cBhvr>
                                      <p:to x="100000" y="100000"/>
                                    </p:animScale>
                                    <p:animScale>
                                      <p:cBhvr>
                                        <p:cTn id="46" dur="26">
                                          <p:stCondLst>
                                            <p:cond delay="1642"/>
                                          </p:stCondLst>
                                        </p:cTn>
                                        <p:tgtEl>
                                          <p:spTgt spid="7"/>
                                        </p:tgtEl>
                                      </p:cBhvr>
                                      <p:to x="100000" y="90000"/>
                                    </p:animScale>
                                    <p:animScale>
                                      <p:cBhvr>
                                        <p:cTn id="47" dur="166" decel="50000">
                                          <p:stCondLst>
                                            <p:cond delay="1668"/>
                                          </p:stCondLst>
                                        </p:cTn>
                                        <p:tgtEl>
                                          <p:spTgt spid="7"/>
                                        </p:tgtEl>
                                      </p:cBhvr>
                                      <p:to x="100000" y="100000"/>
                                    </p:animScale>
                                    <p:animScale>
                                      <p:cBhvr>
                                        <p:cTn id="48" dur="26">
                                          <p:stCondLst>
                                            <p:cond delay="1808"/>
                                          </p:stCondLst>
                                        </p:cTn>
                                        <p:tgtEl>
                                          <p:spTgt spid="7"/>
                                        </p:tgtEl>
                                      </p:cBhvr>
                                      <p:to x="100000" y="95000"/>
                                    </p:animScale>
                                    <p:animScale>
                                      <p:cBhvr>
                                        <p:cTn id="49" dur="166" decel="50000">
                                          <p:stCondLst>
                                            <p:cond delay="1834"/>
                                          </p:stCondLst>
                                        </p:cTn>
                                        <p:tgtEl>
                                          <p:spTgt spid="7"/>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down)">
                                      <p:cBhvr>
                                        <p:cTn id="54" dur="580">
                                          <p:stCondLst>
                                            <p:cond delay="0"/>
                                          </p:stCondLst>
                                        </p:cTn>
                                        <p:tgtEl>
                                          <p:spTgt spid="8"/>
                                        </p:tgtEl>
                                      </p:cBhvr>
                                    </p:animEffect>
                                    <p:anim calcmode="lin" valueType="num">
                                      <p:cBhvr>
                                        <p:cTn id="5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0" dur="26">
                                          <p:stCondLst>
                                            <p:cond delay="650"/>
                                          </p:stCondLst>
                                        </p:cTn>
                                        <p:tgtEl>
                                          <p:spTgt spid="8"/>
                                        </p:tgtEl>
                                      </p:cBhvr>
                                      <p:to x="100000" y="60000"/>
                                    </p:animScale>
                                    <p:animScale>
                                      <p:cBhvr>
                                        <p:cTn id="61" dur="166" decel="50000">
                                          <p:stCondLst>
                                            <p:cond delay="676"/>
                                          </p:stCondLst>
                                        </p:cTn>
                                        <p:tgtEl>
                                          <p:spTgt spid="8"/>
                                        </p:tgtEl>
                                      </p:cBhvr>
                                      <p:to x="100000" y="100000"/>
                                    </p:animScale>
                                    <p:animScale>
                                      <p:cBhvr>
                                        <p:cTn id="62" dur="26">
                                          <p:stCondLst>
                                            <p:cond delay="1312"/>
                                          </p:stCondLst>
                                        </p:cTn>
                                        <p:tgtEl>
                                          <p:spTgt spid="8"/>
                                        </p:tgtEl>
                                      </p:cBhvr>
                                      <p:to x="100000" y="80000"/>
                                    </p:animScale>
                                    <p:animScale>
                                      <p:cBhvr>
                                        <p:cTn id="63" dur="166" decel="50000">
                                          <p:stCondLst>
                                            <p:cond delay="1338"/>
                                          </p:stCondLst>
                                        </p:cTn>
                                        <p:tgtEl>
                                          <p:spTgt spid="8"/>
                                        </p:tgtEl>
                                      </p:cBhvr>
                                      <p:to x="100000" y="100000"/>
                                    </p:animScale>
                                    <p:animScale>
                                      <p:cBhvr>
                                        <p:cTn id="64" dur="26">
                                          <p:stCondLst>
                                            <p:cond delay="1642"/>
                                          </p:stCondLst>
                                        </p:cTn>
                                        <p:tgtEl>
                                          <p:spTgt spid="8"/>
                                        </p:tgtEl>
                                      </p:cBhvr>
                                      <p:to x="100000" y="90000"/>
                                    </p:animScale>
                                    <p:animScale>
                                      <p:cBhvr>
                                        <p:cTn id="65" dur="166" decel="50000">
                                          <p:stCondLst>
                                            <p:cond delay="1668"/>
                                          </p:stCondLst>
                                        </p:cTn>
                                        <p:tgtEl>
                                          <p:spTgt spid="8"/>
                                        </p:tgtEl>
                                      </p:cBhvr>
                                      <p:to x="100000" y="100000"/>
                                    </p:animScale>
                                    <p:animScale>
                                      <p:cBhvr>
                                        <p:cTn id="66" dur="26">
                                          <p:stCondLst>
                                            <p:cond delay="1808"/>
                                          </p:stCondLst>
                                        </p:cTn>
                                        <p:tgtEl>
                                          <p:spTgt spid="8"/>
                                        </p:tgtEl>
                                      </p:cBhvr>
                                      <p:to x="100000" y="95000"/>
                                    </p:animScale>
                                    <p:animScale>
                                      <p:cBhvr>
                                        <p:cTn id="67" dur="166" decel="50000">
                                          <p:stCondLst>
                                            <p:cond delay="1834"/>
                                          </p:stCondLst>
                                        </p:cTn>
                                        <p:tgtEl>
                                          <p:spTgt spid="8"/>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80">
                                          <p:stCondLst>
                                            <p:cond delay="0"/>
                                          </p:stCondLst>
                                        </p:cTn>
                                        <p:tgtEl>
                                          <p:spTgt spid="9"/>
                                        </p:tgtEl>
                                      </p:cBhvr>
                                    </p:animEffect>
                                    <p:anim calcmode="lin" valueType="num">
                                      <p:cBhvr>
                                        <p:cTn id="7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8" dur="26">
                                          <p:stCondLst>
                                            <p:cond delay="650"/>
                                          </p:stCondLst>
                                        </p:cTn>
                                        <p:tgtEl>
                                          <p:spTgt spid="9"/>
                                        </p:tgtEl>
                                      </p:cBhvr>
                                      <p:to x="100000" y="60000"/>
                                    </p:animScale>
                                    <p:animScale>
                                      <p:cBhvr>
                                        <p:cTn id="79" dur="166" decel="50000">
                                          <p:stCondLst>
                                            <p:cond delay="676"/>
                                          </p:stCondLst>
                                        </p:cTn>
                                        <p:tgtEl>
                                          <p:spTgt spid="9"/>
                                        </p:tgtEl>
                                      </p:cBhvr>
                                      <p:to x="100000" y="100000"/>
                                    </p:animScale>
                                    <p:animScale>
                                      <p:cBhvr>
                                        <p:cTn id="80" dur="26">
                                          <p:stCondLst>
                                            <p:cond delay="1312"/>
                                          </p:stCondLst>
                                        </p:cTn>
                                        <p:tgtEl>
                                          <p:spTgt spid="9"/>
                                        </p:tgtEl>
                                      </p:cBhvr>
                                      <p:to x="100000" y="80000"/>
                                    </p:animScale>
                                    <p:animScale>
                                      <p:cBhvr>
                                        <p:cTn id="81" dur="166" decel="50000">
                                          <p:stCondLst>
                                            <p:cond delay="1338"/>
                                          </p:stCondLst>
                                        </p:cTn>
                                        <p:tgtEl>
                                          <p:spTgt spid="9"/>
                                        </p:tgtEl>
                                      </p:cBhvr>
                                      <p:to x="100000" y="100000"/>
                                    </p:animScale>
                                    <p:animScale>
                                      <p:cBhvr>
                                        <p:cTn id="82" dur="26">
                                          <p:stCondLst>
                                            <p:cond delay="1642"/>
                                          </p:stCondLst>
                                        </p:cTn>
                                        <p:tgtEl>
                                          <p:spTgt spid="9"/>
                                        </p:tgtEl>
                                      </p:cBhvr>
                                      <p:to x="100000" y="90000"/>
                                    </p:animScale>
                                    <p:animScale>
                                      <p:cBhvr>
                                        <p:cTn id="83" dur="166" decel="50000">
                                          <p:stCondLst>
                                            <p:cond delay="1668"/>
                                          </p:stCondLst>
                                        </p:cTn>
                                        <p:tgtEl>
                                          <p:spTgt spid="9"/>
                                        </p:tgtEl>
                                      </p:cBhvr>
                                      <p:to x="100000" y="100000"/>
                                    </p:animScale>
                                    <p:animScale>
                                      <p:cBhvr>
                                        <p:cTn id="84" dur="26">
                                          <p:stCondLst>
                                            <p:cond delay="1808"/>
                                          </p:stCondLst>
                                        </p:cTn>
                                        <p:tgtEl>
                                          <p:spTgt spid="9"/>
                                        </p:tgtEl>
                                      </p:cBhvr>
                                      <p:to x="100000" y="95000"/>
                                    </p:animScale>
                                    <p:animScale>
                                      <p:cBhvr>
                                        <p:cTn id="85" dur="166" decel="50000">
                                          <p:stCondLst>
                                            <p:cond delay="1834"/>
                                          </p:stCondLst>
                                        </p:cTn>
                                        <p:tgtEl>
                                          <p:spTgt spid="9"/>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down)">
                                      <p:cBhvr>
                                        <p:cTn id="90" dur="580">
                                          <p:stCondLst>
                                            <p:cond delay="0"/>
                                          </p:stCondLst>
                                        </p:cTn>
                                        <p:tgtEl>
                                          <p:spTgt spid="10"/>
                                        </p:tgtEl>
                                      </p:cBhvr>
                                    </p:animEffect>
                                    <p:anim calcmode="lin" valueType="num">
                                      <p:cBhvr>
                                        <p:cTn id="9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6" dur="26">
                                          <p:stCondLst>
                                            <p:cond delay="650"/>
                                          </p:stCondLst>
                                        </p:cTn>
                                        <p:tgtEl>
                                          <p:spTgt spid="10"/>
                                        </p:tgtEl>
                                      </p:cBhvr>
                                      <p:to x="100000" y="60000"/>
                                    </p:animScale>
                                    <p:animScale>
                                      <p:cBhvr>
                                        <p:cTn id="97" dur="166" decel="50000">
                                          <p:stCondLst>
                                            <p:cond delay="676"/>
                                          </p:stCondLst>
                                        </p:cTn>
                                        <p:tgtEl>
                                          <p:spTgt spid="10"/>
                                        </p:tgtEl>
                                      </p:cBhvr>
                                      <p:to x="100000" y="100000"/>
                                    </p:animScale>
                                    <p:animScale>
                                      <p:cBhvr>
                                        <p:cTn id="98" dur="26">
                                          <p:stCondLst>
                                            <p:cond delay="1312"/>
                                          </p:stCondLst>
                                        </p:cTn>
                                        <p:tgtEl>
                                          <p:spTgt spid="10"/>
                                        </p:tgtEl>
                                      </p:cBhvr>
                                      <p:to x="100000" y="80000"/>
                                    </p:animScale>
                                    <p:animScale>
                                      <p:cBhvr>
                                        <p:cTn id="99" dur="166" decel="50000">
                                          <p:stCondLst>
                                            <p:cond delay="1338"/>
                                          </p:stCondLst>
                                        </p:cTn>
                                        <p:tgtEl>
                                          <p:spTgt spid="10"/>
                                        </p:tgtEl>
                                      </p:cBhvr>
                                      <p:to x="100000" y="100000"/>
                                    </p:animScale>
                                    <p:animScale>
                                      <p:cBhvr>
                                        <p:cTn id="100" dur="26">
                                          <p:stCondLst>
                                            <p:cond delay="1642"/>
                                          </p:stCondLst>
                                        </p:cTn>
                                        <p:tgtEl>
                                          <p:spTgt spid="10"/>
                                        </p:tgtEl>
                                      </p:cBhvr>
                                      <p:to x="100000" y="90000"/>
                                    </p:animScale>
                                    <p:animScale>
                                      <p:cBhvr>
                                        <p:cTn id="101" dur="166" decel="50000">
                                          <p:stCondLst>
                                            <p:cond delay="1668"/>
                                          </p:stCondLst>
                                        </p:cTn>
                                        <p:tgtEl>
                                          <p:spTgt spid="10"/>
                                        </p:tgtEl>
                                      </p:cBhvr>
                                      <p:to x="100000" y="100000"/>
                                    </p:animScale>
                                    <p:animScale>
                                      <p:cBhvr>
                                        <p:cTn id="102" dur="26">
                                          <p:stCondLst>
                                            <p:cond delay="1808"/>
                                          </p:stCondLst>
                                        </p:cTn>
                                        <p:tgtEl>
                                          <p:spTgt spid="10"/>
                                        </p:tgtEl>
                                      </p:cBhvr>
                                      <p:to x="100000" y="95000"/>
                                    </p:animScale>
                                    <p:animScale>
                                      <p:cBhvr>
                                        <p:cTn id="103"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47089" y="643094"/>
            <a:ext cx="4608494" cy="739333"/>
          </a:xfrm>
          <a:prstGeom prst="roundRect">
            <a:avLst/>
          </a:prstGeom>
          <a:blipFill>
            <a:blip r:embed="rId2"/>
            <a:tile tx="0" ty="0" sx="100000" sy="100000" flip="none" algn="tl"/>
          </a:blipFill>
          <a:ln w="76200"/>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bn-BD" sz="5400" b="1" dirty="0">
                <a:solidFill>
                  <a:srgbClr val="FFFF00"/>
                </a:solidFill>
                <a:latin typeface="NikoshBAN" panose="02000000000000000000" pitchFamily="2" charset="0"/>
                <a:cs typeface="NikoshBAN" panose="02000000000000000000" pitchFamily="2" charset="0"/>
              </a:rPr>
              <a:t>বাড়ীর কাজ</a:t>
            </a:r>
            <a:endParaRPr lang="en-US" sz="5400" b="1" dirty="0">
              <a:solidFill>
                <a:srgbClr val="FFFF00"/>
              </a:solidFill>
              <a:latin typeface="NikoshBAN" panose="02000000000000000000" pitchFamily="2" charset="0"/>
              <a:cs typeface="NikoshBAN" panose="02000000000000000000" pitchFamily="2" charset="0"/>
            </a:endParaRPr>
          </a:p>
        </p:txBody>
      </p:sp>
      <p:sp>
        <p:nvSpPr>
          <p:cNvPr id="3" name="Right Arrow 2"/>
          <p:cNvSpPr/>
          <p:nvPr/>
        </p:nvSpPr>
        <p:spPr>
          <a:xfrm>
            <a:off x="685223" y="1806262"/>
            <a:ext cx="8046653" cy="2402246"/>
          </a:xfrm>
          <a:prstGeom prst="rightArrow">
            <a:avLst/>
          </a:prstGeom>
          <a:blipFill>
            <a:blip r:embed="rId3"/>
            <a:tile tx="0" ty="0" sx="100000" sy="100000" flip="none" algn="tl"/>
          </a:blipFill>
          <a:ln w="76200"/>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bn-BD" sz="2000" dirty="0">
              <a:latin typeface="NikoshBAN" panose="02000000000000000000" pitchFamily="2" charset="0"/>
              <a:cs typeface="NikoshBAN" panose="02000000000000000000" pitchFamily="2" charset="0"/>
            </a:endParaRPr>
          </a:p>
          <a:p>
            <a:pPr algn="ctr"/>
            <a:endParaRPr lang="bn-BD" sz="600" dirty="0">
              <a:latin typeface="NikoshBAN" panose="02000000000000000000" pitchFamily="2" charset="0"/>
              <a:cs typeface="NikoshBAN" panose="02000000000000000000" pitchFamily="2" charset="0"/>
            </a:endParaRPr>
          </a:p>
          <a:p>
            <a:pPr algn="ctr"/>
            <a:r>
              <a:rPr lang="bn-BD" sz="2000" dirty="0">
                <a:latin typeface="NikoshBAN" panose="02000000000000000000" pitchFamily="2" charset="0"/>
                <a:cs typeface="NikoshBAN" panose="02000000000000000000" pitchFamily="2" charset="0"/>
              </a:rPr>
              <a:t>প্রশ্নঃ </a:t>
            </a:r>
            <a:r>
              <a:rPr lang="en-SG" sz="2000" dirty="0" err="1" smtClean="0">
                <a:latin typeface="NikoshBAN" panose="02000000000000000000" pitchFamily="2" charset="0"/>
                <a:cs typeface="NikoshBAN" panose="02000000000000000000" pitchFamily="2" charset="0"/>
              </a:rPr>
              <a:t>ডাটা</a:t>
            </a:r>
            <a:r>
              <a:rPr lang="en-SG" sz="2000" dirty="0" smtClean="0">
                <a:latin typeface="NikoshBAN" panose="02000000000000000000" pitchFamily="2" charset="0"/>
                <a:cs typeface="NikoshBAN" panose="02000000000000000000" pitchFamily="2" charset="0"/>
              </a:rPr>
              <a:t> ও </a:t>
            </a:r>
            <a:r>
              <a:rPr lang="en-SG" sz="2000" dirty="0" err="1" smtClean="0">
                <a:latin typeface="NikoshBAN" panose="02000000000000000000" pitchFamily="2" charset="0"/>
                <a:cs typeface="NikoshBAN" panose="02000000000000000000" pitchFamily="2" charset="0"/>
              </a:rPr>
              <a:t>ইনফরমেশনের</a:t>
            </a:r>
            <a:r>
              <a:rPr lang="en-SG" sz="2000" dirty="0" smtClean="0">
                <a:latin typeface="NikoshBAN" panose="02000000000000000000" pitchFamily="2" charset="0"/>
                <a:cs typeface="NikoshBAN" panose="02000000000000000000" pitchFamily="2" charset="0"/>
              </a:rPr>
              <a:t> </a:t>
            </a:r>
            <a:r>
              <a:rPr lang="bn-BD" sz="2000" dirty="0" smtClean="0">
                <a:latin typeface="NikoshBAN" panose="02000000000000000000" pitchFamily="2" charset="0"/>
                <a:cs typeface="NikoshBAN" panose="02000000000000000000" pitchFamily="2" charset="0"/>
              </a:rPr>
              <a:t>মধ্যে </a:t>
            </a:r>
            <a:r>
              <a:rPr lang="bn-BD" sz="2000" dirty="0">
                <a:latin typeface="NikoshBAN" panose="02000000000000000000" pitchFamily="2" charset="0"/>
                <a:cs typeface="NikoshBAN" panose="02000000000000000000" pitchFamily="2" charset="0"/>
              </a:rPr>
              <a:t>পার্থক্য কী বিশ্লেষণ কর </a:t>
            </a:r>
            <a:r>
              <a:rPr lang="en-US" sz="2000" dirty="0">
                <a:latin typeface="NikoshBAN" panose="02000000000000000000" pitchFamily="2" charset="0"/>
                <a:cs typeface="NikoshBAN" panose="02000000000000000000" pitchFamily="2" charset="0"/>
              </a:rPr>
              <a:t> </a:t>
            </a:r>
            <a:r>
              <a:rPr lang="bn-BD" sz="2000" dirty="0">
                <a:latin typeface="NikoshBAN" panose="02000000000000000000" pitchFamily="2" charset="0"/>
                <a:cs typeface="NikoshBAN" panose="02000000000000000000" pitchFamily="2" charset="0"/>
              </a:rPr>
              <a:t>।</a:t>
            </a:r>
          </a:p>
          <a:p>
            <a:pPr algn="ctr"/>
            <a:endParaRPr lang="en-US" sz="2000" dirty="0">
              <a:latin typeface="NikoshBAN" panose="02000000000000000000" pitchFamily="2" charset="0"/>
              <a:cs typeface="NikoshBAN" panose="02000000000000000000" pitchFamily="2" charset="0"/>
            </a:endParaRPr>
          </a:p>
        </p:txBody>
      </p:sp>
      <p:sp>
        <p:nvSpPr>
          <p:cNvPr id="4" name="Rectangle 3"/>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634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SESIP\Desktop\R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528" y="676655"/>
            <a:ext cx="7196327" cy="3376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61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99996" y="231819"/>
            <a:ext cx="5133766" cy="1323304"/>
          </a:xfrm>
          <a:prstGeom prst="roundRect">
            <a:avLst/>
          </a:prstGeom>
          <a:blipFill dpi="0" rotWithShape="1">
            <a:blip r:embed="rId2">
              <a:extLst>
                <a:ext uri="{28A0092B-C50C-407E-A947-70E740481C1C}">
                  <a14:useLocalDpi xmlns:a14="http://schemas.microsoft.com/office/drawing/2010/main" val="0"/>
                </a:ext>
              </a:extLst>
            </a:blip>
            <a:srcRect/>
            <a:stretch>
              <a:fillRect b="-42611"/>
            </a:stretch>
          </a:blip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6600" dirty="0">
              <a:solidFill>
                <a:schemeClr val="bg1"/>
              </a:solidFill>
              <a:latin typeface="NikoshBAN" panose="02000000000000000000" pitchFamily="2" charset="0"/>
              <a:cs typeface="NikoshBAN" panose="02000000000000000000" pitchFamily="2" charset="0"/>
            </a:endParaRPr>
          </a:p>
          <a:p>
            <a:pPr algn="ctr"/>
            <a:r>
              <a:rPr lang="bn-BD" sz="6600" dirty="0">
                <a:solidFill>
                  <a:schemeClr val="bg1"/>
                </a:solidFill>
                <a:latin typeface="NikoshBAN" panose="02000000000000000000" pitchFamily="2" charset="0"/>
                <a:cs typeface="NikoshBAN" panose="02000000000000000000" pitchFamily="2" charset="0"/>
              </a:rPr>
              <a:t>পরিচিতি</a:t>
            </a:r>
            <a:endParaRPr lang="en-US" sz="6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endParaRPr lang="en-US" sz="6000" dirty="0">
              <a:solidFill>
                <a:schemeClr val="bg1"/>
              </a:solidFill>
              <a:latin typeface="NikoshBAN" panose="02000000000000000000" pitchFamily="2" charset="0"/>
              <a:cs typeface="NikoshBAN" panose="02000000000000000000" pitchFamily="2" charset="0"/>
            </a:endParaRPr>
          </a:p>
        </p:txBody>
      </p:sp>
      <p:sp>
        <p:nvSpPr>
          <p:cNvPr id="6" name="Rectangle 5"/>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ESIP\Desktop\5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3285" y="1700784"/>
            <a:ext cx="5715000" cy="2761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6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26"/>
                                        </p:tgtEl>
                                      </p:cBhvr>
                                    </p:animEffect>
                                    <p:set>
                                      <p:cBhvr>
                                        <p:cTn id="13"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2478510" y="115910"/>
            <a:ext cx="3867555" cy="907960"/>
          </a:xfrm>
          <a:prstGeom prst="flowChartAlternateProcess">
            <a:avLst/>
          </a:prstGeom>
          <a:solidFill>
            <a:schemeClr val="accent1"/>
          </a:solidFill>
          <a:ln w="762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bn-BD" sz="4500" dirty="0">
                <a:solidFill>
                  <a:schemeClr val="tx1"/>
                </a:solidFill>
                <a:latin typeface="NikoshBAN" panose="02000000000000000000" pitchFamily="2" charset="0"/>
                <a:cs typeface="NikoshBAN" panose="02000000000000000000" pitchFamily="2" charset="0"/>
              </a:rPr>
              <a:t>পাঠ শিরোনাম </a:t>
            </a:r>
            <a:endParaRPr lang="en-US" sz="45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696468" y="1513460"/>
            <a:ext cx="7953233" cy="3142397"/>
          </a:xfrm>
          <a:prstGeom prst="rect">
            <a:avLst/>
          </a:prstGeom>
          <a:solidFill>
            <a:schemeClr val="accent1"/>
          </a:solidFill>
          <a:ln w="762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SG" sz="5400" b="1" dirty="0">
                <a:solidFill>
                  <a:srgbClr val="FFFF00"/>
                </a:solidFill>
                <a:latin typeface="NikoshBAN" panose="02000000000000000000" pitchFamily="2" charset="0"/>
                <a:cs typeface="NikoshBAN" panose="02000000000000000000" pitchFamily="2" charset="0"/>
              </a:rPr>
              <a:t>Data Structure</a:t>
            </a:r>
            <a:endParaRPr lang="bn-BD" sz="5400" b="1" dirty="0">
              <a:solidFill>
                <a:srgbClr val="FFFF00"/>
              </a:solidFill>
              <a:latin typeface="NikoshBAN" panose="02000000000000000000" pitchFamily="2" charset="0"/>
              <a:cs typeface="NikoshBAN" panose="02000000000000000000" pitchFamily="2" charset="0"/>
            </a:endParaRPr>
          </a:p>
          <a:p>
            <a:pPr algn="ctr"/>
            <a:endParaRPr lang="en-US" dirty="0"/>
          </a:p>
        </p:txBody>
      </p:sp>
      <p:sp>
        <p:nvSpPr>
          <p:cNvPr id="4" name="Rectangle 3"/>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235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1785" y="97170"/>
            <a:ext cx="3828486" cy="917042"/>
          </a:xfrm>
          <a:prstGeom prst="rect">
            <a:avLst/>
          </a:prstGeom>
          <a:blipFill>
            <a:blip r:embed="rId2"/>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bn-BD" sz="4500" dirty="0">
                <a:solidFill>
                  <a:schemeClr val="tx1"/>
                </a:solidFill>
                <a:latin typeface="NikoshBAN" panose="02000000000000000000" pitchFamily="2" charset="0"/>
                <a:cs typeface="NikoshBAN" panose="02000000000000000000" pitchFamily="2" charset="0"/>
              </a:rPr>
              <a:t>শিখনফল</a:t>
            </a:r>
            <a:endParaRPr lang="en-US" sz="4500" dirty="0">
              <a:solidFill>
                <a:schemeClr val="tx1"/>
              </a:solidFill>
              <a:latin typeface="NikoshBAN" panose="02000000000000000000" pitchFamily="2" charset="0"/>
              <a:cs typeface="NikoshBAN" panose="02000000000000000000" pitchFamily="2" charset="0"/>
            </a:endParaRPr>
          </a:p>
        </p:txBody>
      </p:sp>
      <p:sp>
        <p:nvSpPr>
          <p:cNvPr id="3" name="Snip Single Corner Rectangle 2"/>
          <p:cNvSpPr/>
          <p:nvPr/>
        </p:nvSpPr>
        <p:spPr>
          <a:xfrm>
            <a:off x="189507" y="1516199"/>
            <a:ext cx="8813042" cy="3357350"/>
          </a:xfrm>
          <a:prstGeom prst="snip1Rect">
            <a:avLst/>
          </a:prstGeom>
          <a:blipFill>
            <a:blip r:embed="rId3"/>
            <a:tile tx="0" ty="0" sx="100000" sy="100000" flip="none" algn="tl"/>
          </a:blip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r>
              <a:rPr lang="bn-BD" sz="2800" b="1" dirty="0">
                <a:solidFill>
                  <a:srgbClr val="FFFF00"/>
                </a:solidFill>
                <a:latin typeface="NikoshBAN" panose="02000000000000000000" pitchFamily="2" charset="0"/>
                <a:cs typeface="NikoshBAN" panose="02000000000000000000" pitchFamily="2" charset="0"/>
              </a:rPr>
              <a:t>১। </a:t>
            </a:r>
            <a:r>
              <a:rPr lang="en-SG" sz="2800" b="1" dirty="0" err="1">
                <a:solidFill>
                  <a:srgbClr val="FFFF00"/>
                </a:solidFill>
                <a:latin typeface="NikoshBAN" panose="02000000000000000000" pitchFamily="2" charset="0"/>
                <a:cs typeface="NikoshBAN" panose="02000000000000000000" pitchFamily="2" charset="0"/>
              </a:rPr>
              <a:t>ডাটা</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উপাত্ত</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কি</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তা</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বলতে</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বলতে</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পারবে</a:t>
            </a:r>
            <a:r>
              <a:rPr lang="en-SG" sz="2800" b="1" dirty="0">
                <a:solidFill>
                  <a:srgbClr val="FFFF00"/>
                </a:solidFill>
                <a:latin typeface="NikoshBAN" panose="02000000000000000000" pitchFamily="2" charset="0"/>
                <a:cs typeface="NikoshBAN" panose="02000000000000000000" pitchFamily="2" charset="0"/>
              </a:rPr>
              <a:t>।</a:t>
            </a:r>
            <a:endParaRPr lang="bn-BD" sz="2800" b="1" dirty="0">
              <a:solidFill>
                <a:srgbClr val="FFFF00"/>
              </a:solidFill>
              <a:latin typeface="NikoshBAN" panose="02000000000000000000" pitchFamily="2" charset="0"/>
              <a:cs typeface="NikoshBAN" panose="02000000000000000000" pitchFamily="2" charset="0"/>
            </a:endParaRPr>
          </a:p>
          <a:p>
            <a:r>
              <a:rPr lang="bn-BD" sz="2800" b="1" dirty="0" smtClean="0">
                <a:solidFill>
                  <a:srgbClr val="FFFF00"/>
                </a:solidFill>
                <a:latin typeface="NikoshBAN" panose="02000000000000000000" pitchFamily="2" charset="0"/>
                <a:cs typeface="NikoshBAN" panose="02000000000000000000" pitchFamily="2" charset="0"/>
              </a:rPr>
              <a:t>২</a:t>
            </a:r>
            <a:r>
              <a:rPr lang="bn-BD"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ইনফরমেশন</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তথ্য</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কি</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তা</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বলতে</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পারবে</a:t>
            </a:r>
            <a:r>
              <a:rPr lang="en-SG" sz="2800" b="1" dirty="0">
                <a:solidFill>
                  <a:srgbClr val="FFFF00"/>
                </a:solidFill>
                <a:latin typeface="NikoshBAN" panose="02000000000000000000" pitchFamily="2" charset="0"/>
                <a:cs typeface="NikoshBAN" panose="02000000000000000000" pitchFamily="2" charset="0"/>
              </a:rPr>
              <a:t>।</a:t>
            </a:r>
            <a:endParaRPr lang="bn-BD" sz="2800" b="1" dirty="0">
              <a:solidFill>
                <a:srgbClr val="FFFF00"/>
              </a:solidFill>
              <a:latin typeface="NikoshBAN" panose="02000000000000000000" pitchFamily="2" charset="0"/>
              <a:cs typeface="NikoshBAN" panose="02000000000000000000" pitchFamily="2" charset="0"/>
            </a:endParaRPr>
          </a:p>
          <a:p>
            <a:r>
              <a:rPr lang="bn-BD" sz="2800" b="1" dirty="0" smtClean="0">
                <a:solidFill>
                  <a:srgbClr val="FFFF00"/>
                </a:solidFill>
                <a:latin typeface="NikoshBAN" panose="02000000000000000000" pitchFamily="2" charset="0"/>
                <a:cs typeface="NikoshBAN" panose="02000000000000000000" pitchFamily="2" charset="0"/>
              </a:rPr>
              <a:t>৩</a:t>
            </a:r>
            <a:r>
              <a:rPr lang="bn-BD"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ডাটা</a:t>
            </a:r>
            <a:r>
              <a:rPr lang="en-SG" sz="2800" b="1" dirty="0">
                <a:solidFill>
                  <a:srgbClr val="FFFF00"/>
                </a:solidFill>
                <a:latin typeface="NikoshBAN" panose="02000000000000000000" pitchFamily="2" charset="0"/>
                <a:cs typeface="NikoshBAN" panose="02000000000000000000" pitchFamily="2" charset="0"/>
              </a:rPr>
              <a:t> ও </a:t>
            </a:r>
            <a:r>
              <a:rPr lang="en-SG" sz="2800" b="1" dirty="0" err="1">
                <a:solidFill>
                  <a:srgbClr val="FFFF00"/>
                </a:solidFill>
                <a:latin typeface="NikoshBAN" panose="02000000000000000000" pitchFamily="2" charset="0"/>
                <a:cs typeface="NikoshBAN" panose="02000000000000000000" pitchFamily="2" charset="0"/>
              </a:rPr>
              <a:t>ইনফরমেশন</a:t>
            </a:r>
            <a:r>
              <a:rPr lang="en-SG" sz="2800" b="1" dirty="0">
                <a:solidFill>
                  <a:srgbClr val="FFFF00"/>
                </a:solidFill>
                <a:latin typeface="NikoshBAN" panose="02000000000000000000" pitchFamily="2" charset="0"/>
                <a:cs typeface="NikoshBAN" panose="02000000000000000000" pitchFamily="2" charset="0"/>
              </a:rPr>
              <a:t> </a:t>
            </a:r>
            <a:r>
              <a:rPr lang="en-SG" sz="2800" b="1" dirty="0" err="1">
                <a:solidFill>
                  <a:srgbClr val="FFFF00"/>
                </a:solidFill>
                <a:latin typeface="NikoshBAN" panose="02000000000000000000" pitchFamily="2" charset="0"/>
                <a:cs typeface="NikoshBAN" panose="02000000000000000000" pitchFamily="2" charset="0"/>
              </a:rPr>
              <a:t>এর</a:t>
            </a:r>
            <a:r>
              <a:rPr lang="en-SG" sz="2800" b="1" dirty="0">
                <a:solidFill>
                  <a:srgbClr val="FFFF00"/>
                </a:solidFill>
                <a:latin typeface="NikoshBAN" panose="02000000000000000000" pitchFamily="2" charset="0"/>
                <a:cs typeface="NikoshBAN" panose="02000000000000000000" pitchFamily="2" charset="0"/>
              </a:rPr>
              <a:t> </a:t>
            </a:r>
            <a:r>
              <a:rPr lang="en-SG" sz="2800" b="1" dirty="0" err="1" smtClean="0">
                <a:solidFill>
                  <a:srgbClr val="FFFF00"/>
                </a:solidFill>
                <a:latin typeface="NikoshBAN" panose="02000000000000000000" pitchFamily="2" charset="0"/>
                <a:cs typeface="NikoshBAN" panose="02000000000000000000" pitchFamily="2" charset="0"/>
              </a:rPr>
              <a:t>বৈশিষ্ট্য</a:t>
            </a:r>
            <a:r>
              <a:rPr lang="en-SG" sz="2800" b="1" dirty="0" smtClean="0">
                <a:solidFill>
                  <a:srgbClr val="FFFF00"/>
                </a:solidFill>
                <a:latin typeface="NikoshBAN" panose="02000000000000000000" pitchFamily="2" charset="0"/>
                <a:cs typeface="NikoshBAN" panose="02000000000000000000" pitchFamily="2" charset="0"/>
              </a:rPr>
              <a:t> </a:t>
            </a:r>
            <a:r>
              <a:rPr lang="en-SG" sz="2800" b="1" dirty="0" err="1" smtClean="0">
                <a:solidFill>
                  <a:srgbClr val="FFFF00"/>
                </a:solidFill>
                <a:latin typeface="NikoshBAN" panose="02000000000000000000" pitchFamily="2" charset="0"/>
                <a:cs typeface="NikoshBAN" panose="02000000000000000000" pitchFamily="2" charset="0"/>
              </a:rPr>
              <a:t>ব্যাখ্যা</a:t>
            </a:r>
            <a:r>
              <a:rPr lang="en-SG" sz="2800" b="1" dirty="0" smtClean="0">
                <a:solidFill>
                  <a:srgbClr val="FFFF00"/>
                </a:solidFill>
                <a:latin typeface="NikoshBAN" panose="02000000000000000000" pitchFamily="2" charset="0"/>
                <a:cs typeface="NikoshBAN" panose="02000000000000000000" pitchFamily="2" charset="0"/>
              </a:rPr>
              <a:t> </a:t>
            </a:r>
            <a:r>
              <a:rPr lang="en-SG" sz="2800" b="1" dirty="0" err="1" smtClean="0">
                <a:solidFill>
                  <a:srgbClr val="FFFF00"/>
                </a:solidFill>
                <a:latin typeface="NikoshBAN" panose="02000000000000000000" pitchFamily="2" charset="0"/>
                <a:cs typeface="NikoshBAN" panose="02000000000000000000" pitchFamily="2" charset="0"/>
              </a:rPr>
              <a:t>করতে</a:t>
            </a:r>
            <a:r>
              <a:rPr lang="en-SG" sz="2800" b="1" dirty="0" smtClean="0">
                <a:solidFill>
                  <a:srgbClr val="FFFF00"/>
                </a:solidFill>
                <a:latin typeface="NikoshBAN" panose="02000000000000000000" pitchFamily="2" charset="0"/>
                <a:cs typeface="NikoshBAN" panose="02000000000000000000" pitchFamily="2" charset="0"/>
              </a:rPr>
              <a:t> </a:t>
            </a:r>
            <a:r>
              <a:rPr lang="en-SG" sz="2800" b="1" dirty="0" err="1" smtClean="0">
                <a:solidFill>
                  <a:srgbClr val="FFFF00"/>
                </a:solidFill>
                <a:latin typeface="NikoshBAN" panose="02000000000000000000" pitchFamily="2" charset="0"/>
                <a:cs typeface="NikoshBAN" panose="02000000000000000000" pitchFamily="2" charset="0"/>
              </a:rPr>
              <a:t>পারবে</a:t>
            </a:r>
            <a:r>
              <a:rPr lang="en-SG" sz="2800" b="1" dirty="0" smtClean="0">
                <a:solidFill>
                  <a:srgbClr val="FFFF00"/>
                </a:solidFill>
                <a:latin typeface="NikoshBAN" panose="02000000000000000000" pitchFamily="2" charset="0"/>
                <a:cs typeface="NikoshBAN" panose="02000000000000000000" pitchFamily="2" charset="0"/>
              </a:rPr>
              <a:t>। </a:t>
            </a:r>
            <a:endParaRPr lang="bn-BD" sz="2800" b="1" dirty="0">
              <a:solidFill>
                <a:srgbClr val="FFFF00"/>
              </a:solidFill>
              <a:latin typeface="NikoshBAN" panose="02000000000000000000" pitchFamily="2" charset="0"/>
              <a:cs typeface="NikoshBAN" panose="02000000000000000000" pitchFamily="2" charset="0"/>
            </a:endParaRPr>
          </a:p>
          <a:p>
            <a:pPr algn="ctr"/>
            <a:endParaRPr lang="bn-BD" sz="1200" b="1" dirty="0" smtClean="0">
              <a:solidFill>
                <a:srgbClr val="FFFF00"/>
              </a:solidFill>
              <a:latin typeface="NikoshBAN" panose="02000000000000000000" pitchFamily="2" charset="0"/>
              <a:cs typeface="NikoshBAN" panose="02000000000000000000" pitchFamily="2" charset="0"/>
            </a:endParaRPr>
          </a:p>
          <a:p>
            <a:pPr algn="ctr"/>
            <a:endParaRPr lang="en-US" sz="1200" b="1" dirty="0">
              <a:solidFill>
                <a:srgbClr val="FFFF00"/>
              </a:solidFill>
              <a:latin typeface="NikoshBAN" panose="02000000000000000000" pitchFamily="2" charset="0"/>
              <a:cs typeface="NikoshBAN" panose="02000000000000000000" pitchFamily="2" charset="0"/>
            </a:endParaRPr>
          </a:p>
        </p:txBody>
      </p:sp>
      <p:sp>
        <p:nvSpPr>
          <p:cNvPr id="4" name="Rectangle 3"/>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25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62561" y="394507"/>
            <a:ext cx="221887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fontAlgn="base"/>
            <a:r>
              <a:rPr lang="en-US" sz="1800" b="1"/>
              <a:t>ডেটা বা উপাত্ত  কি?</a:t>
            </a:r>
          </a:p>
        </p:txBody>
      </p:sp>
      <p:sp>
        <p:nvSpPr>
          <p:cNvPr id="5" name="Rectangle 4"/>
          <p:cNvSpPr/>
          <p:nvPr/>
        </p:nvSpPr>
        <p:spPr>
          <a:xfrm>
            <a:off x="795528" y="1792225"/>
            <a:ext cx="7823179"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fontAlgn="base"/>
            <a:r>
              <a:rPr lang="en-US" sz="2000" dirty="0" err="1"/>
              <a:t>ডেটা</a:t>
            </a:r>
            <a:r>
              <a:rPr lang="en-US" sz="2000" dirty="0"/>
              <a:t> </a:t>
            </a:r>
            <a:r>
              <a:rPr lang="en-US" sz="2000" dirty="0" err="1"/>
              <a:t>হলো</a:t>
            </a:r>
            <a:r>
              <a:rPr lang="en-US" sz="2000" dirty="0"/>
              <a:t> </a:t>
            </a:r>
            <a:r>
              <a:rPr lang="en-US" sz="2000" dirty="0" err="1"/>
              <a:t>তথ্যের</a:t>
            </a:r>
            <a:r>
              <a:rPr lang="en-US" sz="2000" dirty="0"/>
              <a:t> </a:t>
            </a:r>
            <a:r>
              <a:rPr lang="en-US" sz="2000" dirty="0" err="1"/>
              <a:t>ক্ষুদ্রতম</a:t>
            </a:r>
            <a:r>
              <a:rPr lang="en-US" sz="2000" dirty="0"/>
              <a:t> </a:t>
            </a:r>
            <a:r>
              <a:rPr lang="en-US" sz="2000" dirty="0" err="1"/>
              <a:t>একক</a:t>
            </a:r>
            <a:r>
              <a:rPr lang="en-US" sz="2000" dirty="0"/>
              <a:t>। </a:t>
            </a:r>
            <a:r>
              <a:rPr lang="en-US" sz="2000" dirty="0" err="1"/>
              <a:t>তার</a:t>
            </a:r>
            <a:r>
              <a:rPr lang="en-US" sz="2000" dirty="0"/>
              <a:t> </a:t>
            </a:r>
            <a:r>
              <a:rPr lang="en-US" sz="2000" dirty="0" err="1"/>
              <a:t>মানে</a:t>
            </a:r>
            <a:r>
              <a:rPr lang="en-US" sz="2000" dirty="0"/>
              <a:t> </a:t>
            </a:r>
            <a:r>
              <a:rPr lang="en-US" sz="2000" dirty="0" err="1"/>
              <a:t>ডেটা</a:t>
            </a:r>
            <a:r>
              <a:rPr lang="en-US" sz="2000" dirty="0"/>
              <a:t> </a:t>
            </a:r>
            <a:r>
              <a:rPr lang="en-US" sz="2000" dirty="0" err="1"/>
              <a:t>একটি</a:t>
            </a:r>
            <a:r>
              <a:rPr lang="en-US" sz="2000" dirty="0"/>
              <a:t> </a:t>
            </a:r>
            <a:r>
              <a:rPr lang="en-US" sz="2000" dirty="0" err="1"/>
              <a:t>একক</a:t>
            </a:r>
            <a:r>
              <a:rPr lang="en-US" sz="2000" dirty="0"/>
              <a:t> </a:t>
            </a:r>
            <a:r>
              <a:rPr lang="en-US" sz="2000" dirty="0" err="1"/>
              <a:t>ধারণা</a:t>
            </a:r>
            <a:r>
              <a:rPr lang="en-US" sz="2000" dirty="0"/>
              <a:t>। </a:t>
            </a:r>
            <a:r>
              <a:rPr lang="en-US" sz="2000" dirty="0" err="1"/>
              <a:t>তাহলে</a:t>
            </a:r>
            <a:r>
              <a:rPr lang="en-US" sz="2000" dirty="0"/>
              <a:t> </a:t>
            </a:r>
            <a:r>
              <a:rPr lang="en-US" sz="2000" dirty="0" err="1"/>
              <a:t>আমরা</a:t>
            </a:r>
            <a:r>
              <a:rPr lang="en-US" sz="2000" dirty="0"/>
              <a:t> </a:t>
            </a:r>
            <a:r>
              <a:rPr lang="en-US" sz="2000" dirty="0" err="1"/>
              <a:t>বলতে</a:t>
            </a:r>
            <a:r>
              <a:rPr lang="en-US" sz="2000" dirty="0"/>
              <a:t> </a:t>
            </a:r>
            <a:r>
              <a:rPr lang="en-US" sz="2000" dirty="0" err="1"/>
              <a:t>পারি</a:t>
            </a:r>
            <a:r>
              <a:rPr lang="en-US" sz="2000" dirty="0"/>
              <a:t>, </a:t>
            </a:r>
            <a:r>
              <a:rPr lang="en-US" sz="2000" dirty="0" err="1"/>
              <a:t>সুনির্দিষ্ট</a:t>
            </a:r>
            <a:r>
              <a:rPr lang="en-US" sz="2000" dirty="0"/>
              <a:t> </a:t>
            </a:r>
            <a:r>
              <a:rPr lang="en-US" sz="2000" dirty="0" err="1"/>
              <a:t>আউটপুট</a:t>
            </a:r>
            <a:r>
              <a:rPr lang="en-US" sz="2000" dirty="0"/>
              <a:t> </a:t>
            </a:r>
            <a:r>
              <a:rPr lang="en-US" sz="2000" dirty="0" err="1"/>
              <a:t>বা</a:t>
            </a:r>
            <a:r>
              <a:rPr lang="en-US" sz="2000" dirty="0"/>
              <a:t> </a:t>
            </a:r>
            <a:r>
              <a:rPr lang="en-US" sz="2000" dirty="0" err="1"/>
              <a:t>ফলাফল</a:t>
            </a:r>
            <a:r>
              <a:rPr lang="en-US" sz="2000" dirty="0"/>
              <a:t> </a:t>
            </a:r>
            <a:r>
              <a:rPr lang="en-US" sz="2000" dirty="0" err="1"/>
              <a:t>পাওয়ার</a:t>
            </a:r>
            <a:r>
              <a:rPr lang="en-US" sz="2000" dirty="0"/>
              <a:t> </a:t>
            </a:r>
            <a:r>
              <a:rPr lang="en-US" sz="2000" dirty="0" err="1"/>
              <a:t>জন্য</a:t>
            </a:r>
            <a:r>
              <a:rPr lang="en-US" sz="2000" dirty="0"/>
              <a:t> </a:t>
            </a:r>
            <a:r>
              <a:rPr lang="en-US" sz="2000" dirty="0" err="1"/>
              <a:t>প্রসেসিংয়ে</a:t>
            </a:r>
            <a:r>
              <a:rPr lang="en-US" sz="2000" dirty="0"/>
              <a:t> </a:t>
            </a:r>
            <a:r>
              <a:rPr lang="en-US" sz="2000" dirty="0" err="1"/>
              <a:t>ব্যবহৃত</a:t>
            </a:r>
            <a:r>
              <a:rPr lang="en-US" sz="2000" dirty="0"/>
              <a:t> </a:t>
            </a:r>
            <a:r>
              <a:rPr lang="en-US" sz="2000" dirty="0" err="1"/>
              <a:t>কাঁচামাল</a:t>
            </a:r>
            <a:r>
              <a:rPr lang="en-US" sz="2000" dirty="0"/>
              <a:t> </a:t>
            </a:r>
            <a:r>
              <a:rPr lang="en-US" sz="2000" dirty="0" err="1"/>
              <a:t>সমূহকে</a:t>
            </a:r>
            <a:r>
              <a:rPr lang="en-US" sz="2000" dirty="0"/>
              <a:t> </a:t>
            </a:r>
            <a:r>
              <a:rPr lang="en-US" sz="2000" dirty="0" err="1"/>
              <a:t>ডেটা</a:t>
            </a:r>
            <a:r>
              <a:rPr lang="en-US" sz="2000" dirty="0"/>
              <a:t> </a:t>
            </a:r>
            <a:r>
              <a:rPr lang="en-US" sz="2000" dirty="0" err="1"/>
              <a:t>বা</a:t>
            </a:r>
            <a:r>
              <a:rPr lang="en-US" sz="2000" dirty="0"/>
              <a:t> </a:t>
            </a:r>
            <a:r>
              <a:rPr lang="en-US" sz="2000" dirty="0" err="1"/>
              <a:t>উপাত্ত</a:t>
            </a:r>
            <a:r>
              <a:rPr lang="en-US" sz="2000" dirty="0"/>
              <a:t> (Data) </a:t>
            </a:r>
            <a:r>
              <a:rPr lang="en-US" sz="2000" dirty="0" err="1"/>
              <a:t>বলে</a:t>
            </a:r>
            <a:r>
              <a:rPr lang="en-US" sz="2000" dirty="0"/>
              <a:t>। "Data" </a:t>
            </a:r>
            <a:r>
              <a:rPr lang="en-US" sz="2000" dirty="0" err="1"/>
              <a:t>শব্দটি</a:t>
            </a:r>
            <a:r>
              <a:rPr lang="en-US" sz="2000" dirty="0"/>
              <a:t> </a:t>
            </a:r>
            <a:r>
              <a:rPr lang="en-US" sz="2000" dirty="0" err="1"/>
              <a:t>ল্যাটিন</a:t>
            </a:r>
            <a:r>
              <a:rPr lang="en-US" sz="2000" dirty="0"/>
              <a:t> </a:t>
            </a:r>
            <a:r>
              <a:rPr lang="en-US" sz="2000" dirty="0" err="1"/>
              <a:t>শব্দ</a:t>
            </a:r>
            <a:r>
              <a:rPr lang="en-US" sz="2000" dirty="0"/>
              <a:t> "Datum" </a:t>
            </a:r>
            <a:r>
              <a:rPr lang="en-US" sz="2000" dirty="0" err="1"/>
              <a:t>এর</a:t>
            </a:r>
            <a:r>
              <a:rPr lang="en-US" sz="2000" dirty="0"/>
              <a:t> </a:t>
            </a:r>
            <a:r>
              <a:rPr lang="en-US" sz="2000" dirty="0" err="1"/>
              <a:t>বহুবচন</a:t>
            </a:r>
            <a:r>
              <a:rPr lang="en-US" sz="2000" dirty="0"/>
              <a:t>। "Datum" </a:t>
            </a:r>
            <a:r>
              <a:rPr lang="en-US" sz="2000" dirty="0" err="1"/>
              <a:t>অর্থ</a:t>
            </a:r>
            <a:r>
              <a:rPr lang="en-US" sz="2000" dirty="0"/>
              <a:t> </a:t>
            </a:r>
            <a:r>
              <a:rPr lang="en-US" sz="2000" dirty="0" err="1"/>
              <a:t>হচ্ছে</a:t>
            </a:r>
            <a:r>
              <a:rPr lang="en-US" sz="2000" dirty="0"/>
              <a:t> - </a:t>
            </a:r>
            <a:r>
              <a:rPr lang="en-US" sz="2000" dirty="0" err="1"/>
              <a:t>তথ্যের</a:t>
            </a:r>
            <a:r>
              <a:rPr lang="en-US" sz="2000" dirty="0"/>
              <a:t> </a:t>
            </a:r>
            <a:r>
              <a:rPr lang="en-US" sz="2000" dirty="0" err="1"/>
              <a:t>উপাদান</a:t>
            </a:r>
            <a:r>
              <a:rPr lang="en-US" sz="2000" dirty="0"/>
              <a:t> (Fact, Idea, Object, </a:t>
            </a:r>
            <a:r>
              <a:rPr lang="en-US" sz="2000" dirty="0" err="1"/>
              <a:t>ইত্যাদি</a:t>
            </a:r>
            <a:r>
              <a:rPr lang="en-US" sz="2000" dirty="0"/>
              <a:t>)। “</a:t>
            </a:r>
            <a:r>
              <a:rPr lang="en-US" sz="2000" dirty="0" err="1"/>
              <a:t>ডেটা</a:t>
            </a:r>
            <a:r>
              <a:rPr lang="en-US" sz="2000" dirty="0"/>
              <a:t>” </a:t>
            </a:r>
            <a:r>
              <a:rPr lang="en-US" sz="2000" dirty="0" err="1"/>
              <a:t>শব্দটি</a:t>
            </a:r>
            <a:r>
              <a:rPr lang="en-US" sz="2000" dirty="0"/>
              <a:t> </a:t>
            </a:r>
            <a:r>
              <a:rPr lang="en-US" sz="2000" dirty="0" err="1"/>
              <a:t>একবচন</a:t>
            </a:r>
            <a:r>
              <a:rPr lang="en-US" sz="2000" dirty="0"/>
              <a:t> </a:t>
            </a:r>
            <a:r>
              <a:rPr lang="en-US" sz="2000" dirty="0" err="1"/>
              <a:t>ল্যাটিন</a:t>
            </a:r>
            <a:r>
              <a:rPr lang="en-US" sz="2000" dirty="0"/>
              <a:t> </a:t>
            </a:r>
            <a:r>
              <a:rPr lang="en-US" sz="2000" dirty="0" err="1"/>
              <a:t>শব্দ</a:t>
            </a:r>
            <a:r>
              <a:rPr lang="en-US" sz="2000" dirty="0"/>
              <a:t>, </a:t>
            </a:r>
            <a:r>
              <a:rPr lang="en-US" sz="2000" dirty="0" err="1"/>
              <a:t>ড্যাটাম</a:t>
            </a:r>
            <a:r>
              <a:rPr lang="en-US" sz="2000" dirty="0"/>
              <a:t> </a:t>
            </a:r>
            <a:r>
              <a:rPr lang="en-US" sz="2000" dirty="0" err="1"/>
              <a:t>থেকে</a:t>
            </a:r>
            <a:r>
              <a:rPr lang="en-US" sz="2000" dirty="0"/>
              <a:t> </a:t>
            </a:r>
            <a:r>
              <a:rPr lang="en-US" sz="2000" dirty="0" err="1"/>
              <a:t>এসেছে</a:t>
            </a:r>
            <a:r>
              <a:rPr lang="en-US" sz="2000" dirty="0"/>
              <a:t>, </a:t>
            </a:r>
            <a:r>
              <a:rPr lang="en-US" sz="2000" dirty="0" err="1"/>
              <a:t>যার</a:t>
            </a:r>
            <a:r>
              <a:rPr lang="en-US" sz="2000" dirty="0"/>
              <a:t> </a:t>
            </a:r>
            <a:r>
              <a:rPr lang="en-US" sz="2000" dirty="0" err="1"/>
              <a:t>মূল</a:t>
            </a:r>
            <a:r>
              <a:rPr lang="en-US" sz="2000" dirty="0"/>
              <a:t> </a:t>
            </a:r>
            <a:r>
              <a:rPr lang="en-US" sz="2000" dirty="0" err="1"/>
              <a:t>অর্থ</a:t>
            </a:r>
            <a:r>
              <a:rPr lang="en-US" sz="2000" dirty="0"/>
              <a:t> “</a:t>
            </a:r>
            <a:r>
              <a:rPr lang="en-US" sz="2000" dirty="0" err="1"/>
              <a:t>প্রদত্ত</a:t>
            </a:r>
            <a:r>
              <a:rPr lang="en-US" sz="2000" dirty="0"/>
              <a:t> </a:t>
            </a:r>
            <a:r>
              <a:rPr lang="en-US" sz="2000" dirty="0" err="1"/>
              <a:t>কিছু</a:t>
            </a:r>
            <a:r>
              <a:rPr lang="en-US" sz="2000" dirty="0"/>
              <a:t>”। </a:t>
            </a:r>
          </a:p>
        </p:txBody>
      </p:sp>
      <p:sp>
        <p:nvSpPr>
          <p:cNvPr id="6" name="Rectangle 5"/>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723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0119" y="1266810"/>
            <a:ext cx="7821038" cy="310854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lvl="0" indent="-285750" fontAlgn="base">
              <a:buFont typeface="Wingdings" pitchFamily="2" charset="2"/>
              <a:buChar char="q"/>
            </a:pPr>
            <a:r>
              <a:rPr lang="en-US" dirty="0" err="1"/>
              <a:t>ইনফরমেশন</a:t>
            </a:r>
            <a:r>
              <a:rPr lang="en-US" dirty="0"/>
              <a:t> </a:t>
            </a:r>
            <a:r>
              <a:rPr lang="en-US" dirty="0" err="1"/>
              <a:t>বা</a:t>
            </a:r>
            <a:r>
              <a:rPr lang="en-US" dirty="0"/>
              <a:t> </a:t>
            </a:r>
            <a:r>
              <a:rPr lang="en-US" dirty="0" err="1"/>
              <a:t>তথ্যের</a:t>
            </a:r>
            <a:r>
              <a:rPr lang="en-US" dirty="0"/>
              <a:t> </a:t>
            </a:r>
            <a:r>
              <a:rPr lang="en-US" dirty="0" err="1"/>
              <a:t>ক্ষুদ্রতম</a:t>
            </a:r>
            <a:r>
              <a:rPr lang="en-US" dirty="0"/>
              <a:t> </a:t>
            </a:r>
            <a:r>
              <a:rPr lang="en-US" dirty="0" err="1"/>
              <a:t>এককই</a:t>
            </a:r>
            <a:r>
              <a:rPr lang="en-US" dirty="0"/>
              <a:t> </a:t>
            </a:r>
            <a:r>
              <a:rPr lang="en-US" dirty="0" err="1"/>
              <a:t>হচ্ছে</a:t>
            </a:r>
            <a:r>
              <a:rPr lang="en-US" dirty="0"/>
              <a:t> </a:t>
            </a:r>
            <a:r>
              <a:rPr lang="en-US" dirty="0" err="1"/>
              <a:t>ডেটা</a:t>
            </a:r>
            <a:r>
              <a:rPr lang="en-US" dirty="0"/>
              <a:t>।</a:t>
            </a:r>
          </a:p>
          <a:p>
            <a:pPr marL="285750" lvl="0" indent="-285750" fontAlgn="base">
              <a:buFont typeface="Wingdings" pitchFamily="2" charset="2"/>
              <a:buChar char="q"/>
            </a:pPr>
            <a:r>
              <a:rPr lang="en-US" dirty="0" err="1"/>
              <a:t>ডেটাকে</a:t>
            </a:r>
            <a:r>
              <a:rPr lang="en-US" dirty="0"/>
              <a:t> </a:t>
            </a:r>
            <a:r>
              <a:rPr lang="en-US" dirty="0" err="1"/>
              <a:t>কখনও</a:t>
            </a:r>
            <a:r>
              <a:rPr lang="en-US" dirty="0"/>
              <a:t> </a:t>
            </a:r>
            <a:r>
              <a:rPr lang="en-US" dirty="0" err="1"/>
              <a:t>সরাসরি</a:t>
            </a:r>
            <a:r>
              <a:rPr lang="en-US" dirty="0"/>
              <a:t> </a:t>
            </a:r>
            <a:r>
              <a:rPr lang="en-US" dirty="0" err="1"/>
              <a:t>ব্যবহার</a:t>
            </a:r>
            <a:r>
              <a:rPr lang="en-US" dirty="0"/>
              <a:t> </a:t>
            </a:r>
            <a:r>
              <a:rPr lang="en-US" dirty="0" err="1"/>
              <a:t>করা</a:t>
            </a:r>
            <a:r>
              <a:rPr lang="en-US" dirty="0"/>
              <a:t> </a:t>
            </a:r>
            <a:r>
              <a:rPr lang="en-US" dirty="0" err="1"/>
              <a:t>যায</a:t>
            </a:r>
            <a:r>
              <a:rPr lang="en-US" dirty="0"/>
              <a:t>় </a:t>
            </a:r>
            <a:r>
              <a:rPr lang="en-US" dirty="0" err="1"/>
              <a:t>না</a:t>
            </a:r>
            <a:r>
              <a:rPr lang="en-US" dirty="0"/>
              <a:t>। </a:t>
            </a:r>
            <a:r>
              <a:rPr lang="en-US" dirty="0" err="1"/>
              <a:t>এইজন্যে</a:t>
            </a:r>
            <a:r>
              <a:rPr lang="en-US" dirty="0"/>
              <a:t> </a:t>
            </a:r>
            <a:r>
              <a:rPr lang="en-US" dirty="0" err="1"/>
              <a:t>উপাত্তকে</a:t>
            </a:r>
            <a:r>
              <a:rPr lang="en-US" dirty="0"/>
              <a:t> </a:t>
            </a:r>
            <a:r>
              <a:rPr lang="en-US" dirty="0" err="1"/>
              <a:t>প্রক্রিয়াকরণ</a:t>
            </a:r>
            <a:r>
              <a:rPr lang="en-US" dirty="0"/>
              <a:t> </a:t>
            </a:r>
            <a:r>
              <a:rPr lang="en-US" dirty="0" err="1"/>
              <a:t>করতে</a:t>
            </a:r>
            <a:r>
              <a:rPr lang="en-US" dirty="0"/>
              <a:t> </a:t>
            </a:r>
            <a:r>
              <a:rPr lang="en-US" dirty="0" err="1"/>
              <a:t>হয</a:t>
            </a:r>
            <a:r>
              <a:rPr lang="en-US" dirty="0"/>
              <a:t>়।</a:t>
            </a:r>
          </a:p>
          <a:p>
            <a:pPr marL="285750" lvl="0" indent="-285750" fontAlgn="base">
              <a:buFont typeface="Wingdings" pitchFamily="2" charset="2"/>
              <a:buChar char="q"/>
            </a:pPr>
            <a:r>
              <a:rPr lang="en-US" dirty="0" err="1"/>
              <a:t>ডেটা</a:t>
            </a:r>
            <a:r>
              <a:rPr lang="en-US" dirty="0"/>
              <a:t> </a:t>
            </a:r>
            <a:r>
              <a:rPr lang="en-US" dirty="0" err="1"/>
              <a:t>দ্বারা</a:t>
            </a:r>
            <a:r>
              <a:rPr lang="en-US" dirty="0"/>
              <a:t> </a:t>
            </a:r>
            <a:r>
              <a:rPr lang="en-US" dirty="0" err="1"/>
              <a:t>যে</a:t>
            </a:r>
            <a:r>
              <a:rPr lang="en-US" dirty="0"/>
              <a:t> </a:t>
            </a:r>
            <a:r>
              <a:rPr lang="en-US" dirty="0" err="1"/>
              <a:t>কোন</a:t>
            </a:r>
            <a:r>
              <a:rPr lang="en-US" dirty="0"/>
              <a:t> </a:t>
            </a:r>
            <a:r>
              <a:rPr lang="en-US" dirty="0" err="1"/>
              <a:t>বিষয়ে</a:t>
            </a:r>
            <a:r>
              <a:rPr lang="en-US" dirty="0"/>
              <a:t> </a:t>
            </a:r>
            <a:r>
              <a:rPr lang="en-US" dirty="0" err="1"/>
              <a:t>পুরোপুরি</a:t>
            </a:r>
            <a:r>
              <a:rPr lang="en-US" dirty="0"/>
              <a:t> </a:t>
            </a:r>
            <a:r>
              <a:rPr lang="en-US" dirty="0" err="1"/>
              <a:t>ভাবার্থ</a:t>
            </a:r>
            <a:r>
              <a:rPr lang="en-US" dirty="0"/>
              <a:t> </a:t>
            </a:r>
            <a:r>
              <a:rPr lang="en-US" dirty="0" err="1"/>
              <a:t>প্রকাশ</a:t>
            </a:r>
            <a:r>
              <a:rPr lang="en-US" dirty="0"/>
              <a:t> </a:t>
            </a:r>
            <a:r>
              <a:rPr lang="en-US" dirty="0" err="1"/>
              <a:t>পায</a:t>
            </a:r>
            <a:r>
              <a:rPr lang="en-US" dirty="0"/>
              <a:t>় </a:t>
            </a:r>
            <a:r>
              <a:rPr lang="en-US" dirty="0" err="1"/>
              <a:t>না</a:t>
            </a:r>
            <a:r>
              <a:rPr lang="en-US" dirty="0"/>
              <a:t> </a:t>
            </a:r>
            <a:r>
              <a:rPr lang="en-US" dirty="0" err="1"/>
              <a:t>বা</a:t>
            </a:r>
            <a:r>
              <a:rPr lang="en-US" dirty="0"/>
              <a:t> </a:t>
            </a:r>
            <a:r>
              <a:rPr lang="en-US" dirty="0" err="1"/>
              <a:t>প্রকাশ</a:t>
            </a:r>
            <a:r>
              <a:rPr lang="en-US" dirty="0"/>
              <a:t> </a:t>
            </a:r>
            <a:r>
              <a:rPr lang="en-US" dirty="0" err="1"/>
              <a:t>করতে</a:t>
            </a:r>
            <a:r>
              <a:rPr lang="en-US" dirty="0"/>
              <a:t> </a:t>
            </a:r>
            <a:r>
              <a:rPr lang="en-US" dirty="0" err="1"/>
              <a:t>পারে</a:t>
            </a:r>
            <a:r>
              <a:rPr lang="en-US" dirty="0"/>
              <a:t> </a:t>
            </a:r>
            <a:r>
              <a:rPr lang="en-US" dirty="0" err="1"/>
              <a:t>না</a:t>
            </a:r>
            <a:r>
              <a:rPr lang="en-US" dirty="0"/>
              <a:t>।</a:t>
            </a:r>
          </a:p>
          <a:p>
            <a:pPr marL="285750" indent="-285750" fontAlgn="base">
              <a:buFont typeface="Wingdings" pitchFamily="2" charset="2"/>
              <a:buChar char="q"/>
            </a:pPr>
            <a:r>
              <a:rPr lang="en-US" dirty="0" err="1"/>
              <a:t>ডেটাকে</a:t>
            </a:r>
            <a:r>
              <a:rPr lang="en-US" dirty="0"/>
              <a:t> </a:t>
            </a:r>
            <a:r>
              <a:rPr lang="en-US" dirty="0" err="1"/>
              <a:t>তথ্যের</a:t>
            </a:r>
            <a:r>
              <a:rPr lang="en-US" dirty="0"/>
              <a:t> </a:t>
            </a:r>
            <a:r>
              <a:rPr lang="en-US" dirty="0" err="1"/>
              <a:t>কাঁচামাল</a:t>
            </a:r>
            <a:r>
              <a:rPr lang="en-US" dirty="0"/>
              <a:t> </a:t>
            </a:r>
            <a:r>
              <a:rPr lang="en-US" dirty="0" err="1"/>
              <a:t>হিসেবে</a:t>
            </a:r>
            <a:r>
              <a:rPr lang="en-US" dirty="0"/>
              <a:t> </a:t>
            </a:r>
            <a:r>
              <a:rPr lang="en-US" dirty="0" err="1"/>
              <a:t>ব্যবহার</a:t>
            </a:r>
            <a:r>
              <a:rPr lang="en-US" dirty="0"/>
              <a:t> </a:t>
            </a:r>
            <a:r>
              <a:rPr lang="en-US" dirty="0" err="1"/>
              <a:t>করা</a:t>
            </a:r>
            <a:r>
              <a:rPr lang="en-US" dirty="0"/>
              <a:t> </a:t>
            </a:r>
            <a:r>
              <a:rPr lang="en-US" dirty="0" err="1"/>
              <a:t>হয়ে</a:t>
            </a:r>
            <a:r>
              <a:rPr lang="en-US" dirty="0"/>
              <a:t> </a:t>
            </a:r>
            <a:r>
              <a:rPr lang="en-US" dirty="0" err="1"/>
              <a:t>থাকে</a:t>
            </a:r>
            <a:r>
              <a:rPr lang="en-US" dirty="0"/>
              <a:t>।</a:t>
            </a:r>
          </a:p>
          <a:p>
            <a:pPr marL="285750" lvl="0" indent="-285750" fontAlgn="base">
              <a:buFont typeface="Wingdings" pitchFamily="2" charset="2"/>
              <a:buChar char="q"/>
            </a:pPr>
            <a:r>
              <a:rPr lang="en-US" dirty="0" err="1"/>
              <a:t>ডেটা</a:t>
            </a:r>
            <a:r>
              <a:rPr lang="en-US" dirty="0"/>
              <a:t> </a:t>
            </a:r>
            <a:r>
              <a:rPr lang="en-US" dirty="0" err="1"/>
              <a:t>সাধারণত</a:t>
            </a:r>
            <a:r>
              <a:rPr lang="en-US" dirty="0"/>
              <a:t> </a:t>
            </a:r>
            <a:r>
              <a:rPr lang="en-US" dirty="0" err="1"/>
              <a:t>সাজানো</a:t>
            </a:r>
            <a:r>
              <a:rPr lang="en-US" dirty="0"/>
              <a:t> </a:t>
            </a:r>
            <a:r>
              <a:rPr lang="en-US" dirty="0" err="1"/>
              <a:t>থাকে</a:t>
            </a:r>
            <a:r>
              <a:rPr lang="en-US" dirty="0"/>
              <a:t> </a:t>
            </a:r>
            <a:r>
              <a:rPr lang="en-US" dirty="0" err="1"/>
              <a:t>না</a:t>
            </a:r>
            <a:r>
              <a:rPr lang="en-US" dirty="0"/>
              <a:t> </a:t>
            </a:r>
            <a:r>
              <a:rPr lang="en-US" dirty="0" err="1"/>
              <a:t>তাই</a:t>
            </a:r>
            <a:r>
              <a:rPr lang="en-US" dirty="0"/>
              <a:t> </a:t>
            </a:r>
            <a:r>
              <a:rPr lang="en-US" dirty="0" err="1"/>
              <a:t>ডেটাকে</a:t>
            </a:r>
            <a:r>
              <a:rPr lang="en-US" dirty="0"/>
              <a:t> </a:t>
            </a:r>
            <a:r>
              <a:rPr lang="en-US" dirty="0" err="1"/>
              <a:t>সাজিয়ে</a:t>
            </a:r>
            <a:r>
              <a:rPr lang="en-US" dirty="0"/>
              <a:t> </a:t>
            </a:r>
            <a:r>
              <a:rPr lang="en-US" dirty="0" err="1"/>
              <a:t>নিতে</a:t>
            </a:r>
            <a:r>
              <a:rPr lang="en-US" dirty="0"/>
              <a:t> </a:t>
            </a:r>
            <a:r>
              <a:rPr lang="en-US" dirty="0" err="1"/>
              <a:t>হয়</a:t>
            </a:r>
            <a:r>
              <a:rPr lang="en-US" dirty="0"/>
              <a:t>।</a:t>
            </a:r>
          </a:p>
          <a:p>
            <a:pPr marL="285750" lvl="0" indent="-285750" fontAlgn="base">
              <a:buFont typeface="Wingdings" pitchFamily="2" charset="2"/>
              <a:buChar char="q"/>
            </a:pPr>
            <a:r>
              <a:rPr lang="en-US" dirty="0" err="1"/>
              <a:t>সব</a:t>
            </a:r>
            <a:r>
              <a:rPr lang="en-US" dirty="0"/>
              <a:t> </a:t>
            </a:r>
            <a:r>
              <a:rPr lang="en-US" dirty="0" err="1"/>
              <a:t>উপাত্তই</a:t>
            </a:r>
            <a:r>
              <a:rPr lang="en-US" dirty="0"/>
              <a:t> </a:t>
            </a:r>
            <a:r>
              <a:rPr lang="en-US" dirty="0" err="1"/>
              <a:t>কিন্তু</a:t>
            </a:r>
            <a:r>
              <a:rPr lang="en-US" dirty="0"/>
              <a:t> </a:t>
            </a:r>
            <a:r>
              <a:rPr lang="en-US" dirty="0" err="1"/>
              <a:t>তথ্য</a:t>
            </a:r>
            <a:r>
              <a:rPr lang="en-US" dirty="0"/>
              <a:t> </a:t>
            </a:r>
            <a:r>
              <a:rPr lang="en-US" dirty="0" err="1"/>
              <a:t>নয</a:t>
            </a:r>
            <a:r>
              <a:rPr lang="en-US" dirty="0"/>
              <a:t>়। </a:t>
            </a:r>
            <a:r>
              <a:rPr lang="en-US" dirty="0" err="1"/>
              <a:t>এটি</a:t>
            </a:r>
            <a:r>
              <a:rPr lang="en-US" dirty="0"/>
              <a:t> </a:t>
            </a:r>
            <a:r>
              <a:rPr lang="en-US" dirty="0" err="1"/>
              <a:t>অর্থপূর্ণ</a:t>
            </a:r>
            <a:r>
              <a:rPr lang="en-US" dirty="0"/>
              <a:t> </a:t>
            </a:r>
            <a:r>
              <a:rPr lang="en-US" dirty="0" err="1"/>
              <a:t>নয</a:t>
            </a:r>
            <a:r>
              <a:rPr lang="en-US" dirty="0"/>
              <a:t>়।</a:t>
            </a:r>
          </a:p>
          <a:p>
            <a:pPr marL="285750" indent="-285750" fontAlgn="base">
              <a:buFont typeface="Wingdings" pitchFamily="2" charset="2"/>
              <a:buChar char="q"/>
            </a:pPr>
            <a:r>
              <a:rPr lang="en-US" dirty="0" err="1"/>
              <a:t>ডেটা</a:t>
            </a:r>
            <a:r>
              <a:rPr lang="en-US" dirty="0"/>
              <a:t> </a:t>
            </a:r>
            <a:r>
              <a:rPr lang="en-US" dirty="0" err="1"/>
              <a:t>থেকে</a:t>
            </a:r>
            <a:r>
              <a:rPr lang="en-US" dirty="0"/>
              <a:t> </a:t>
            </a:r>
            <a:r>
              <a:rPr lang="en-US" dirty="0" err="1"/>
              <a:t>কোনো</a:t>
            </a:r>
            <a:r>
              <a:rPr lang="en-US" dirty="0"/>
              <a:t> </a:t>
            </a:r>
            <a:r>
              <a:rPr lang="en-US" dirty="0" err="1"/>
              <a:t>বিষয</a:t>
            </a:r>
            <a:r>
              <a:rPr lang="en-US" dirty="0"/>
              <a:t>় </a:t>
            </a:r>
            <a:r>
              <a:rPr lang="en-US" dirty="0" err="1"/>
              <a:t>সম্পর্কে</a:t>
            </a:r>
            <a:r>
              <a:rPr lang="en-US" dirty="0"/>
              <a:t> </a:t>
            </a:r>
            <a:r>
              <a:rPr lang="en-US" dirty="0" err="1"/>
              <a:t>সম্পূর্ণ</a:t>
            </a:r>
            <a:r>
              <a:rPr lang="en-US" dirty="0"/>
              <a:t> </a:t>
            </a:r>
            <a:r>
              <a:rPr lang="en-US" dirty="0" err="1"/>
              <a:t>ধারণা</a:t>
            </a:r>
            <a:r>
              <a:rPr lang="en-US" dirty="0"/>
              <a:t> </a:t>
            </a:r>
            <a:r>
              <a:rPr lang="en-US" dirty="0" err="1"/>
              <a:t>লাভ</a:t>
            </a:r>
            <a:r>
              <a:rPr lang="en-US" dirty="0"/>
              <a:t> </a:t>
            </a:r>
            <a:r>
              <a:rPr lang="en-US" dirty="0" err="1"/>
              <a:t>করা</a:t>
            </a:r>
            <a:r>
              <a:rPr lang="en-US" dirty="0"/>
              <a:t> </a:t>
            </a:r>
            <a:r>
              <a:rPr lang="en-US" dirty="0" err="1"/>
              <a:t>যায</a:t>
            </a:r>
            <a:r>
              <a:rPr lang="en-US" dirty="0"/>
              <a:t>় </a:t>
            </a:r>
            <a:r>
              <a:rPr lang="en-US" dirty="0" err="1"/>
              <a:t>না</a:t>
            </a:r>
            <a:r>
              <a:rPr lang="en-US" dirty="0"/>
              <a:t> </a:t>
            </a:r>
            <a:r>
              <a:rPr lang="en-US" dirty="0" err="1"/>
              <a:t>তার</a:t>
            </a:r>
            <a:r>
              <a:rPr lang="en-US" dirty="0"/>
              <a:t> </a:t>
            </a:r>
            <a:r>
              <a:rPr lang="en-US" dirty="0" err="1"/>
              <a:t>জন্যে</a:t>
            </a:r>
            <a:r>
              <a:rPr lang="en-US" dirty="0"/>
              <a:t> </a:t>
            </a:r>
            <a:r>
              <a:rPr lang="en-US" dirty="0" err="1"/>
              <a:t>যদি</a:t>
            </a:r>
            <a:r>
              <a:rPr lang="en-US" dirty="0"/>
              <a:t> </a:t>
            </a:r>
            <a:r>
              <a:rPr lang="en-US" dirty="0" err="1"/>
              <a:t>ডেটা</a:t>
            </a:r>
            <a:r>
              <a:rPr lang="en-US" dirty="0"/>
              <a:t> </a:t>
            </a:r>
            <a:r>
              <a:rPr lang="en-US" dirty="0" err="1"/>
              <a:t>থেকে</a:t>
            </a:r>
            <a:r>
              <a:rPr lang="en-US" dirty="0"/>
              <a:t> </a:t>
            </a:r>
            <a:r>
              <a:rPr lang="en-US" dirty="0" err="1"/>
              <a:t>কোনো</a:t>
            </a:r>
            <a:r>
              <a:rPr lang="en-US" dirty="0"/>
              <a:t> </a:t>
            </a:r>
            <a:r>
              <a:rPr lang="en-US" dirty="0" err="1"/>
              <a:t>বিষয</a:t>
            </a:r>
            <a:r>
              <a:rPr lang="en-US" dirty="0"/>
              <a:t>় </a:t>
            </a:r>
            <a:r>
              <a:rPr lang="en-US" dirty="0" err="1"/>
              <a:t>সম্পর্কে</a:t>
            </a:r>
            <a:r>
              <a:rPr lang="en-US" dirty="0"/>
              <a:t> </a:t>
            </a:r>
            <a:r>
              <a:rPr lang="en-US" dirty="0" err="1"/>
              <a:t>ধারণা</a:t>
            </a:r>
            <a:r>
              <a:rPr lang="en-US" dirty="0"/>
              <a:t> </a:t>
            </a:r>
            <a:r>
              <a:rPr lang="en-US" dirty="0" err="1"/>
              <a:t>নিতে</a:t>
            </a:r>
            <a:r>
              <a:rPr lang="en-US" dirty="0"/>
              <a:t> </a:t>
            </a:r>
            <a:r>
              <a:rPr lang="en-US" dirty="0" err="1"/>
              <a:t>হয়</a:t>
            </a:r>
            <a:r>
              <a:rPr lang="en-US" dirty="0"/>
              <a:t> </a:t>
            </a:r>
            <a:r>
              <a:rPr lang="en-US" dirty="0" err="1"/>
              <a:t>তাকে</a:t>
            </a:r>
            <a:r>
              <a:rPr lang="en-US" dirty="0"/>
              <a:t> </a:t>
            </a:r>
            <a:r>
              <a:rPr lang="en-US" dirty="0" err="1"/>
              <a:t>প্রসেসিং</a:t>
            </a:r>
            <a:r>
              <a:rPr lang="en-US" dirty="0"/>
              <a:t> </a:t>
            </a:r>
            <a:r>
              <a:rPr lang="en-US" dirty="0" err="1"/>
              <a:t>করতে</a:t>
            </a:r>
            <a:r>
              <a:rPr lang="en-US" dirty="0"/>
              <a:t> </a:t>
            </a:r>
            <a:r>
              <a:rPr lang="en-US" dirty="0" err="1"/>
              <a:t>হয়</a:t>
            </a:r>
            <a:r>
              <a:rPr lang="en-US" dirty="0"/>
              <a:t>।</a:t>
            </a:r>
          </a:p>
          <a:p>
            <a:pPr marL="285750" lvl="0" indent="-285750" fontAlgn="base">
              <a:buFont typeface="Wingdings" pitchFamily="2" charset="2"/>
              <a:buChar char="q"/>
            </a:pPr>
            <a:r>
              <a:rPr lang="en-US" dirty="0" err="1"/>
              <a:t>উদাহরণ</a:t>
            </a:r>
            <a:r>
              <a:rPr lang="en-US" dirty="0"/>
              <a:t> </a:t>
            </a:r>
            <a:r>
              <a:rPr lang="en-US" dirty="0" err="1"/>
              <a:t>হিসেবে</a:t>
            </a:r>
            <a:r>
              <a:rPr lang="en-US" dirty="0"/>
              <a:t> </a:t>
            </a:r>
            <a:r>
              <a:rPr lang="en-US" dirty="0" err="1"/>
              <a:t>আমরা</a:t>
            </a:r>
            <a:r>
              <a:rPr lang="en-US" dirty="0"/>
              <a:t> </a:t>
            </a:r>
            <a:r>
              <a:rPr lang="en-US" dirty="0" err="1"/>
              <a:t>বলতে</a:t>
            </a:r>
            <a:r>
              <a:rPr lang="en-US" dirty="0"/>
              <a:t> </a:t>
            </a:r>
            <a:r>
              <a:rPr lang="en-US" dirty="0" err="1"/>
              <a:t>পারি</a:t>
            </a:r>
            <a:r>
              <a:rPr lang="en-US" dirty="0"/>
              <a:t>, </a:t>
            </a:r>
            <a:r>
              <a:rPr lang="en-US" dirty="0" err="1"/>
              <a:t>কোন</a:t>
            </a:r>
            <a:r>
              <a:rPr lang="en-US" dirty="0"/>
              <a:t> </a:t>
            </a:r>
            <a:r>
              <a:rPr lang="en-US" dirty="0" err="1"/>
              <a:t>একজন</a:t>
            </a:r>
            <a:r>
              <a:rPr lang="en-US" dirty="0"/>
              <a:t> </a:t>
            </a:r>
            <a:r>
              <a:rPr lang="en-US" dirty="0" err="1"/>
              <a:t>ছাত্রের</a:t>
            </a:r>
            <a:r>
              <a:rPr lang="en-US" dirty="0"/>
              <a:t> </a:t>
            </a:r>
            <a:r>
              <a:rPr lang="en-US" dirty="0" err="1"/>
              <a:t>নাম</a:t>
            </a:r>
            <a:r>
              <a:rPr lang="en-US" dirty="0"/>
              <a:t>, </a:t>
            </a:r>
            <a:r>
              <a:rPr lang="en-US" dirty="0" err="1"/>
              <a:t>ঠিকানা</a:t>
            </a:r>
            <a:r>
              <a:rPr lang="en-US" dirty="0"/>
              <a:t>, </a:t>
            </a:r>
            <a:r>
              <a:rPr lang="en-US" dirty="0" err="1"/>
              <a:t>রোল</a:t>
            </a:r>
            <a:r>
              <a:rPr lang="en-US" dirty="0"/>
              <a:t> </a:t>
            </a:r>
            <a:r>
              <a:rPr lang="en-US" dirty="0" err="1"/>
              <a:t>নম্বর</a:t>
            </a:r>
            <a:r>
              <a:rPr lang="en-US" dirty="0"/>
              <a:t> </a:t>
            </a:r>
            <a:r>
              <a:rPr lang="en-US" dirty="0" err="1"/>
              <a:t>হচ্ছে</a:t>
            </a:r>
            <a:r>
              <a:rPr lang="en-US" dirty="0"/>
              <a:t> </a:t>
            </a:r>
            <a:r>
              <a:rPr lang="en-US" dirty="0" err="1"/>
              <a:t>ডেটা।আবার</a:t>
            </a:r>
            <a:r>
              <a:rPr lang="en-US" dirty="0"/>
              <a:t> </a:t>
            </a:r>
            <a:r>
              <a:rPr lang="en-US" dirty="0" err="1"/>
              <a:t>প্রতিটি</a:t>
            </a:r>
            <a:r>
              <a:rPr lang="en-US" dirty="0"/>
              <a:t> </a:t>
            </a:r>
            <a:r>
              <a:rPr lang="en-US" dirty="0" err="1"/>
              <a:t>শিক্ষার্থীর</a:t>
            </a:r>
            <a:r>
              <a:rPr lang="en-US" dirty="0"/>
              <a:t> </a:t>
            </a:r>
            <a:r>
              <a:rPr lang="en-US" dirty="0" err="1"/>
              <a:t>পরীক্ষার</a:t>
            </a:r>
            <a:r>
              <a:rPr lang="en-US" dirty="0"/>
              <a:t> </a:t>
            </a:r>
            <a:r>
              <a:rPr lang="en-US" dirty="0" err="1"/>
              <a:t>স্কোর</a:t>
            </a:r>
            <a:r>
              <a:rPr lang="en-US" dirty="0"/>
              <a:t> </a:t>
            </a:r>
            <a:r>
              <a:rPr lang="en-US" dirty="0" err="1"/>
              <a:t>ডেটার</a:t>
            </a:r>
            <a:r>
              <a:rPr lang="en-US" dirty="0"/>
              <a:t> </a:t>
            </a:r>
            <a:r>
              <a:rPr lang="en-US" dirty="0" err="1"/>
              <a:t>একটি</a:t>
            </a:r>
            <a:r>
              <a:rPr lang="en-US" dirty="0"/>
              <a:t> </a:t>
            </a:r>
            <a:r>
              <a:rPr lang="en-US" dirty="0" err="1"/>
              <a:t>উদাহরন</a:t>
            </a:r>
            <a:r>
              <a:rPr lang="en-US" dirty="0"/>
              <a:t>।</a:t>
            </a:r>
          </a:p>
          <a:p>
            <a:pPr marL="285750" lvl="0" indent="-285750" fontAlgn="base">
              <a:buFont typeface="Wingdings" pitchFamily="2" charset="2"/>
              <a:buChar char="q"/>
            </a:pPr>
            <a:r>
              <a:rPr lang="en-US" dirty="0" err="1"/>
              <a:t>ডেটা</a:t>
            </a:r>
            <a:r>
              <a:rPr lang="en-US" dirty="0"/>
              <a:t> </a:t>
            </a:r>
            <a:r>
              <a:rPr lang="en-US" dirty="0" err="1"/>
              <a:t>অর্থহীন</a:t>
            </a:r>
            <a:r>
              <a:rPr lang="en-US" dirty="0"/>
              <a:t> </a:t>
            </a:r>
            <a:r>
              <a:rPr lang="en-US" dirty="0" err="1"/>
              <a:t>এবং</a:t>
            </a:r>
            <a:r>
              <a:rPr lang="en-US" dirty="0"/>
              <a:t> </a:t>
            </a:r>
            <a:r>
              <a:rPr lang="en-US" dirty="0" err="1"/>
              <a:t>মূল্যহীন</a:t>
            </a:r>
            <a:r>
              <a:rPr lang="en-US" dirty="0"/>
              <a:t>।</a:t>
            </a:r>
          </a:p>
          <a:p>
            <a:pPr marL="285750" lvl="0" indent="-285750" fontAlgn="base">
              <a:buFont typeface="Wingdings" pitchFamily="2" charset="2"/>
              <a:buChar char="q"/>
            </a:pPr>
            <a:r>
              <a:rPr lang="en-US" dirty="0" err="1"/>
              <a:t>এটি</a:t>
            </a:r>
            <a:r>
              <a:rPr lang="en-US" dirty="0"/>
              <a:t> </a:t>
            </a:r>
            <a:r>
              <a:rPr lang="en-US" dirty="0" err="1"/>
              <a:t>কেবল</a:t>
            </a:r>
            <a:r>
              <a:rPr lang="en-US" dirty="0"/>
              <a:t> </a:t>
            </a:r>
            <a:r>
              <a:rPr lang="en-US" dirty="0" err="1"/>
              <a:t>বর্ণ</a:t>
            </a:r>
            <a:r>
              <a:rPr lang="en-US" dirty="0"/>
              <a:t> </a:t>
            </a:r>
            <a:r>
              <a:rPr lang="en-US" dirty="0" err="1"/>
              <a:t>এবং</a:t>
            </a:r>
            <a:r>
              <a:rPr lang="en-US" dirty="0"/>
              <a:t> </a:t>
            </a:r>
            <a:r>
              <a:rPr lang="en-US" dirty="0" err="1"/>
              <a:t>সংখ্যা</a:t>
            </a:r>
            <a:r>
              <a:rPr lang="en-US" dirty="0"/>
              <a:t>।</a:t>
            </a:r>
          </a:p>
          <a:p>
            <a:pPr marL="285750" lvl="0" indent="-285750" fontAlgn="base">
              <a:buFont typeface="Wingdings" pitchFamily="2" charset="2"/>
              <a:buChar char="q"/>
            </a:pPr>
            <a:r>
              <a:rPr lang="en-US" dirty="0" err="1"/>
              <a:t>ডেটা</a:t>
            </a:r>
            <a:r>
              <a:rPr lang="en-US" dirty="0"/>
              <a:t> </a:t>
            </a:r>
            <a:r>
              <a:rPr lang="en-US" dirty="0" err="1"/>
              <a:t>বা</a:t>
            </a:r>
            <a:r>
              <a:rPr lang="en-US" dirty="0"/>
              <a:t> </a:t>
            </a:r>
            <a:r>
              <a:rPr lang="en-US" dirty="0" err="1"/>
              <a:t>উপাত্ত</a:t>
            </a:r>
            <a:r>
              <a:rPr lang="en-US" dirty="0"/>
              <a:t> </a:t>
            </a:r>
            <a:r>
              <a:rPr lang="en-US" dirty="0" err="1"/>
              <a:t>কম্পিউটারের</a:t>
            </a:r>
            <a:r>
              <a:rPr lang="en-US" dirty="0"/>
              <a:t> </a:t>
            </a:r>
            <a:r>
              <a:rPr lang="en-US" dirty="0" err="1"/>
              <a:t>জন্য</a:t>
            </a:r>
            <a:r>
              <a:rPr lang="en-US" dirty="0"/>
              <a:t> </a:t>
            </a:r>
            <a:r>
              <a:rPr lang="en-US" dirty="0" err="1"/>
              <a:t>একটি</a:t>
            </a:r>
            <a:r>
              <a:rPr lang="en-US" dirty="0"/>
              <a:t> </a:t>
            </a:r>
            <a:r>
              <a:rPr lang="en-US" dirty="0" err="1"/>
              <a:t>ইনপুট</a:t>
            </a:r>
            <a:r>
              <a:rPr lang="en-US" dirty="0"/>
              <a:t>।</a:t>
            </a:r>
          </a:p>
          <a:p>
            <a:pPr marL="285750" lvl="0" indent="-285750" fontAlgn="base">
              <a:buFont typeface="Wingdings" pitchFamily="2" charset="2"/>
              <a:buChar char="q"/>
            </a:pPr>
            <a:r>
              <a:rPr lang="en-US" dirty="0" err="1"/>
              <a:t>ডেটা</a:t>
            </a:r>
            <a:r>
              <a:rPr lang="en-US" dirty="0"/>
              <a:t> </a:t>
            </a:r>
            <a:r>
              <a:rPr lang="en-US" dirty="0" err="1"/>
              <a:t>হারিয়ে</a:t>
            </a:r>
            <a:r>
              <a:rPr lang="en-US" dirty="0"/>
              <a:t> </a:t>
            </a:r>
            <a:r>
              <a:rPr lang="en-US" dirty="0" err="1"/>
              <a:t>গেলে</a:t>
            </a:r>
            <a:r>
              <a:rPr lang="en-US" dirty="0"/>
              <a:t>, </a:t>
            </a:r>
            <a:r>
              <a:rPr lang="en-US" dirty="0" err="1"/>
              <a:t>এটি</a:t>
            </a:r>
            <a:r>
              <a:rPr lang="en-US" dirty="0"/>
              <a:t> </a:t>
            </a:r>
            <a:r>
              <a:rPr lang="en-US" dirty="0" err="1"/>
              <a:t>পুনরুদ্ধার</a:t>
            </a:r>
            <a:r>
              <a:rPr lang="en-US" dirty="0"/>
              <a:t> </a:t>
            </a:r>
            <a:r>
              <a:rPr lang="en-US" dirty="0" err="1"/>
              <a:t>করা</a:t>
            </a:r>
            <a:r>
              <a:rPr lang="en-US" dirty="0"/>
              <a:t> </a:t>
            </a:r>
            <a:r>
              <a:rPr lang="en-US" dirty="0" err="1"/>
              <a:t>যায</a:t>
            </a:r>
            <a:r>
              <a:rPr lang="en-US" dirty="0"/>
              <a:t>় </a:t>
            </a:r>
            <a:r>
              <a:rPr lang="en-US" dirty="0" err="1"/>
              <a:t>না</a:t>
            </a:r>
            <a:r>
              <a:rPr lang="en-US" dirty="0"/>
              <a:t>।</a:t>
            </a:r>
          </a:p>
        </p:txBody>
      </p:sp>
      <p:sp>
        <p:nvSpPr>
          <p:cNvPr id="5" name="Rectangle 4"/>
          <p:cNvSpPr/>
          <p:nvPr/>
        </p:nvSpPr>
        <p:spPr>
          <a:xfrm>
            <a:off x="3552094" y="520968"/>
            <a:ext cx="2004643"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000" smtClean="0"/>
              <a:t>ডাটা এর বৈশিষ্ট্য</a:t>
            </a:r>
            <a:endParaRPr lang="en-US" sz="2000"/>
          </a:p>
        </p:txBody>
      </p:sp>
      <p:sp>
        <p:nvSpPr>
          <p:cNvPr id="6" name="Rectangle 5"/>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6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7056" y="409635"/>
            <a:ext cx="2984600" cy="3077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fontAlgn="base"/>
            <a:r>
              <a:rPr lang="en-US" b="1"/>
              <a:t>ইনফরমেশন বা তথ্য (Information): </a:t>
            </a:r>
          </a:p>
        </p:txBody>
      </p:sp>
      <p:sp>
        <p:nvSpPr>
          <p:cNvPr id="5" name="Rectangle 4"/>
          <p:cNvSpPr/>
          <p:nvPr/>
        </p:nvSpPr>
        <p:spPr>
          <a:xfrm>
            <a:off x="858954" y="1401507"/>
            <a:ext cx="7665396"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r>
              <a:rPr lang="en-US" dirty="0" err="1"/>
              <a:t>ডেটাকে</a:t>
            </a:r>
            <a:r>
              <a:rPr lang="en-US" dirty="0"/>
              <a:t> </a:t>
            </a:r>
            <a:r>
              <a:rPr lang="en-US" dirty="0" err="1"/>
              <a:t>প্রক্রিয়াকরণ</a:t>
            </a:r>
            <a:r>
              <a:rPr lang="en-US" dirty="0"/>
              <a:t> </a:t>
            </a:r>
            <a:r>
              <a:rPr lang="en-US" dirty="0" err="1"/>
              <a:t>করে</a:t>
            </a:r>
            <a:r>
              <a:rPr lang="en-US" dirty="0"/>
              <a:t> </a:t>
            </a:r>
            <a:r>
              <a:rPr lang="en-US" dirty="0" err="1"/>
              <a:t>যে</a:t>
            </a:r>
            <a:r>
              <a:rPr lang="en-US" dirty="0"/>
              <a:t> </a:t>
            </a:r>
            <a:r>
              <a:rPr lang="en-US" dirty="0" err="1"/>
              <a:t>অর্থবহ</a:t>
            </a:r>
            <a:r>
              <a:rPr lang="en-US" dirty="0"/>
              <a:t> </a:t>
            </a:r>
            <a:r>
              <a:rPr lang="en-US" dirty="0" err="1"/>
              <a:t>ফলাফল</a:t>
            </a:r>
            <a:r>
              <a:rPr lang="en-US" dirty="0"/>
              <a:t> </a:t>
            </a:r>
            <a:r>
              <a:rPr lang="en-US" dirty="0" err="1"/>
              <a:t>পাই</a:t>
            </a:r>
            <a:r>
              <a:rPr lang="en-US" dirty="0"/>
              <a:t> </a:t>
            </a:r>
            <a:r>
              <a:rPr lang="en-US" dirty="0" err="1"/>
              <a:t>তাই</a:t>
            </a:r>
            <a:r>
              <a:rPr lang="en-US" dirty="0"/>
              <a:t> </a:t>
            </a:r>
            <a:r>
              <a:rPr lang="en-US" dirty="0" err="1"/>
              <a:t>তথ্য</a:t>
            </a:r>
            <a:r>
              <a:rPr lang="en-US" dirty="0"/>
              <a:t> </a:t>
            </a:r>
            <a:r>
              <a:rPr lang="en-US" dirty="0" err="1"/>
              <a:t>বা</a:t>
            </a:r>
            <a:r>
              <a:rPr lang="en-US" dirty="0"/>
              <a:t> </a:t>
            </a:r>
            <a:r>
              <a:rPr lang="en-US" dirty="0" err="1"/>
              <a:t>ইনফরমেশন</a:t>
            </a:r>
            <a:r>
              <a:rPr lang="en-US" dirty="0"/>
              <a:t> । </a:t>
            </a:r>
            <a:r>
              <a:rPr lang="en-US" dirty="0" err="1"/>
              <a:t>তাহলে</a:t>
            </a:r>
            <a:r>
              <a:rPr lang="en-US" dirty="0"/>
              <a:t> </a:t>
            </a:r>
            <a:r>
              <a:rPr lang="en-US" dirty="0" err="1"/>
              <a:t>আমরা</a:t>
            </a:r>
            <a:r>
              <a:rPr lang="en-US" dirty="0"/>
              <a:t> </a:t>
            </a:r>
            <a:r>
              <a:rPr lang="en-US" dirty="0" err="1"/>
              <a:t>বলতে</a:t>
            </a:r>
            <a:r>
              <a:rPr lang="en-US" dirty="0"/>
              <a:t> </a:t>
            </a:r>
            <a:r>
              <a:rPr lang="en-US" dirty="0" err="1"/>
              <a:t>পারি</a:t>
            </a:r>
            <a:r>
              <a:rPr lang="en-US" dirty="0"/>
              <a:t>,  </a:t>
            </a:r>
            <a:r>
              <a:rPr lang="en-US" dirty="0" err="1"/>
              <a:t>ডেটা</a:t>
            </a:r>
            <a:r>
              <a:rPr lang="en-US" dirty="0"/>
              <a:t> </a:t>
            </a:r>
            <a:r>
              <a:rPr lang="en-US" dirty="0" err="1"/>
              <a:t>হচ্ছে</a:t>
            </a:r>
            <a:r>
              <a:rPr lang="en-US" dirty="0"/>
              <a:t>  </a:t>
            </a:r>
            <a:r>
              <a:rPr lang="en-US" dirty="0" err="1"/>
              <a:t>প্রক্রিয়াকরণের</a:t>
            </a:r>
            <a:r>
              <a:rPr lang="en-US" dirty="0"/>
              <a:t> </a:t>
            </a:r>
            <a:r>
              <a:rPr lang="en-US" dirty="0" err="1"/>
              <a:t>বা</a:t>
            </a:r>
            <a:r>
              <a:rPr lang="en-US" dirty="0"/>
              <a:t> </a:t>
            </a:r>
            <a:r>
              <a:rPr lang="en-US" dirty="0" err="1"/>
              <a:t>প্রসেসিংয়ের</a:t>
            </a:r>
            <a:r>
              <a:rPr lang="en-US" dirty="0"/>
              <a:t> </a:t>
            </a:r>
            <a:r>
              <a:rPr lang="en-US" dirty="0" err="1"/>
              <a:t>পূর্বের</a:t>
            </a:r>
            <a:r>
              <a:rPr lang="en-US" dirty="0"/>
              <a:t> </a:t>
            </a:r>
            <a:r>
              <a:rPr lang="en-US" dirty="0" err="1"/>
              <a:t>অবস্থা</a:t>
            </a:r>
            <a:r>
              <a:rPr lang="en-US" dirty="0"/>
              <a:t>। </a:t>
            </a:r>
            <a:r>
              <a:rPr lang="en-US" dirty="0" err="1"/>
              <a:t>এইজন্যে</a:t>
            </a:r>
            <a:r>
              <a:rPr lang="en-US" dirty="0"/>
              <a:t>, </a:t>
            </a:r>
            <a:r>
              <a:rPr lang="en-US" dirty="0" err="1"/>
              <a:t>তথ্য</a:t>
            </a:r>
            <a:r>
              <a:rPr lang="en-US" dirty="0"/>
              <a:t> </a:t>
            </a:r>
            <a:r>
              <a:rPr lang="en-US" dirty="0" err="1"/>
              <a:t>হচ্ছে</a:t>
            </a:r>
            <a:r>
              <a:rPr lang="en-US" dirty="0"/>
              <a:t> </a:t>
            </a:r>
            <a:r>
              <a:rPr lang="en-US" dirty="0" err="1"/>
              <a:t>প্রক্রিয়াকরণের</a:t>
            </a:r>
            <a:r>
              <a:rPr lang="en-US" dirty="0"/>
              <a:t> </a:t>
            </a:r>
            <a:r>
              <a:rPr lang="en-US" dirty="0" err="1"/>
              <a:t>পরের</a:t>
            </a:r>
            <a:r>
              <a:rPr lang="en-US" dirty="0"/>
              <a:t> </a:t>
            </a:r>
            <a:r>
              <a:rPr lang="en-US" dirty="0" err="1"/>
              <a:t>অবস্থা</a:t>
            </a:r>
            <a:r>
              <a:rPr lang="en-US" dirty="0"/>
              <a:t>। </a:t>
            </a:r>
            <a:r>
              <a:rPr lang="en-US" dirty="0" err="1"/>
              <a:t>যেমন</a:t>
            </a:r>
            <a:r>
              <a:rPr lang="en-US" dirty="0"/>
              <a:t>, </a:t>
            </a:r>
            <a:r>
              <a:rPr lang="en-US" dirty="0" err="1"/>
              <a:t>নম্বরভিত্তিক</a:t>
            </a:r>
            <a:r>
              <a:rPr lang="en-US" dirty="0"/>
              <a:t> </a:t>
            </a:r>
            <a:r>
              <a:rPr lang="en-US" dirty="0" err="1"/>
              <a:t>ফলাফল,বৈজ্ঞানিক</a:t>
            </a:r>
            <a:r>
              <a:rPr lang="en-US" dirty="0"/>
              <a:t> </a:t>
            </a:r>
            <a:r>
              <a:rPr lang="en-US" dirty="0" err="1"/>
              <a:t>গবেষণার</a:t>
            </a:r>
            <a:r>
              <a:rPr lang="en-US" dirty="0"/>
              <a:t> </a:t>
            </a:r>
            <a:r>
              <a:rPr lang="en-US" dirty="0" err="1"/>
              <a:t>ফলাফল</a:t>
            </a:r>
            <a:r>
              <a:rPr lang="en-US" dirty="0"/>
              <a:t> </a:t>
            </a:r>
            <a:r>
              <a:rPr lang="en-US" dirty="0" err="1"/>
              <a:t>ইত্যাদি</a:t>
            </a:r>
            <a:r>
              <a:rPr lang="en-US" dirty="0"/>
              <a:t> </a:t>
            </a:r>
            <a:r>
              <a:rPr lang="en-US" dirty="0" err="1"/>
              <a:t>তথ্য</a:t>
            </a:r>
            <a:r>
              <a:rPr lang="en-US" dirty="0"/>
              <a:t> । </a:t>
            </a:r>
            <a:r>
              <a:rPr lang="en-US" dirty="0" err="1"/>
              <a:t>ডেটা</a:t>
            </a:r>
            <a:r>
              <a:rPr lang="en-US" dirty="0"/>
              <a:t> </a:t>
            </a:r>
            <a:r>
              <a:rPr lang="en-US" dirty="0" err="1"/>
              <a:t>একটি</a:t>
            </a:r>
            <a:r>
              <a:rPr lang="en-US" dirty="0"/>
              <a:t> </a:t>
            </a:r>
            <a:r>
              <a:rPr lang="en-US" dirty="0" err="1"/>
              <a:t>একক</a:t>
            </a:r>
            <a:r>
              <a:rPr lang="en-US" dirty="0"/>
              <a:t> </a:t>
            </a:r>
            <a:r>
              <a:rPr lang="en-US" dirty="0" err="1"/>
              <a:t>ধারণা</a:t>
            </a:r>
            <a:r>
              <a:rPr lang="en-US" dirty="0"/>
              <a:t> </a:t>
            </a:r>
            <a:r>
              <a:rPr lang="en-US" dirty="0" err="1"/>
              <a:t>এবং</a:t>
            </a:r>
            <a:r>
              <a:rPr lang="en-US" dirty="0"/>
              <a:t> </a:t>
            </a:r>
            <a:r>
              <a:rPr lang="en-US" dirty="0" err="1"/>
              <a:t>তথ্য</a:t>
            </a:r>
            <a:r>
              <a:rPr lang="en-US" dirty="0"/>
              <a:t> </a:t>
            </a:r>
            <a:r>
              <a:rPr lang="en-US" dirty="0" err="1"/>
              <a:t>সমন্বিত</a:t>
            </a:r>
            <a:r>
              <a:rPr lang="en-US" dirty="0"/>
              <a:t> </a:t>
            </a:r>
            <a:r>
              <a:rPr lang="en-US" dirty="0" err="1"/>
              <a:t>ধারণা</a:t>
            </a:r>
            <a:r>
              <a:rPr lang="en-US" dirty="0"/>
              <a:t>।</a:t>
            </a:r>
          </a:p>
        </p:txBody>
      </p:sp>
      <p:sp>
        <p:nvSpPr>
          <p:cNvPr id="6" name="Rectangle 5"/>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987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0119" y="1266810"/>
            <a:ext cx="7821038" cy="310854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lvl="0" indent="-285750" fontAlgn="base">
              <a:buFont typeface="Wingdings" pitchFamily="2" charset="2"/>
              <a:buChar char="v"/>
            </a:pPr>
            <a:r>
              <a:rPr lang="en-US"/>
              <a:t>তথ্যকে আমরা  সরাসরি ব্যবহার করতে পারি ।</a:t>
            </a:r>
          </a:p>
          <a:p>
            <a:pPr marL="285750" lvl="0" indent="-285750" fontAlgn="base">
              <a:buFont typeface="Wingdings" pitchFamily="2" charset="2"/>
              <a:buChar char="v"/>
            </a:pPr>
            <a:r>
              <a:rPr lang="en-US"/>
              <a:t>সাধারণত  তথ্যকে  প্রক্রিয়াকরণ করতে হয় না। তথ্যের দ্বারা যে কোনো বিষয়ের ভাব প্রকাশ পায় যা সকলে বুঝতে পারে। ডেটাকে প্রক্রিয়াকরণের পর তথ্যেতে রূপান্তরিত করা হয়। তথ্য সব সময় সাজানো বা বিন্যস্ত থাকে।</a:t>
            </a:r>
          </a:p>
          <a:p>
            <a:pPr marL="285750" lvl="0" indent="-285750" fontAlgn="base">
              <a:buFont typeface="Wingdings" pitchFamily="2" charset="2"/>
              <a:buChar char="v"/>
            </a:pPr>
            <a:r>
              <a:rPr lang="en-US"/>
              <a:t>সব তথ্যই উপাত্ত হতে পারে। এটি সব সময় অর্থপূর্ণ হতে পারে ।</a:t>
            </a:r>
          </a:p>
          <a:p>
            <a:pPr marL="285750" lvl="0" indent="-285750" fontAlgn="base">
              <a:buFont typeface="Wingdings" pitchFamily="2" charset="2"/>
              <a:buChar char="v"/>
            </a:pPr>
            <a:r>
              <a:rPr lang="en-US"/>
              <a:t>তথ্য থেকে কোন বিষয় সম্পর্কে সম্পূর্ণ ধারণা লাভ করা যায়।</a:t>
            </a:r>
          </a:p>
          <a:p>
            <a:pPr marL="285750" lvl="0" indent="-285750" fontAlgn="base">
              <a:buFont typeface="Wingdings" pitchFamily="2" charset="2"/>
              <a:buChar char="v"/>
            </a:pPr>
            <a:r>
              <a:rPr lang="en-US"/>
              <a:t>ছাত্রদের প্রাপ্ত নম্বরের ভিত্তিতে তৈরি ফলাফল হচ্ছে তথ্য।</a:t>
            </a:r>
          </a:p>
          <a:p>
            <a:pPr marL="285750" lvl="0" indent="-285750" fontAlgn="base">
              <a:buFont typeface="Wingdings" pitchFamily="2" charset="2"/>
              <a:buChar char="v"/>
            </a:pPr>
            <a:r>
              <a:rPr lang="en-US"/>
              <a:t>যখন ডেটা প্রক্রিয়াজাত করা, সংগঠিত, কাঠামোগত বা কোনও নির্দিষ্ট প্রসঙ্গে উপস্থাপন করা হয় যাতে এটি কার্যকর অর্থবহ হয়, তাকে তথ্য বলা হয়।</a:t>
            </a:r>
          </a:p>
          <a:p>
            <a:pPr marL="285750" lvl="0" indent="-285750" fontAlgn="base">
              <a:buFont typeface="Wingdings" pitchFamily="2" charset="2"/>
              <a:buChar char="v"/>
            </a:pPr>
            <a:r>
              <a:rPr lang="en-US"/>
              <a:t>তথ্য গবেষকের কাছে মূল্যবান এবং দরকারী কারণ এটি প্রদত্ত প্রসঙ্গে উপস্থাপন করা হয়েছে এবং গবেষকের কাছে এটি ব্যবহারের জন্য সহজেই উপলব্ধ।</a:t>
            </a:r>
          </a:p>
          <a:p>
            <a:pPr marL="285750" lvl="0" indent="-285750" fontAlgn="base">
              <a:buFont typeface="Wingdings" pitchFamily="2" charset="2"/>
              <a:buChar char="v"/>
            </a:pPr>
            <a:r>
              <a:rPr lang="en-US"/>
              <a:t>তথ্য কম্পিউটার থেকে প্রাপ্ত একটি আউটপুট।</a:t>
            </a:r>
          </a:p>
          <a:p>
            <a:pPr marL="285750" lvl="0" indent="-285750" fontAlgn="base">
              <a:buFont typeface="Wingdings" pitchFamily="2" charset="2"/>
              <a:buChar char="v"/>
            </a:pPr>
            <a:r>
              <a:rPr lang="en-US"/>
              <a:t>তথ্য ডেটা বা উপাত্তের উপর নির্ভরশীল।</a:t>
            </a:r>
          </a:p>
          <a:p>
            <a:pPr marL="285750" lvl="0" indent="-285750" fontAlgn="base">
              <a:buFont typeface="Wingdings" pitchFamily="2" charset="2"/>
              <a:buChar char="v"/>
            </a:pPr>
            <a:r>
              <a:rPr lang="en-US"/>
              <a:t>তথ্য হারিয়ে গেলে, এটি ডেটা থেকে পুনরুদ্ধার করতে পারে।</a:t>
            </a:r>
          </a:p>
        </p:txBody>
      </p:sp>
      <p:sp>
        <p:nvSpPr>
          <p:cNvPr id="5" name="Rectangle 4"/>
          <p:cNvSpPr/>
          <p:nvPr/>
        </p:nvSpPr>
        <p:spPr>
          <a:xfrm>
            <a:off x="3552095" y="520968"/>
            <a:ext cx="2544286" cy="3077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a:t>ইনফরমেশন বা তথ্য </a:t>
            </a:r>
            <a:r>
              <a:rPr lang="en-US" smtClean="0"/>
              <a:t>এর বৈশিষ্ট্য</a:t>
            </a:r>
            <a:endParaRPr lang="en-US"/>
          </a:p>
        </p:txBody>
      </p:sp>
      <p:sp>
        <p:nvSpPr>
          <p:cNvPr id="6" name="Rectangle 5"/>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086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1239591" y="3119456"/>
            <a:ext cx="6664817" cy="974681"/>
          </a:xfrm>
          <a:prstGeom prst="roundRect">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bn-BD" sz="4100" dirty="0" smtClean="0">
                <a:latin typeface="NikoshBAN" panose="02000000000000000000" pitchFamily="2" charset="0"/>
                <a:cs typeface="NikoshBAN" panose="02000000000000000000" pitchFamily="2" charset="0"/>
              </a:rPr>
              <a:t>প্রশ্নঃ </a:t>
            </a:r>
            <a:r>
              <a:rPr lang="en-SG" sz="4100" dirty="0" err="1" smtClean="0">
                <a:latin typeface="NikoshBAN" panose="02000000000000000000" pitchFamily="2" charset="0"/>
                <a:cs typeface="NikoshBAN" panose="02000000000000000000" pitchFamily="2" charset="0"/>
              </a:rPr>
              <a:t>ডাটা</a:t>
            </a:r>
            <a:r>
              <a:rPr lang="en-SG" sz="4100" dirty="0" smtClean="0">
                <a:latin typeface="NikoshBAN" panose="02000000000000000000" pitchFamily="2" charset="0"/>
                <a:cs typeface="NikoshBAN" panose="02000000000000000000" pitchFamily="2" charset="0"/>
              </a:rPr>
              <a:t> </a:t>
            </a:r>
            <a:r>
              <a:rPr lang="en-SG" sz="4100" dirty="0" err="1" smtClean="0">
                <a:latin typeface="NikoshBAN" panose="02000000000000000000" pitchFamily="2" charset="0"/>
                <a:cs typeface="NikoshBAN" panose="02000000000000000000" pitchFamily="2" charset="0"/>
              </a:rPr>
              <a:t>বলতে</a:t>
            </a:r>
            <a:r>
              <a:rPr lang="en-SG" sz="4100" dirty="0" smtClean="0">
                <a:latin typeface="NikoshBAN" panose="02000000000000000000" pitchFamily="2" charset="0"/>
                <a:cs typeface="NikoshBAN" panose="02000000000000000000" pitchFamily="2" charset="0"/>
              </a:rPr>
              <a:t> </a:t>
            </a:r>
            <a:r>
              <a:rPr lang="en-SG" sz="4100" dirty="0" err="1" smtClean="0">
                <a:latin typeface="NikoshBAN" panose="02000000000000000000" pitchFamily="2" charset="0"/>
                <a:cs typeface="NikoshBAN" panose="02000000000000000000" pitchFamily="2" charset="0"/>
              </a:rPr>
              <a:t>কি</a:t>
            </a:r>
            <a:r>
              <a:rPr lang="en-SG" sz="4100" dirty="0" smtClean="0">
                <a:latin typeface="NikoshBAN" panose="02000000000000000000" pitchFamily="2" charset="0"/>
                <a:cs typeface="NikoshBAN" panose="02000000000000000000" pitchFamily="2" charset="0"/>
              </a:rPr>
              <a:t> </a:t>
            </a:r>
            <a:r>
              <a:rPr lang="en-SG" sz="4100" dirty="0" err="1" smtClean="0">
                <a:latin typeface="NikoshBAN" panose="02000000000000000000" pitchFamily="2" charset="0"/>
                <a:cs typeface="NikoshBAN" panose="02000000000000000000" pitchFamily="2" charset="0"/>
              </a:rPr>
              <a:t>বুঝ</a:t>
            </a:r>
            <a:r>
              <a:rPr lang="bn-BD" sz="4100" dirty="0" smtClean="0">
                <a:latin typeface="NikoshBAN" panose="02000000000000000000" pitchFamily="2" charset="0"/>
                <a:cs typeface="NikoshBAN" panose="02000000000000000000" pitchFamily="2" charset="0"/>
              </a:rPr>
              <a:t>? </a:t>
            </a:r>
          </a:p>
          <a:p>
            <a:pPr algn="ctr"/>
            <a:endParaRPr lang="en-US" dirty="0"/>
          </a:p>
        </p:txBody>
      </p:sp>
      <p:sp>
        <p:nvSpPr>
          <p:cNvPr id="15" name="Rectangle 14"/>
          <p:cNvSpPr/>
          <p:nvPr/>
        </p:nvSpPr>
        <p:spPr>
          <a:xfrm>
            <a:off x="0" y="0"/>
            <a:ext cx="9144000" cy="5143500"/>
          </a:xfrm>
          <a:prstGeom prst="rect">
            <a:avLst/>
          </a:pr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505456" y="649353"/>
            <a:ext cx="2673611" cy="707886"/>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bn-BD" sz="4000" dirty="0">
                <a:latin typeface="NikoshBAN" panose="02000000000000000000" pitchFamily="2" charset="0"/>
                <a:cs typeface="NikoshBAN" panose="02000000000000000000" pitchFamily="2" charset="0"/>
              </a:rPr>
              <a:t>একক কাজ</a:t>
            </a:r>
            <a:endParaRPr lang="en-US" sz="4000" dirty="0">
              <a:latin typeface="NikoshBAN" panose="02000000000000000000" pitchFamily="2" charset="0"/>
              <a:cs typeface="NikoshBAN" panose="02000000000000000000" pitchFamily="2"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3658" y="832514"/>
            <a:ext cx="2190750" cy="2085975"/>
          </a:xfrm>
          <a:prstGeom prst="rect">
            <a:avLst/>
          </a:prstGeom>
        </p:spPr>
      </p:pic>
    </p:spTree>
    <p:extLst>
      <p:ext uri="{BB962C8B-B14F-4D97-AF65-F5344CB8AC3E}">
        <p14:creationId xmlns:p14="http://schemas.microsoft.com/office/powerpoint/2010/main" val="368458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0-#ppt_w/2"/>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80">
                                          <p:stCondLst>
                                            <p:cond delay="0"/>
                                          </p:stCondLst>
                                        </p:cTn>
                                        <p:tgtEl>
                                          <p:spTgt spid="13"/>
                                        </p:tgtEl>
                                      </p:cBhvr>
                                    </p:animEffect>
                                    <p:anim calcmode="lin" valueType="num">
                                      <p:cBhvr>
                                        <p:cTn id="19"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4" dur="26">
                                          <p:stCondLst>
                                            <p:cond delay="650"/>
                                          </p:stCondLst>
                                        </p:cTn>
                                        <p:tgtEl>
                                          <p:spTgt spid="13"/>
                                        </p:tgtEl>
                                      </p:cBhvr>
                                      <p:to x="100000" y="60000"/>
                                    </p:animScale>
                                    <p:animScale>
                                      <p:cBhvr>
                                        <p:cTn id="25" dur="166" decel="50000">
                                          <p:stCondLst>
                                            <p:cond delay="676"/>
                                          </p:stCondLst>
                                        </p:cTn>
                                        <p:tgtEl>
                                          <p:spTgt spid="13"/>
                                        </p:tgtEl>
                                      </p:cBhvr>
                                      <p:to x="100000" y="100000"/>
                                    </p:animScale>
                                    <p:animScale>
                                      <p:cBhvr>
                                        <p:cTn id="26" dur="26">
                                          <p:stCondLst>
                                            <p:cond delay="1312"/>
                                          </p:stCondLst>
                                        </p:cTn>
                                        <p:tgtEl>
                                          <p:spTgt spid="13"/>
                                        </p:tgtEl>
                                      </p:cBhvr>
                                      <p:to x="100000" y="80000"/>
                                    </p:animScale>
                                    <p:animScale>
                                      <p:cBhvr>
                                        <p:cTn id="27" dur="166" decel="50000">
                                          <p:stCondLst>
                                            <p:cond delay="1338"/>
                                          </p:stCondLst>
                                        </p:cTn>
                                        <p:tgtEl>
                                          <p:spTgt spid="13"/>
                                        </p:tgtEl>
                                      </p:cBhvr>
                                      <p:to x="100000" y="100000"/>
                                    </p:animScale>
                                    <p:animScale>
                                      <p:cBhvr>
                                        <p:cTn id="28" dur="26">
                                          <p:stCondLst>
                                            <p:cond delay="1642"/>
                                          </p:stCondLst>
                                        </p:cTn>
                                        <p:tgtEl>
                                          <p:spTgt spid="13"/>
                                        </p:tgtEl>
                                      </p:cBhvr>
                                      <p:to x="100000" y="90000"/>
                                    </p:animScale>
                                    <p:animScale>
                                      <p:cBhvr>
                                        <p:cTn id="29" dur="166" decel="50000">
                                          <p:stCondLst>
                                            <p:cond delay="1668"/>
                                          </p:stCondLst>
                                        </p:cTn>
                                        <p:tgtEl>
                                          <p:spTgt spid="13"/>
                                        </p:tgtEl>
                                      </p:cBhvr>
                                      <p:to x="100000" y="100000"/>
                                    </p:animScale>
                                    <p:animScale>
                                      <p:cBhvr>
                                        <p:cTn id="30" dur="26">
                                          <p:stCondLst>
                                            <p:cond delay="1808"/>
                                          </p:stCondLst>
                                        </p:cTn>
                                        <p:tgtEl>
                                          <p:spTgt spid="13"/>
                                        </p:tgtEl>
                                      </p:cBhvr>
                                      <p:to x="100000" y="95000"/>
                                    </p:animScale>
                                    <p:animScale>
                                      <p:cBhvr>
                                        <p:cTn id="31"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animBg="1"/>
    </p:bldLst>
  </p:timing>
</p:sld>
</file>

<file path=ppt/theme/theme1.xml><?xml version="1.0" encoding="utf-8"?>
<a:theme xmlns:a="http://schemas.openxmlformats.org/drawingml/2006/main" name="17_COMPUTER. _ COM; &amp; MALTIMEDIA_Class=X, Mosfiqur-ID-17_Batch59-TTC Rangpu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17_COMPUTER. _ COM; &amp; MALTIMEDIA_Class=X, Mosfiqur-ID-17_Batch59-TTC Rangpur,,</Template>
  <TotalTime>158</TotalTime>
  <Words>304</Words>
  <Application>Microsoft Office PowerPoint</Application>
  <PresentationFormat>On-screen Show (16:9)</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17_COMPUTER. _ COM; &amp; MALTIMEDIA_Class=X, Mosfiqur-ID-17_Batch59-TTC Rangpur,,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Perfect Computers</dc:creator>
  <cp:lastModifiedBy>SESIP</cp:lastModifiedBy>
  <cp:revision>40</cp:revision>
  <dcterms:created xsi:type="dcterms:W3CDTF">2014-12-29T23:50:05Z</dcterms:created>
  <dcterms:modified xsi:type="dcterms:W3CDTF">2023-01-22T05:08:52Z</dcterms:modified>
</cp:coreProperties>
</file>