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4" r:id="rId4"/>
    <p:sldId id="261" r:id="rId5"/>
    <p:sldId id="276" r:id="rId6"/>
    <p:sldId id="263" r:id="rId7"/>
    <p:sldId id="269" r:id="rId8"/>
    <p:sldId id="270" r:id="rId9"/>
    <p:sldId id="271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15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733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70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788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90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713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372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93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766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959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436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74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03C46-B60B-46EC-8D33-C9C18CA3197D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78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03C46-B60B-46EC-8D33-C9C18CA3197D}" type="datetimeFigureOut">
              <a:rPr lang="en-US" smtClean="0"/>
              <a:pPr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DCCE0-3CD4-4F1F-8EBE-AC9807E94E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1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577" y="1188720"/>
            <a:ext cx="6923314" cy="52512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98306" y="1623118"/>
            <a:ext cx="6099175" cy="825624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66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0904" y="905854"/>
            <a:ext cx="36425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2049" y="2324456"/>
            <a:ext cx="104002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বেজোড়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বর্গকে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smtClean="0">
                <a:latin typeface="Rockwell"/>
                <a:cs typeface="NikoshBAN" panose="02000000000000000000" pitchFamily="2" charset="0"/>
              </a:rPr>
              <a:t>√7 </a:t>
            </a:r>
            <a:r>
              <a:rPr lang="en-US" sz="3600" dirty="0" err="1" smtClean="0">
                <a:latin typeface="Rockwell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Rockwell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Rockwell"/>
                <a:cs typeface="NikoshBAN" panose="02000000000000000000" pitchFamily="2" charset="0"/>
              </a:rPr>
              <a:t>অমূলদ</a:t>
            </a:r>
            <a:r>
              <a:rPr lang="en-US" sz="3600" dirty="0" smtClean="0">
                <a:latin typeface="Rockwell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Rockwell"/>
                <a:cs typeface="NikoshBAN" panose="02000000000000000000" pitchFamily="2" charset="0"/>
              </a:rPr>
              <a:t>সংখ্যা</a:t>
            </a:r>
            <a:r>
              <a:rPr lang="en-US" sz="3600" smtClean="0">
                <a:latin typeface="Rockwell"/>
                <a:cs typeface="NikoshBAN" panose="02000000000000000000" pitchFamily="2" charset="0"/>
              </a:rPr>
              <a:t>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84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328" y="0"/>
            <a:ext cx="5817598" cy="64156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588537">
            <a:off x="4307450" y="2183660"/>
            <a:ext cx="3948278" cy="156966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96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6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418" y="100087"/>
            <a:ext cx="8686797" cy="65017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" descr="Image result for মিস্টি কুমড়া কাটা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3793717" y="825003"/>
            <a:ext cx="4003019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পাঠ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পরিচিতি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92435" y="2627696"/>
            <a:ext cx="65209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বাস্তব</a:t>
            </a:r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সংখ্যা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06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344790" y="2111255"/>
                <a:ext cx="11952717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এই পাঠ শেষে শিক্ষার্থীরা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…</a:t>
                </a:r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marL="571500" indent="-571500">
                  <a:buFont typeface="Wingdings" pitchFamily="2" charset="2"/>
                  <a:buChar char="Ø"/>
                </a:pP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বাস্তব সংখ্যা কী তা বলতে পারবে</a:t>
                </a:r>
              </a:p>
              <a:p>
                <a:pPr marL="571500" indent="-571500">
                  <a:buFont typeface="Wingdings" pitchFamily="2" charset="2"/>
                  <a:buChar char="Ø"/>
                </a:pP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বাস্তব সংখ্যার শ্রেণিবিন্যাস করতে পারবে</a:t>
                </a:r>
              </a:p>
              <a:p>
                <a:pPr marL="571500" indent="-571500">
                  <a:buFont typeface="Wingdings" pitchFamily="2" charset="2"/>
                  <a:buChar char="Ø"/>
                </a:pPr>
                <a14:m>
                  <m:oMath xmlns:m="http://schemas.openxmlformats.org/officeDocument/2006/math"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মূলদ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সংখ্যা</m:t>
                    </m:r>
                    <m:r>
                      <a:rPr lang="en-US" sz="3600" b="0" i="0" smtClean="0">
                        <a:latin typeface="Cambria Math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 </m:t>
                    </m:r>
                    <m:r>
                      <a:rPr lang="en-US" sz="3600" b="0" i="0" smtClean="0">
                        <a:latin typeface="Cambria Math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ও</m:t>
                    </m:r>
                    <m:r>
                      <a:rPr lang="en-US" sz="3600" b="0" i="0" smtClean="0">
                        <a:latin typeface="Cambria Math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অ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মূলদ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সংখ্যা</m:t>
                    </m:r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র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মধ্যে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পার্থক্য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90" y="2111255"/>
                <a:ext cx="11952717" cy="2308324"/>
              </a:xfrm>
              <a:prstGeom prst="rect">
                <a:avLst/>
              </a:prstGeom>
              <a:blipFill rotWithShape="1">
                <a:blip r:embed="rId2"/>
                <a:stretch>
                  <a:fillRect l="-1582" t="-3958" b="-9499"/>
                </a:stretch>
              </a:blipFill>
            </p:spPr>
            <p:txBody>
              <a:bodyPr/>
              <a:lstStyle/>
              <a:p>
                <a:r>
                  <a:rPr lang="en-IN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657599" y="644770"/>
            <a:ext cx="45602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IN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34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8221" y="511710"/>
            <a:ext cx="67476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dirty="0" smtClean="0"/>
              <a:t>N={1,2,3,…………..</a:t>
            </a:r>
            <a:r>
              <a:rPr lang="el-GR" sz="4400" dirty="0" smtClean="0"/>
              <a:t>α</a:t>
            </a:r>
            <a:r>
              <a:rPr lang="en-US" sz="4400" dirty="0" smtClean="0"/>
              <a:t>}</a:t>
            </a:r>
            <a:endParaRPr lang="en-IN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403129" y="2291255"/>
            <a:ext cx="95223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 সংখ্যা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400" dirty="0" smtClean="0"/>
              <a:t>Z ={-</a:t>
            </a:r>
            <a:r>
              <a:rPr lang="el-GR" sz="4400" dirty="0" smtClean="0"/>
              <a:t>α</a:t>
            </a:r>
            <a:r>
              <a:rPr lang="en-US" sz="4400" dirty="0" smtClean="0"/>
              <a:t>,….-3-2,-1,0,1,2,3,…………</a:t>
            </a:r>
            <a:r>
              <a:rPr lang="el-GR" sz="4400" dirty="0" smtClean="0"/>
              <a:t>α</a:t>
            </a:r>
            <a:r>
              <a:rPr lang="en-US" sz="4400" dirty="0" smtClean="0"/>
              <a:t>}</a:t>
            </a:r>
            <a:endParaRPr lang="en-IN" sz="48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977463" y="5395057"/>
                <a:ext cx="10594428" cy="985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বাস্তব</a:t>
                </a:r>
                <a:r>
                  <a:rPr lang="en-US" sz="4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4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400" dirty="0" smtClean="0"/>
                  <a:t>R={……-2,-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5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bn-IN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২</m:t>
                        </m:r>
                      </m:e>
                    </m:rad>
                    <m:r>
                      <a:rPr lang="en-US" sz="5400" b="0" i="0" smtClean="0">
                        <a:latin typeface="Cambria Math"/>
                        <a:ea typeface="Cambria Math" panose="02040503050406030204" pitchFamily="18" charset="0"/>
                      </a:rPr>
                      <m:t>,−</m:t>
                    </m:r>
                    <m:r>
                      <a:rPr lang="en-US" sz="5400" b="0" i="0" smtClean="0">
                        <a:latin typeface="Cambria Math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5400" b="0" i="0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5400" b="0" i="0" smtClean="0">
                        <a:latin typeface="Cambria Math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5400" b="0" i="0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5400" b="0" i="0" smtClean="0">
                        <a:latin typeface="Cambria Math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5400" b="0" i="0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rad>
                      <m:radPr>
                        <m:degHide m:val="on"/>
                        <m:ctrlPr>
                          <a:rPr lang="bn-IN" sz="44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bn-IN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২</m:t>
                        </m:r>
                      </m:e>
                    </m:rad>
                    <m:r>
                      <a:rPr lang="en-US" sz="4400" b="0" i="0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4400" b="0" i="0" smtClean="0">
                        <a:latin typeface="Cambria Math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4400" b="0" i="0" smtClean="0">
                        <a:latin typeface="Cambria Math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4400" b="0" i="0" smtClean="0">
                        <a:latin typeface="Cambria Math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sz="4400" b="0" i="0" smtClean="0">
                        <a:latin typeface="Cambria Math"/>
                        <a:ea typeface="Cambria Math" panose="02040503050406030204" pitchFamily="18" charset="0"/>
                      </a:rPr>
                      <m:t>….</m:t>
                    </m:r>
                  </m:oMath>
                </a14:m>
                <a:r>
                  <a:rPr lang="en-US" sz="4400" dirty="0" smtClean="0"/>
                  <a:t>}</a:t>
                </a:r>
                <a:endParaRPr lang="en-IN" sz="4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463" y="5395057"/>
                <a:ext cx="10594428" cy="985078"/>
              </a:xfrm>
              <a:prstGeom prst="rect">
                <a:avLst/>
              </a:prstGeom>
              <a:blipFill rotWithShape="1">
                <a:blip r:embed="rId2"/>
                <a:stretch>
                  <a:fillRect l="-2301" r="-863" b="-2901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403129" y="3948507"/>
            <a:ext cx="10168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মূলদ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/>
          </a:p>
          <a:p>
            <a:r>
              <a:rPr lang="en-US" sz="4400" dirty="0" smtClean="0"/>
              <a:t>Q= </a:t>
            </a:r>
            <a:r>
              <a:rPr lang="en-US" sz="4400" dirty="0"/>
              <a:t>={-</a:t>
            </a:r>
            <a:r>
              <a:rPr lang="el-GR" sz="4400" dirty="0"/>
              <a:t> α </a:t>
            </a:r>
            <a:r>
              <a:rPr lang="en-US" sz="4400" dirty="0"/>
              <a:t>……-2/3,-2,-1,0,  </a:t>
            </a:r>
            <a:r>
              <a:rPr lang="en-US" sz="4400" dirty="0" smtClean="0"/>
              <a:t>1/2  </a:t>
            </a:r>
            <a:r>
              <a:rPr lang="en-US" sz="4400" dirty="0"/>
              <a:t>,1,2,3,… .</a:t>
            </a:r>
            <a:r>
              <a:rPr lang="el-GR" sz="4400" dirty="0"/>
              <a:t>α</a:t>
            </a:r>
            <a:r>
              <a:rPr lang="en-US" sz="4400" dirty="0"/>
              <a:t>}</a:t>
            </a:r>
            <a:endParaRPr lang="en-IN" sz="4800" dirty="0"/>
          </a:p>
        </p:txBody>
      </p:sp>
    </p:spTree>
    <p:extLst>
      <p:ext uri="{BB962C8B-B14F-4D97-AF65-F5344CB8AC3E}">
        <p14:creationId xmlns:p14="http://schemas.microsoft.com/office/powerpoint/2010/main" xmlns="" val="89842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222190" y="331470"/>
                <a:ext cx="11741921" cy="1303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বাস্তব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40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: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সকল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মূলদ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অমূলদ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সংখ্যাকে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একত্রে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বাস্তব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বলে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  <a:endParaRPr lang="bn-IN" sz="36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যেমনঃ ২,৩, </a:t>
                </a:r>
                <a14:m>
                  <m:oMath xmlns:m="http://schemas.openxmlformats.org/officeDocument/2006/math">
                    <m:r>
                      <a:rPr lang="bn-IN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√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২</m:t>
                    </m:r>
                  </m:oMath>
                </a14:m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ইত্যাদি ।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90" y="331470"/>
                <a:ext cx="11741921" cy="1303242"/>
              </a:xfrm>
              <a:prstGeom prst="rect">
                <a:avLst/>
              </a:prstGeom>
              <a:blipFill rotWithShape="0">
                <a:blip r:embed="rId2"/>
                <a:stretch>
                  <a:fillRect l="-1816" t="-7944" b="-177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906415" y="1496235"/>
            <a:ext cx="1529586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lvl="0"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01161" y="2499267"/>
            <a:ext cx="1379243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অমূলদ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51021" y="3287677"/>
            <a:ext cx="1101546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18686" y="3294203"/>
            <a:ext cx="1533657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পূর্ণ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34114" y="4133722"/>
            <a:ext cx="2231701" cy="9541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ধনাত্মক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পূর্ণ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</a:p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(স্বাভাবিক সংখ্যা)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0250" y="4133722"/>
            <a:ext cx="2172390" cy="9541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lvl="0"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যোগাত্মক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অভেদক</a:t>
            </a:r>
          </a:p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(০)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29563" y="4128999"/>
            <a:ext cx="2161404" cy="9541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lvl="0"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ঋনাত্মক পূর্ণ সংখ্যা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1479" y="5785660"/>
            <a:ext cx="1015021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7631" y="5655729"/>
            <a:ext cx="1996059" cy="9541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rtlCol="0" anchor="ctr" anchorCtr="1">
            <a:spAutoFit/>
          </a:bodyPr>
          <a:lstStyle/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গুণাত্মক অভেদক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(১)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12834" y="5789082"/>
            <a:ext cx="141673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lvl="0"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0431" y="2499267"/>
            <a:ext cx="1222562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lvl="0"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মূলদ</a:t>
            </a:r>
            <a:endParaRPr lang="en-US" sz="2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180250" y="3019446"/>
            <a:ext cx="1972267" cy="275257"/>
            <a:chOff x="5180250" y="3019446"/>
            <a:chExt cx="1972267" cy="275257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5182374" y="3152875"/>
              <a:ext cx="1970143" cy="820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209923" y="3019446"/>
              <a:ext cx="377" cy="12507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flipH="1">
              <a:off x="5180250" y="3161078"/>
              <a:ext cx="2125" cy="12659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>
              <a:off x="7137935" y="3157220"/>
              <a:ext cx="0" cy="1374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261712" y="2019455"/>
            <a:ext cx="2538630" cy="496675"/>
            <a:chOff x="6261712" y="2019455"/>
            <a:chExt cx="2538630" cy="496675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6261712" y="2248335"/>
              <a:ext cx="2538630" cy="903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" idx="2"/>
            </p:cNvCxnSpPr>
            <p:nvPr/>
          </p:nvCxnSpPr>
          <p:spPr>
            <a:xfrm flipH="1">
              <a:off x="7663819" y="2019455"/>
              <a:ext cx="7389" cy="2288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8800342" y="2248334"/>
              <a:ext cx="0" cy="26779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23" idx="0"/>
            </p:cNvCxnSpPr>
            <p:nvPr/>
          </p:nvCxnSpPr>
          <p:spPr>
            <a:xfrm>
              <a:off x="6261712" y="2257371"/>
              <a:ext cx="0" cy="24189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traight Arrow Connector 72"/>
          <p:cNvCxnSpPr>
            <a:endCxn id="5" idx="1"/>
          </p:cNvCxnSpPr>
          <p:nvPr/>
        </p:nvCxnSpPr>
        <p:spPr>
          <a:xfrm flipV="1">
            <a:off x="7552567" y="3545891"/>
            <a:ext cx="595040" cy="69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020324" y="3817423"/>
            <a:ext cx="4913368" cy="316299"/>
            <a:chOff x="4020324" y="3817423"/>
            <a:chExt cx="4913368" cy="316299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4020324" y="3960153"/>
              <a:ext cx="49133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4020324" y="3960153"/>
              <a:ext cx="0" cy="17356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endCxn id="11" idx="0"/>
            </p:cNvCxnSpPr>
            <p:nvPr/>
          </p:nvCxnSpPr>
          <p:spPr>
            <a:xfrm flipH="1">
              <a:off x="8910265" y="3960153"/>
              <a:ext cx="5493" cy="16884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8" idx="2"/>
            </p:cNvCxnSpPr>
            <p:nvPr/>
          </p:nvCxnSpPr>
          <p:spPr>
            <a:xfrm>
              <a:off x="4985515" y="3817423"/>
              <a:ext cx="0" cy="1427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endCxn id="10" idx="0"/>
            </p:cNvCxnSpPr>
            <p:nvPr/>
          </p:nvCxnSpPr>
          <p:spPr>
            <a:xfrm>
              <a:off x="6261712" y="3960153"/>
              <a:ext cx="4733" cy="17356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916195" y="5087829"/>
            <a:ext cx="4221740" cy="723731"/>
            <a:chOff x="2916195" y="5087829"/>
            <a:chExt cx="4221740" cy="723731"/>
          </a:xfrm>
        </p:grpSpPr>
        <p:cxnSp>
          <p:nvCxnSpPr>
            <p:cNvPr id="29" name="Straight Connector 28"/>
            <p:cNvCxnSpPr/>
            <p:nvPr/>
          </p:nvCxnSpPr>
          <p:spPr>
            <a:xfrm flipV="1">
              <a:off x="2916195" y="5438540"/>
              <a:ext cx="4221740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3497203" y="5087829"/>
              <a:ext cx="15118" cy="3507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2916195" y="5438541"/>
              <a:ext cx="0" cy="37301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7137935" y="5438540"/>
              <a:ext cx="0" cy="3730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endCxn id="19" idx="0"/>
            </p:cNvCxnSpPr>
            <p:nvPr/>
          </p:nvCxnSpPr>
          <p:spPr>
            <a:xfrm>
              <a:off x="4937760" y="5468633"/>
              <a:ext cx="7901" cy="18709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8147607" y="3306918"/>
            <a:ext cx="1254035" cy="47794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বোর্ড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072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8" grpId="0" animBg="1"/>
      <p:bldP spid="19" grpId="0" animBg="1"/>
      <p:bldP spid="20" grpId="0" animBg="1"/>
      <p:bldP spid="2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598206" y="1051133"/>
                <a:ext cx="10536964" cy="3502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মূলদ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: 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কোন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বাস্তব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সংখ্যাকে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দুটি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পূর্ণ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সংখ্যার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অনুপাত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আকারে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প্রকাশ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গেলে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ঐ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বাস্তব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সংখ্যাকে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মূলদ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বলে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। </a:t>
                </a:r>
              </a:p>
              <a:p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যদি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প্রকাশ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করা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যায়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তবে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সংখ্যাটিকে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অমূলদ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বলা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।</a:t>
                </a:r>
              </a:p>
              <a:p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প্রশ্ন-২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/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: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কর যে,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3600" b="0" i="1" smtClean="0">
                            <a:latin typeface="Cambria Math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radPr>
                      <m:deg/>
                      <m:e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৫</m:t>
                        </m:r>
                      </m:e>
                    </m:rad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একটি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অমূলদ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সংখ্যা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r>
                      <a:rPr lang="bn-IN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।</m:t>
                    </m:r>
                  </m:oMath>
                </a14:m>
                <a:endParaRPr lang="bn-IN" sz="3600" b="0" dirty="0" smtClean="0">
                  <a:latin typeface="NikoshBAN" panose="02000000000000000000" pitchFamily="2" charset="0"/>
                  <a:ea typeface="Cambria Math" panose="02040503050406030204" pitchFamily="18" charset="0"/>
                  <a:cs typeface="NikoshBAN" panose="02000000000000000000" pitchFamily="2" charset="0"/>
                </a:endParaRP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: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(বোর্ড)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06" y="1051133"/>
                <a:ext cx="10536964" cy="3502241"/>
              </a:xfrm>
              <a:prstGeom prst="rect">
                <a:avLst/>
              </a:prstGeom>
              <a:blipFill rotWithShape="0">
                <a:blip r:embed="rId2"/>
                <a:stretch>
                  <a:fillRect l="-1735" t="-2609" b="-3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8395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5985" y="640934"/>
            <a:ext cx="3720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229957" y="1861878"/>
                <a:ext cx="4272897" cy="12416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 - বিভাগ</a:t>
                </a: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 কর যে,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bn-IN" sz="36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bn-IN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২</m:t>
                        </m:r>
                      </m:e>
                    </m:rad>
                  </m:oMath>
                </a14:m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957" y="1861878"/>
                <a:ext cx="4272897" cy="1241687"/>
              </a:xfrm>
              <a:prstGeom prst="rect">
                <a:avLst/>
              </a:prstGeom>
              <a:blipFill rotWithShape="0">
                <a:blip r:embed="rId2"/>
                <a:stretch>
                  <a:fillRect l="-4422" t="-7353" b="-18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879933" y="2452553"/>
            <a:ext cx="3009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অমূলদ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863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9989" y="188009"/>
            <a:ext cx="23073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1888" y="2050991"/>
            <a:ext cx="104401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অমূলদ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অমূলদ সংখ্যা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 স্বাভাবিক সংখ্যা লিখ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রুট বিহীন একটি অমূলদ সংখ্যা লিখ</a:t>
            </a:r>
          </a:p>
        </p:txBody>
      </p:sp>
    </p:spTree>
    <p:extLst>
      <p:ext uri="{BB962C8B-B14F-4D97-AF65-F5344CB8AC3E}">
        <p14:creationId xmlns:p14="http://schemas.microsoft.com/office/powerpoint/2010/main" xmlns="" val="485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6600" dirty="0" smtClean="0">
            <a:ln>
              <a:solidFill>
                <a:schemeClr val="tx1"/>
              </a:solidFill>
            </a:ln>
          </a:defRPr>
        </a:defPPr>
      </a:lstStyle>
      <a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140</Words>
  <Application>Microsoft Office PowerPoint</Application>
  <PresentationFormat>Custom</PresentationFormat>
  <Paragraphs>42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স্বাগতম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abul basher</dc:creator>
  <cp:lastModifiedBy>TOSHIBA</cp:lastModifiedBy>
  <cp:revision>184</cp:revision>
  <dcterms:created xsi:type="dcterms:W3CDTF">2019-04-25T07:02:15Z</dcterms:created>
  <dcterms:modified xsi:type="dcterms:W3CDTF">2023-01-25T16:12:26Z</dcterms:modified>
</cp:coreProperties>
</file>