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83" r:id="rId5"/>
    <p:sldId id="282" r:id="rId6"/>
    <p:sldId id="287" r:id="rId7"/>
    <p:sldId id="258" r:id="rId8"/>
    <p:sldId id="285" r:id="rId9"/>
    <p:sldId id="286" r:id="rId10"/>
    <p:sldId id="259" r:id="rId11"/>
    <p:sldId id="260" r:id="rId12"/>
    <p:sldId id="261" r:id="rId13"/>
    <p:sldId id="262" r:id="rId14"/>
    <p:sldId id="263" r:id="rId15"/>
    <p:sldId id="265" r:id="rId16"/>
    <p:sldId id="267" r:id="rId17"/>
    <p:sldId id="269" r:id="rId18"/>
    <p:sldId id="270" r:id="rId19"/>
    <p:sldId id="271" r:id="rId20"/>
    <p:sldId id="272" r:id="rId21"/>
    <p:sldId id="274" r:id="rId22"/>
    <p:sldId id="284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4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E8DF-EBD5-4D8D-B649-683A51BD41D2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2C1AE-5E89-4974-9267-C37741D0C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84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2C1AE-5E89-4974-9267-C37741D0C7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2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64B029-54E5-4E5C-892C-16252C0D4A05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50A436-65E8-49A7-93EA-1549624CB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49" y="-9924"/>
            <a:ext cx="12192000" cy="68679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07B53F-7843-46C6-9C56-A786E2653EDC}"/>
              </a:ext>
            </a:extLst>
          </p:cNvPr>
          <p:cNvSpPr/>
          <p:nvPr/>
        </p:nvSpPr>
        <p:spPr>
          <a:xfrm>
            <a:off x="3352800" y="3830072"/>
            <a:ext cx="7086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63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152400"/>
            <a:ext cx="8305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welq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133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DrcwË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msÁv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130793"/>
            <a:ext cx="8305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133601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msÁvwqZ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2580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990600"/>
            <a:ext cx="1158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j¨vwUb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cs typeface="SutonnyMJ" pitchFamily="2" charset="0"/>
              </a:rPr>
              <a:t> Status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BZvjxq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cs typeface="SutonnyMJ" pitchFamily="2" charset="0"/>
              </a:rPr>
              <a:t>Statista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Rvgv©b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cs typeface="SutonnyMJ" pitchFamily="2" charset="0"/>
              </a:rPr>
              <a:t>Statistik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divwm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cs typeface="SutonnyMJ" pitchFamily="2" charset="0"/>
              </a:rPr>
              <a:t>Statistique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Statistics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2020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Status  - ----------	 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ª|</a:t>
            </a:r>
            <a:endParaRPr lang="en-US" sz="2800" dirty="0">
              <a:solidFill>
                <a:srgbClr val="FF0000"/>
              </a:solidFill>
              <a:cs typeface="SutonnyMJ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cs typeface="SutonnyMJ" pitchFamily="2" charset="0"/>
              </a:rPr>
              <a:t>Statista</a:t>
            </a: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 – ----------	 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wewea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cs typeface="SutonnyMJ" pitchFamily="2" charset="0"/>
              </a:rPr>
              <a:t>Statistik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SutonnyMJ" pitchFamily="2" charset="0"/>
              </a:rPr>
              <a:t>Statistique</a:t>
            </a: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 -    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Kg©KvÛ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cs typeface="SutonnyMJ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729291F-FD82-4A81-B5F9-B1C38CC190B9}"/>
              </a:ext>
            </a:extLst>
          </p:cNvPr>
          <p:cNvSpPr/>
          <p:nvPr/>
        </p:nvSpPr>
        <p:spPr>
          <a:xfrm>
            <a:off x="3352800" y="76200"/>
            <a:ext cx="4191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DrcwË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BB054-EEAD-4358-9D01-0AF8AC2F8BA6}"/>
              </a:ext>
            </a:extLst>
          </p:cNvPr>
          <p:cNvSpPr txBox="1"/>
          <p:nvPr/>
        </p:nvSpPr>
        <p:spPr>
          <a:xfrm>
            <a:off x="457200" y="3810000"/>
            <a:ext cx="1127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cÖvPxbKv‡j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ivRKvh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ˆmb¨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f‚wgi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ivL‡Zb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ivRv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>
                <a:cs typeface="SutonnyMJ" pitchFamily="2" charset="0"/>
              </a:rPr>
              <a:t>Professor </a:t>
            </a:r>
            <a:r>
              <a:rPr lang="en-US" sz="3200" dirty="0" err="1">
                <a:cs typeface="SutonnyMJ" pitchFamily="2" charset="0"/>
              </a:rPr>
              <a:t>Achenwall</a:t>
            </a:r>
            <a:r>
              <a:rPr lang="en-US" sz="3200" dirty="0"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1749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c~Y©v½ I 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KZK¸‡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ivRKvh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1614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30793"/>
            <a:ext cx="8229600" cy="936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RbK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08" y="1676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DbœwZ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DrKl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mva‡b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Acwimxg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Ae`v‡bi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Avi.G.wdkvi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nq|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66" y="5753744"/>
            <a:ext cx="8512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</a:rPr>
              <a:t>R. A. Fisher – Ronald  Aylmer Fisher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46804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1E1478-7D54-4229-B3A7-02F645609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"/>
            <a:ext cx="4114800" cy="56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1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76200"/>
            <a:ext cx="5181600" cy="936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`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610" y="1390471"/>
            <a:ext cx="787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SutonnyMJ" pitchFamily="2" charset="0"/>
                <a:cs typeface="SutonnyMJ" pitchFamily="2" charset="0"/>
              </a:rPr>
              <a:t>fviZxq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wm.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gnjvbwem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Statistics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996625"/>
            <a:ext cx="1097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</a:rPr>
              <a:t>P. C. </a:t>
            </a:r>
            <a:r>
              <a:rPr lang="en-US" sz="3200" dirty="0" err="1">
                <a:solidFill>
                  <a:srgbClr val="00B050"/>
                </a:solidFill>
              </a:rPr>
              <a:t>Mohalanobis</a:t>
            </a:r>
            <a:r>
              <a:rPr lang="en-US" sz="3200" dirty="0">
                <a:solidFill>
                  <a:srgbClr val="00B050"/>
                </a:solidFill>
              </a:rPr>
              <a:t> – Prasanta Chandra </a:t>
            </a:r>
            <a:r>
              <a:rPr lang="en-US" sz="3200" dirty="0" err="1">
                <a:solidFill>
                  <a:srgbClr val="00B050"/>
                </a:solidFill>
              </a:rPr>
              <a:t>Mohalanobis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56DB99-1A23-448C-8826-A1B006DAB808}"/>
              </a:ext>
            </a:extLst>
          </p:cNvPr>
          <p:cNvSpPr txBox="1"/>
          <p:nvPr/>
        </p:nvSpPr>
        <p:spPr>
          <a:xfrm>
            <a:off x="228600" y="4072860"/>
            <a:ext cx="889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cªL¨vZ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W±i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gvZvnvi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Statistics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697E29-3346-4884-BD24-CABCAB44D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5400" y="0"/>
            <a:ext cx="2590800" cy="2883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D03E0D-D3FE-4F0E-8347-1C36BB02D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950" y="3581400"/>
            <a:ext cx="2686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3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76200"/>
            <a:ext cx="8305800" cy="631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cwimsL¨vb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1158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msL¨vZ¥K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GK‡mU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cÖwZwbwaZ¡g~jK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/>
            <a:endParaRPr lang="en-US" sz="1600" dirty="0">
              <a:latin typeface="SutonnyMJ" pitchFamily="2" charset="0"/>
              <a:cs typeface="SutonnyMJ" pitchFamily="2" charset="0"/>
            </a:endParaRPr>
          </a:p>
          <a:p>
            <a:pPr lvl="0" algn="just"/>
            <a:r>
              <a:rPr lang="en-US" sz="2400" dirty="0" err="1"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শ্রেণির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ছাত্রদের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গড়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উচ্চতা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৫.৫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ফুট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সংখ্যাটি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পরিসংখ্যান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কেননা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উক্ত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সংখ্যাটি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ছাত্রের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উচ্চতার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প্রতিনিধিত্ব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করছে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F02C4B3-815B-4003-8999-AB7097E8BBEB}"/>
              </a:ext>
            </a:extLst>
          </p:cNvPr>
          <p:cNvSpPr/>
          <p:nvPr/>
        </p:nvSpPr>
        <p:spPr>
          <a:xfrm>
            <a:off x="1676400" y="4092714"/>
            <a:ext cx="8305800" cy="70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cwimsL¨vb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4EE10C-F1C7-4D1E-AF5F-679648F8F6D0}"/>
              </a:ext>
            </a:extLst>
          </p:cNvPr>
          <p:cNvSpPr txBox="1"/>
          <p:nvPr/>
        </p:nvSpPr>
        <p:spPr>
          <a:xfrm>
            <a:off x="510653" y="5181362"/>
            <a:ext cx="113992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msL¨vZ¥K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cÖKvk‡K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endParaRPr lang="en-US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দেশের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জনসংখ্যা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সৈন্যসংখ্যা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আমদানি-রপ্তানি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আয়-ব্যয়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শ্রেণির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ছাত্রসংখ্যা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ইত্যাদির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সংখ্যাত্মক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প্রকাশকে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বহুবচন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অর্থে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পরিসংখ্যান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152400"/>
            <a:ext cx="8305800" cy="941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266905"/>
            <a:ext cx="1165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MwY‡Zi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eÿ‡bi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Z‡_¨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nq|</a:t>
            </a:r>
            <a:r>
              <a:rPr lang="en-US" sz="1200" dirty="0">
                <a:latin typeface="SutonnyMJ" pitchFamily="2" charset="0"/>
                <a:cs typeface="SutonnyMJ" pitchFamily="2" charset="0"/>
              </a:rPr>
              <a:t>............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Avi.G.wdkvi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endParaRPr lang="en-US" sz="11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KZK¸‡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..........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cÖ‡dmi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G‡KbIqvj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47C0DD-B5C5-49E1-9D33-F94004540CE7}"/>
              </a:ext>
            </a:extLst>
          </p:cNvPr>
          <p:cNvSpPr txBox="1"/>
          <p:nvPr/>
        </p:nvSpPr>
        <p:spPr>
          <a:xfrm>
            <a:off x="266700" y="3200400"/>
            <a:ext cx="1135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djwZ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1200" dirty="0">
                <a:latin typeface="SutonnyMJ" pitchFamily="2" charset="0"/>
                <a:cs typeface="SutonnyMJ" pitchFamily="2" charset="0"/>
              </a:rPr>
              <a:t>............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wc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wm.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gnjv‡bvwem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endParaRPr lang="en-US" sz="12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cÖv°jb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m¤¢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1200" dirty="0">
                <a:latin typeface="SutonnyMJ" pitchFamily="2" charset="0"/>
                <a:cs typeface="SutonnyMJ" pitchFamily="2" charset="0"/>
              </a:rPr>
              <a:t>............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ewWs÷b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053681-E762-40F5-B8E9-D41ACE693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4470" y="4495800"/>
            <a:ext cx="1687530" cy="2407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C5C7B-3AAB-4C64-8348-2E40E37D5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18352"/>
            <a:ext cx="1687530" cy="23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3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47800" y="533400"/>
            <a:ext cx="8305800" cy="101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cwimsL¨v‡b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" y="2458638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ÿÎ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msL¨vZ¥K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msNe×KiY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Dc¯’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35868B-E0C8-4EC8-824E-8E9994DFE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688" y="4571999"/>
            <a:ext cx="6188888" cy="2292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0F6873-BEE4-42CA-BA88-F3CB7868A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688" y="4571998"/>
            <a:ext cx="6079312" cy="22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9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57400" y="130793"/>
            <a:ext cx="8305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9119" y="2286001"/>
            <a:ext cx="8388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D`vnib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40546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228600"/>
            <a:ext cx="7423245" cy="95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676400"/>
            <a:ext cx="1082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?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A_ev,cwimsL¨vb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‡K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Ki ?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98447" y="4126519"/>
            <a:ext cx="54600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সাইফুল ইসলাম</a:t>
            </a:r>
            <a:endParaRPr lang="en-US" sz="2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পরিসংখ্যান</a:t>
            </a:r>
            <a:endParaRPr lang="en-US" sz="2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বুড়িচং এরশাদ ডিগ্রি কলেজ</a:t>
            </a:r>
            <a:endParaRPr lang="en-US" sz="2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বুড়িচং, কুমিল্লা। মোবাইল: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01916635559</a:t>
            </a:r>
          </a:p>
          <a:p>
            <a:pPr algn="ctr"/>
            <a:r>
              <a:rPr lang="bn-IN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saifulbedc97@gmail.com</a:t>
            </a:r>
          </a:p>
        </p:txBody>
      </p:sp>
      <p:pic>
        <p:nvPicPr>
          <p:cNvPr id="7" name="Picture 2" descr="C:\Users\YoutechBD\OneDrive\Desktop\w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3091175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86400" y="381000"/>
            <a:ext cx="375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3600" b="1" dirty="0">
              <a:latin typeface="UrmeeMJ" pitchFamily="2" charset="0"/>
              <a:cs typeface="Urm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2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130793"/>
            <a:ext cx="7620000" cy="631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1158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msL¨vZ¥K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msNe×KiY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wek`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weÁvb‡K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49DF526-BFD7-4D17-B89D-464610FF9976}"/>
              </a:ext>
            </a:extLst>
          </p:cNvPr>
          <p:cNvSpPr/>
          <p:nvPr/>
        </p:nvSpPr>
        <p:spPr>
          <a:xfrm>
            <a:off x="1219200" y="2408830"/>
            <a:ext cx="8305800" cy="715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RbK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‡K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7E5A73-AB87-41FF-AE7B-C55153F105D5}"/>
              </a:ext>
            </a:extLst>
          </p:cNvPr>
          <p:cNvSpPr txBox="1"/>
          <p:nvPr/>
        </p:nvSpPr>
        <p:spPr>
          <a:xfrm>
            <a:off x="990600" y="34290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</a:rPr>
              <a:t>R. A. Fisher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 Ronald  Aylmer Fisher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9BE86A-6D40-4AAF-839A-9C8B04E4C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2971800"/>
            <a:ext cx="313805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76200"/>
            <a:ext cx="10287000" cy="555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79254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GK‡mU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cÖwZwbwaZ¡g~jK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msL¨vwU‡K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GKePb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msL¨vZ¥K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eûePb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A‡_©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72F1A3-D903-4C91-8C0A-DA85095D5E1D}"/>
              </a:ext>
            </a:extLst>
          </p:cNvPr>
          <p:cNvSpPr/>
          <p:nvPr/>
        </p:nvSpPr>
        <p:spPr>
          <a:xfrm>
            <a:off x="990600" y="2514600"/>
            <a:ext cx="10058400" cy="553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Ki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4325C6-CD37-4DBB-912C-3109441AA780}"/>
              </a:ext>
            </a:extLst>
          </p:cNvPr>
          <p:cNvSpPr txBox="1"/>
          <p:nvPr/>
        </p:nvSpPr>
        <p:spPr>
          <a:xfrm>
            <a:off x="304800" y="3352800"/>
            <a:ext cx="1173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j¨vwUb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 Status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BZvjxq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Statista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Rvgv©b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cs typeface="SutonnyMJ" pitchFamily="2" charset="0"/>
              </a:rPr>
              <a:t>Statistik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divwm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cs typeface="SutonnyMJ" pitchFamily="2" charset="0"/>
              </a:rPr>
              <a:t>Statistique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Statistics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cÖvPxbKv‡j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ivRKvh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ivR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‡¯^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cÖRvi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ˆmb¨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f‚wgi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ivL‡Zb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cwimsL¨vb‡K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ivRv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n‡Zv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Professor </a:t>
            </a:r>
            <a:r>
              <a:rPr lang="en-US" sz="3200" dirty="0" err="1">
                <a:highlight>
                  <a:srgbClr val="FFFF00"/>
                </a:highlight>
                <a:cs typeface="SutonnyMJ" pitchFamily="2" charset="0"/>
              </a:rPr>
              <a:t>Achenwall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cs typeface="SutonnyMJ" pitchFamily="2" charset="0"/>
              </a:rPr>
              <a:t>1749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cwimsL¨vb‡K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c~Y©v½ I ¯^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Zvui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KZK¸‡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ivRKvh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n‡ZB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dirty="0">
                <a:highlight>
                  <a:srgbClr val="FFFF00"/>
                </a:highlight>
                <a:latin typeface="SutonnyMJ" pitchFamily="2" charset="0"/>
                <a:cs typeface="SutonnyMJ" pitchFamily="2" charset="0"/>
              </a:rPr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xmlns="" val="12906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57E97C47-513F-4040-AE41-9E9C684D84C1}"/>
              </a:ext>
            </a:extLst>
          </p:cNvPr>
          <p:cNvSpPr/>
          <p:nvPr/>
        </p:nvSpPr>
        <p:spPr>
          <a:xfrm>
            <a:off x="3886200" y="76200"/>
            <a:ext cx="3429000" cy="814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KzBR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D91AAF-203F-4C29-879A-157770E687F0}"/>
              </a:ext>
            </a:extLst>
          </p:cNvPr>
          <p:cNvSpPr txBox="1"/>
          <p:nvPr/>
        </p:nvSpPr>
        <p:spPr>
          <a:xfrm>
            <a:off x="381000" y="950560"/>
            <a:ext cx="7543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1.cwimsL¨v‡bi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Kx ? 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†K ? 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>
                <a:cs typeface="SutonnyMJ" pitchFamily="2" charset="0"/>
              </a:rPr>
              <a:t>Statistics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‡K ? 	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ciwmsL¨vbwe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†K ?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>
                <a:cs typeface="SutonnyMJ" pitchFamily="2" charset="0"/>
              </a:rPr>
              <a:t>Statistics is the key technology of the twentieth century</a:t>
            </a:r>
            <a:r>
              <a:rPr lang="en-US" sz="3200" dirty="0"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Dw³wU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6.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 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3200" dirty="0">
                <a:cs typeface="SutonnyMJ" pitchFamily="2" charset="0"/>
              </a:rPr>
              <a:t>Status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3200" dirty="0">
                <a:cs typeface="SutonnyMJ" pitchFamily="2" charset="0"/>
              </a:rPr>
              <a:t>Statista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	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9. </a:t>
            </a:r>
            <a:r>
              <a:rPr lang="en-US" sz="3200" dirty="0" err="1">
                <a:cs typeface="SutonnyMJ" pitchFamily="2" charset="0"/>
              </a:rPr>
              <a:t>Statiistik</a:t>
            </a:r>
            <a:r>
              <a:rPr lang="en-US" sz="3200" dirty="0"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10. </a:t>
            </a:r>
            <a:r>
              <a:rPr lang="en-US" sz="3200" dirty="0" err="1">
                <a:cs typeface="SutonnyMJ" pitchFamily="2" charset="0"/>
              </a:rPr>
              <a:t>Hossian</a:t>
            </a:r>
            <a:r>
              <a:rPr lang="en-US" sz="3200" dirty="0">
                <a:cs typeface="SutonnyMJ" pitchFamily="2" charset="0"/>
              </a:rPr>
              <a:t> Chain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‡K ?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A9334E-A451-4EC3-8260-9700930C0CEC}"/>
              </a:ext>
            </a:extLst>
          </p:cNvPr>
          <p:cNvSpPr txBox="1"/>
          <p:nvPr/>
        </p:nvSpPr>
        <p:spPr>
          <a:xfrm>
            <a:off x="7315200" y="950560"/>
            <a:ext cx="5105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SutonnyMJ" pitchFamily="2" charset="0"/>
              </a:rPr>
              <a:t>Statistics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3200" dirty="0">
                <a:latin typeface="+mj-lt"/>
                <a:cs typeface="SutonnyMJ" pitchFamily="2" charset="0"/>
              </a:rPr>
              <a:t>R. A. Fisher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fviZxq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cwimsL¨vbwe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gnjvbwem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</a:p>
          <a:p>
            <a:endParaRPr lang="en-US" sz="7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3200" dirty="0">
              <a:cs typeface="SutonnyMJ" pitchFamily="2" charset="0"/>
            </a:endParaRPr>
          </a:p>
          <a:p>
            <a:r>
              <a:rPr lang="en-US" sz="3200" dirty="0">
                <a:cs typeface="SutonnyMJ" pitchFamily="2" charset="0"/>
              </a:rPr>
              <a:t>R. A. Fisher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ivR‡bwZK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ª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wewea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Kg©KvÛ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54126" y="5843896"/>
            <a:ext cx="888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71498B-EDC1-4930-AE80-DE6D3A2D6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486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CDC29F-148E-47FF-866C-82CD3CF4DC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782" y="152400"/>
            <a:ext cx="8364437" cy="14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3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125D3C-337A-4EA4-8144-7FABD7C4F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1"/>
            <a:ext cx="12192000" cy="6848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A6904F6-48F6-4F09-8562-676E22949307}"/>
              </a:ext>
            </a:extLst>
          </p:cNvPr>
          <p:cNvSpPr/>
          <p:nvPr/>
        </p:nvSpPr>
        <p:spPr>
          <a:xfrm>
            <a:off x="304800" y="-35167"/>
            <a:ext cx="11353799" cy="6857998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ArchDownPour">
              <a:avLst>
                <a:gd name="adj1" fmla="val 19707979"/>
                <a:gd name="adj2" fmla="val 71742"/>
              </a:avLst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en-US" sz="28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819400"/>
            <a:ext cx="33084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0F526A-253F-4145-940D-A74DC2BF1B7E}"/>
              </a:ext>
            </a:extLst>
          </p:cNvPr>
          <p:cNvSpPr txBox="1"/>
          <p:nvPr/>
        </p:nvSpPr>
        <p:spPr>
          <a:xfrm flipH="1">
            <a:off x="304800" y="122158"/>
            <a:ext cx="56387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পরিসংখ্যান</a:t>
            </a:r>
            <a:r>
              <a:rPr lang="en-US" sz="3600" dirty="0"/>
              <a:t> </a:t>
            </a:r>
            <a:r>
              <a:rPr lang="en-US" sz="3600" dirty="0" err="1"/>
              <a:t>প্রথম</a:t>
            </a:r>
            <a:r>
              <a:rPr lang="en-US" sz="3600" dirty="0"/>
              <a:t> </a:t>
            </a:r>
            <a:r>
              <a:rPr lang="en-US" sz="3600" dirty="0" err="1"/>
              <a:t>পত্র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rgbClr val="00B050"/>
                </a:solidFill>
              </a:rPr>
              <a:t>অধ্যায়সমুহ</a:t>
            </a:r>
            <a:endParaRPr lang="en-US" sz="2800" u="sng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১। </a:t>
            </a:r>
            <a:r>
              <a:rPr lang="en-US" sz="2400" dirty="0" err="1"/>
              <a:t>পরিসংখ্যান</a:t>
            </a:r>
            <a:r>
              <a:rPr lang="en-US" sz="2400" dirty="0"/>
              <a:t>, </a:t>
            </a:r>
            <a:r>
              <a:rPr lang="en-US" sz="2400" dirty="0" err="1"/>
              <a:t>চলক</a:t>
            </a:r>
            <a:r>
              <a:rPr lang="en-US" sz="2400" dirty="0"/>
              <a:t> ও </a:t>
            </a:r>
            <a:r>
              <a:rPr lang="en-US" sz="2400" dirty="0" err="1"/>
              <a:t>প্রতীক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২। </a:t>
            </a:r>
            <a:r>
              <a:rPr lang="en-US" sz="2400" dirty="0" err="1"/>
              <a:t>তথ্য</a:t>
            </a:r>
            <a:r>
              <a:rPr lang="en-US" sz="2400" dirty="0"/>
              <a:t> </a:t>
            </a:r>
            <a:r>
              <a:rPr lang="en-US" sz="2400" dirty="0" err="1"/>
              <a:t>সংগ্রহ</a:t>
            </a:r>
            <a:r>
              <a:rPr lang="en-US" sz="2400" dirty="0"/>
              <a:t>, </a:t>
            </a:r>
            <a:r>
              <a:rPr lang="en-US" sz="2400" dirty="0" err="1"/>
              <a:t>সংক্ষিপ্তকরণ</a:t>
            </a:r>
            <a:r>
              <a:rPr lang="en-US" sz="2400" dirty="0"/>
              <a:t> ও </a:t>
            </a:r>
            <a:r>
              <a:rPr lang="en-US" sz="2400" dirty="0" err="1"/>
              <a:t>উপস্থাপন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৩। </a:t>
            </a:r>
            <a:r>
              <a:rPr lang="en-US" sz="2400" dirty="0" err="1"/>
              <a:t>কেন্দ্রিয়</a:t>
            </a:r>
            <a:r>
              <a:rPr lang="en-US" sz="2400" dirty="0"/>
              <a:t> </a:t>
            </a:r>
            <a:r>
              <a:rPr lang="en-US" sz="2400" dirty="0" err="1"/>
              <a:t>প্রবনতার</a:t>
            </a:r>
            <a:r>
              <a:rPr lang="en-US" sz="2400" dirty="0"/>
              <a:t> </a:t>
            </a:r>
            <a:r>
              <a:rPr lang="en-US" sz="2400" dirty="0" err="1"/>
              <a:t>পরিমাপ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৪। </a:t>
            </a:r>
            <a:r>
              <a:rPr lang="en-US" sz="2400" dirty="0" err="1"/>
              <a:t>বিস্তার</a:t>
            </a:r>
            <a:r>
              <a:rPr lang="en-US" sz="2400" dirty="0"/>
              <a:t> </a:t>
            </a:r>
            <a:r>
              <a:rPr lang="en-US" sz="2400" dirty="0" err="1"/>
              <a:t>পরিমাপ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৫। </a:t>
            </a:r>
            <a:r>
              <a:rPr lang="en-US" sz="2400" dirty="0" err="1"/>
              <a:t>পরিঘাত</a:t>
            </a:r>
            <a:r>
              <a:rPr lang="en-US" sz="2400" dirty="0"/>
              <a:t>, </a:t>
            </a:r>
            <a:r>
              <a:rPr lang="en-US" sz="2400" dirty="0" err="1"/>
              <a:t>বঙ্কিমতা</a:t>
            </a:r>
            <a:r>
              <a:rPr lang="en-US" sz="2400" dirty="0"/>
              <a:t> ও </a:t>
            </a:r>
            <a:r>
              <a:rPr lang="en-US" sz="2400" dirty="0" err="1"/>
              <a:t>সূঁচালতা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৬। </a:t>
            </a:r>
            <a:r>
              <a:rPr lang="en-US" sz="2400" dirty="0" err="1"/>
              <a:t>সংশ্লেষ</a:t>
            </a:r>
            <a:r>
              <a:rPr lang="en-US" sz="2400" dirty="0"/>
              <a:t> ও </a:t>
            </a:r>
            <a:r>
              <a:rPr lang="en-US" sz="2400" dirty="0" err="1"/>
              <a:t>নির্ভরণ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৭। </a:t>
            </a:r>
            <a:r>
              <a:rPr lang="en-US" sz="2400" dirty="0" err="1"/>
              <a:t>কালীন</a:t>
            </a:r>
            <a:r>
              <a:rPr lang="en-US" sz="2400" dirty="0"/>
              <a:t> </a:t>
            </a:r>
            <a:r>
              <a:rPr lang="en-US" sz="2400" dirty="0" err="1"/>
              <a:t>সারি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৮। </a:t>
            </a:r>
            <a:r>
              <a:rPr lang="en-US" sz="2400" dirty="0" err="1"/>
              <a:t>বাংলাদেশে</a:t>
            </a:r>
            <a:r>
              <a:rPr lang="en-US" sz="2400" dirty="0"/>
              <a:t> </a:t>
            </a:r>
            <a:r>
              <a:rPr lang="en-US" sz="2400" dirty="0" err="1"/>
              <a:t>প্রকাশিত</a:t>
            </a:r>
            <a:r>
              <a:rPr lang="en-US" sz="2400" dirty="0"/>
              <a:t> </a:t>
            </a:r>
            <a:r>
              <a:rPr lang="en-US" sz="2400" dirty="0" err="1"/>
              <a:t>পরিসংখ্যান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6C76D-A4C2-438B-AB65-D1FCB340AC0C}"/>
              </a:ext>
            </a:extLst>
          </p:cNvPr>
          <p:cNvSpPr txBox="1"/>
          <p:nvPr/>
        </p:nvSpPr>
        <p:spPr>
          <a:xfrm flipH="1">
            <a:off x="6400800" y="289679"/>
            <a:ext cx="563879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পরিসংখ্যান</a:t>
            </a:r>
            <a:r>
              <a:rPr lang="en-US" sz="3600" dirty="0"/>
              <a:t> </a:t>
            </a:r>
            <a:r>
              <a:rPr lang="en-US" sz="3600" dirty="0" err="1"/>
              <a:t>দ্বিতীয়</a:t>
            </a:r>
            <a:r>
              <a:rPr lang="en-US" sz="3600" dirty="0"/>
              <a:t> </a:t>
            </a:r>
            <a:r>
              <a:rPr lang="en-US" sz="3600" dirty="0" err="1"/>
              <a:t>পত্র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rgbClr val="00B050"/>
                </a:solidFill>
              </a:rPr>
              <a:t>অধ্যায়সমুহ</a:t>
            </a:r>
            <a:endParaRPr lang="en-US" sz="2800" u="sng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১। </a:t>
            </a:r>
            <a:r>
              <a:rPr lang="en-US" sz="2400" dirty="0" err="1"/>
              <a:t>সম্ভাবনা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২। </a:t>
            </a:r>
            <a:r>
              <a:rPr lang="en-US" sz="2400" dirty="0" err="1"/>
              <a:t>দৈবচলক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৩। </a:t>
            </a:r>
            <a:r>
              <a:rPr lang="en-US" sz="2400" dirty="0" err="1"/>
              <a:t>দৈবচলকের</a:t>
            </a:r>
            <a:r>
              <a:rPr lang="en-US" sz="2400" dirty="0"/>
              <a:t> </a:t>
            </a:r>
            <a:r>
              <a:rPr lang="en-US" sz="2400" dirty="0" err="1"/>
              <a:t>গাণিতিক</a:t>
            </a:r>
            <a:r>
              <a:rPr lang="en-US" sz="2400" dirty="0"/>
              <a:t> </a:t>
            </a:r>
            <a:r>
              <a:rPr lang="en-US" sz="2400" dirty="0" err="1"/>
              <a:t>প্রত্যাশা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৪। </a:t>
            </a:r>
            <a:r>
              <a:rPr lang="en-US" sz="2400" dirty="0" err="1"/>
              <a:t>দ্বিপদী্</a:t>
            </a:r>
            <a:r>
              <a:rPr lang="en-US" sz="2400" dirty="0"/>
              <a:t> </a:t>
            </a:r>
            <a:r>
              <a:rPr lang="en-US" sz="2400" dirty="0" err="1"/>
              <a:t>বিন্যাস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৫। </a:t>
            </a:r>
            <a:r>
              <a:rPr lang="en-US" sz="2400" dirty="0" err="1"/>
              <a:t>পৈঁসু</a:t>
            </a:r>
            <a:r>
              <a:rPr lang="en-US" sz="2400" dirty="0"/>
              <a:t> </a:t>
            </a:r>
            <a:r>
              <a:rPr lang="en-US" sz="2400" dirty="0" err="1"/>
              <a:t>বিন্যাস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৬। </a:t>
            </a:r>
            <a:r>
              <a:rPr lang="en-US" sz="2400" dirty="0" err="1"/>
              <a:t>পরিমিত</a:t>
            </a:r>
            <a:r>
              <a:rPr lang="en-US" sz="2400" dirty="0"/>
              <a:t> </a:t>
            </a:r>
            <a:r>
              <a:rPr lang="en-US" sz="2400" dirty="0" err="1"/>
              <a:t>বিন্যাস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৭। </a:t>
            </a:r>
            <a:r>
              <a:rPr lang="en-US" sz="2400" dirty="0" err="1"/>
              <a:t>সূচক</a:t>
            </a:r>
            <a:r>
              <a:rPr lang="en-US" sz="2400" dirty="0"/>
              <a:t> </a:t>
            </a:r>
            <a:r>
              <a:rPr lang="en-US" sz="2400" dirty="0" err="1"/>
              <a:t>সংখ্যা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৮। </a:t>
            </a:r>
            <a:r>
              <a:rPr lang="en-US" sz="2400" dirty="0" err="1"/>
              <a:t>নমুনায়ন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৯। </a:t>
            </a:r>
            <a:r>
              <a:rPr lang="en-US" sz="2400" dirty="0" err="1"/>
              <a:t>জীব</a:t>
            </a:r>
            <a:r>
              <a:rPr lang="en-US" sz="2400" dirty="0"/>
              <a:t> </a:t>
            </a:r>
            <a:r>
              <a:rPr lang="en-US" sz="2400" dirty="0" err="1"/>
              <a:t>পরিসংখ্যান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1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24CFA55-AF57-4BDA-82F2-3F27E0A892CA}"/>
              </a:ext>
            </a:extLst>
          </p:cNvPr>
          <p:cNvSpPr/>
          <p:nvPr/>
        </p:nvSpPr>
        <p:spPr>
          <a:xfrm>
            <a:off x="2411896" y="125896"/>
            <a:ext cx="696070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পরিসংখ্যান</a:t>
            </a:r>
            <a:r>
              <a:rPr lang="en-US" sz="2800" dirty="0"/>
              <a:t> ১ম ও ২য় </a:t>
            </a:r>
            <a:r>
              <a:rPr lang="en-US" sz="2800" dirty="0" err="1"/>
              <a:t>পত্রের</a:t>
            </a:r>
            <a:r>
              <a:rPr lang="en-US" sz="2800" dirty="0"/>
              <a:t> </a:t>
            </a:r>
            <a:r>
              <a:rPr lang="en-US" sz="2800" dirty="0" err="1"/>
              <a:t>প্রশ্নপত্র</a:t>
            </a:r>
            <a:r>
              <a:rPr lang="en-US" sz="2800" dirty="0"/>
              <a:t> </a:t>
            </a:r>
            <a:r>
              <a:rPr lang="en-US" sz="2800" dirty="0" err="1"/>
              <a:t>পদ্ধতি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C36AE7-8A6C-4E7F-ABF9-BF3E510191F3}"/>
              </a:ext>
            </a:extLst>
          </p:cNvPr>
          <p:cNvSpPr txBox="1"/>
          <p:nvPr/>
        </p:nvSpPr>
        <p:spPr>
          <a:xfrm>
            <a:off x="1828800" y="904756"/>
            <a:ext cx="94107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/>
              <a:t>সৃজনশীল</a:t>
            </a:r>
            <a:r>
              <a:rPr lang="en-US" sz="4000" dirty="0"/>
              <a:t> </a:t>
            </a:r>
            <a:r>
              <a:rPr lang="en-US" sz="4000" dirty="0" err="1"/>
              <a:t>প্রশ্ন</a:t>
            </a:r>
            <a:r>
              <a:rPr lang="en-US" sz="4000" dirty="0"/>
              <a:t> ৮ </a:t>
            </a:r>
            <a:r>
              <a:rPr lang="en-US" sz="4000" dirty="0" err="1"/>
              <a:t>টি</a:t>
            </a:r>
            <a:r>
              <a:rPr lang="en-US" sz="4000" dirty="0"/>
              <a:t>।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	</a:t>
            </a:r>
            <a:r>
              <a:rPr lang="en-US" sz="4000" dirty="0" err="1"/>
              <a:t>উত্তর</a:t>
            </a:r>
            <a:r>
              <a:rPr lang="en-US" sz="4000" dirty="0"/>
              <a:t> </a:t>
            </a:r>
            <a:r>
              <a:rPr lang="en-US" sz="4000" dirty="0" err="1"/>
              <a:t>দিতে</a:t>
            </a:r>
            <a:r>
              <a:rPr lang="en-US" sz="4000" dirty="0"/>
              <a:t> </a:t>
            </a:r>
            <a:r>
              <a:rPr lang="en-US" sz="4000" dirty="0" err="1"/>
              <a:t>হবে</a:t>
            </a:r>
            <a:r>
              <a:rPr lang="en-US" sz="4000" dirty="0"/>
              <a:t> ৫ </a:t>
            </a:r>
            <a:r>
              <a:rPr lang="en-US" sz="4000" dirty="0" err="1"/>
              <a:t>টির</a:t>
            </a:r>
            <a:r>
              <a:rPr lang="en-US" sz="4000" dirty="0"/>
              <a:t>। ৫০ </a:t>
            </a:r>
            <a:r>
              <a:rPr lang="en-US" sz="4000" dirty="0" err="1"/>
              <a:t>নম্বর</a:t>
            </a:r>
            <a:r>
              <a:rPr lang="en-US" sz="4000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/>
              <a:t>বহুনির্বাচনি</a:t>
            </a:r>
            <a:r>
              <a:rPr lang="en-US" sz="4000" dirty="0"/>
              <a:t> </a:t>
            </a:r>
            <a:r>
              <a:rPr lang="en-US" sz="4000" dirty="0" err="1"/>
              <a:t>প্রশ্ন</a:t>
            </a:r>
            <a:r>
              <a:rPr lang="en-US" sz="4000" dirty="0"/>
              <a:t> ২৫ </a:t>
            </a:r>
            <a:r>
              <a:rPr lang="en-US" sz="4000" dirty="0" err="1"/>
              <a:t>টি</a:t>
            </a:r>
            <a:r>
              <a:rPr lang="en-US" sz="4000" dirty="0"/>
              <a:t>।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	</a:t>
            </a:r>
            <a:r>
              <a:rPr lang="en-US" sz="4000" dirty="0" err="1"/>
              <a:t>উত্তর</a:t>
            </a:r>
            <a:r>
              <a:rPr lang="en-US" sz="4000" dirty="0"/>
              <a:t> </a:t>
            </a:r>
            <a:r>
              <a:rPr lang="en-US" sz="4000" dirty="0" err="1"/>
              <a:t>দিতে</a:t>
            </a:r>
            <a:r>
              <a:rPr lang="en-US" sz="4000" dirty="0"/>
              <a:t> </a:t>
            </a:r>
            <a:r>
              <a:rPr lang="en-US" sz="4000" dirty="0" err="1"/>
              <a:t>হবে</a:t>
            </a:r>
            <a:r>
              <a:rPr lang="en-US" sz="4000" dirty="0"/>
              <a:t> ২৫ </a:t>
            </a:r>
            <a:r>
              <a:rPr lang="en-US" sz="4000" dirty="0" err="1"/>
              <a:t>টির</a:t>
            </a:r>
            <a:r>
              <a:rPr lang="en-US" sz="4000" dirty="0"/>
              <a:t>। ২৫ </a:t>
            </a:r>
            <a:r>
              <a:rPr lang="en-US" sz="4000" dirty="0" err="1"/>
              <a:t>নম্বর</a:t>
            </a:r>
            <a:r>
              <a:rPr lang="en-US" sz="4000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/>
              <a:t>ব্যবহারিক</a:t>
            </a:r>
            <a:r>
              <a:rPr lang="en-US" sz="4000" dirty="0"/>
              <a:t> ২৫ </a:t>
            </a:r>
            <a:r>
              <a:rPr lang="en-US" sz="4000" dirty="0" err="1"/>
              <a:t>নম্বর</a:t>
            </a:r>
            <a:r>
              <a:rPr lang="en-US" sz="4000" dirty="0"/>
              <a:t>।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FF0000"/>
                </a:solidFill>
              </a:rPr>
              <a:t>সর্বমোট</a:t>
            </a:r>
            <a:r>
              <a:rPr lang="en-US" sz="4800" dirty="0">
                <a:solidFill>
                  <a:srgbClr val="FF0000"/>
                </a:solidFill>
              </a:rPr>
              <a:t> ১০০ </a:t>
            </a:r>
            <a:r>
              <a:rPr lang="en-US" sz="4800" dirty="0" err="1">
                <a:solidFill>
                  <a:srgbClr val="FF0000"/>
                </a:solidFill>
              </a:rPr>
              <a:t>নম্বর</a:t>
            </a:r>
            <a:r>
              <a:rPr lang="en-US" sz="4800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1561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11B7BFC-42F1-49B7-BFDA-698DE9496CA0}"/>
              </a:ext>
            </a:extLst>
          </p:cNvPr>
          <p:cNvSpPr/>
          <p:nvPr/>
        </p:nvSpPr>
        <p:spPr>
          <a:xfrm>
            <a:off x="3124200" y="76200"/>
            <a:ext cx="4876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সৃজনশীল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পরীক্ষার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প্রশ্ন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পদ্ধতি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AD2E73-561B-4366-BD7F-556262046BB7}"/>
              </a:ext>
            </a:extLst>
          </p:cNvPr>
          <p:cNvSpPr txBox="1"/>
          <p:nvPr/>
        </p:nvSpPr>
        <p:spPr>
          <a:xfrm flipH="1">
            <a:off x="228600" y="914400"/>
            <a:ext cx="57149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পরিসংখ্যান</a:t>
            </a:r>
            <a:r>
              <a:rPr lang="en-US" sz="2800" dirty="0"/>
              <a:t> </a:t>
            </a:r>
            <a:r>
              <a:rPr lang="en-US" sz="2800" dirty="0" err="1"/>
              <a:t>প্রথম</a:t>
            </a:r>
            <a:r>
              <a:rPr lang="en-US" sz="2800" dirty="0"/>
              <a:t> </a:t>
            </a:r>
            <a:r>
              <a:rPr lang="en-US" sz="2800" dirty="0" err="1"/>
              <a:t>পত্র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rgbClr val="00B050"/>
                </a:solidFill>
              </a:rPr>
              <a:t>ক-</a:t>
            </a:r>
            <a:r>
              <a:rPr lang="en-US" sz="2000" u="sng" dirty="0" err="1">
                <a:solidFill>
                  <a:srgbClr val="00B050"/>
                </a:solidFill>
              </a:rPr>
              <a:t>বিভাগ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  <a:r>
              <a:rPr lang="en-US" u="sng" dirty="0">
                <a:solidFill>
                  <a:srgbClr val="00B050"/>
                </a:solidFill>
              </a:rPr>
              <a:t>(</a:t>
            </a:r>
            <a:r>
              <a:rPr lang="en-US" sz="1600" u="sng" dirty="0">
                <a:solidFill>
                  <a:srgbClr val="FF0000"/>
                </a:solidFill>
              </a:rPr>
              <a:t>৪ </a:t>
            </a:r>
            <a:r>
              <a:rPr lang="en-US" sz="1600" u="sng" dirty="0" err="1">
                <a:solidFill>
                  <a:srgbClr val="FF0000"/>
                </a:solidFill>
              </a:rPr>
              <a:t>টি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প্রশ্ন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থাকবে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কমপক্ষে</a:t>
            </a:r>
            <a:r>
              <a:rPr lang="en-US" sz="1600" u="sng" dirty="0">
                <a:solidFill>
                  <a:srgbClr val="FF0000"/>
                </a:solidFill>
              </a:rPr>
              <a:t> ২ </a:t>
            </a:r>
            <a:r>
              <a:rPr lang="en-US" sz="1600" u="sng" dirty="0" err="1">
                <a:solidFill>
                  <a:srgbClr val="FF0000"/>
                </a:solidFill>
              </a:rPr>
              <a:t>টির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উত্তর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দিতে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হবে</a:t>
            </a:r>
            <a:r>
              <a:rPr lang="en-US" u="sng" dirty="0">
                <a:solidFill>
                  <a:srgbClr val="00B050"/>
                </a:solidFill>
              </a:rPr>
              <a:t>)</a:t>
            </a:r>
            <a:endParaRPr lang="en-US" sz="2000" u="sng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১। </a:t>
            </a:r>
            <a:r>
              <a:rPr lang="en-US" sz="2000" dirty="0" err="1"/>
              <a:t>পরিসংখ্যান</a:t>
            </a:r>
            <a:r>
              <a:rPr lang="en-US" sz="2000" dirty="0"/>
              <a:t>, </a:t>
            </a:r>
            <a:r>
              <a:rPr lang="en-US" sz="2000" dirty="0" err="1"/>
              <a:t>চলক</a:t>
            </a:r>
            <a:r>
              <a:rPr lang="en-US" sz="2000" dirty="0"/>
              <a:t> ও </a:t>
            </a:r>
            <a:r>
              <a:rPr lang="en-US" sz="2000" dirty="0" err="1"/>
              <a:t>প্রতীক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২। </a:t>
            </a:r>
            <a:r>
              <a:rPr lang="en-US" sz="2000" dirty="0" err="1"/>
              <a:t>তথ্য</a:t>
            </a:r>
            <a:r>
              <a:rPr lang="en-US" sz="2000" dirty="0"/>
              <a:t> </a:t>
            </a:r>
            <a:r>
              <a:rPr lang="en-US" sz="2000" dirty="0" err="1"/>
              <a:t>সংগ্রহ</a:t>
            </a:r>
            <a:r>
              <a:rPr lang="en-US" sz="2000" dirty="0"/>
              <a:t>, </a:t>
            </a:r>
            <a:r>
              <a:rPr lang="en-US" sz="2000" dirty="0" err="1"/>
              <a:t>সংক্ষিপ্তকরণ</a:t>
            </a:r>
            <a:r>
              <a:rPr lang="en-US" sz="2000" dirty="0"/>
              <a:t> ও </a:t>
            </a:r>
            <a:r>
              <a:rPr lang="en-US" sz="2000" dirty="0" err="1"/>
              <a:t>উপস্থাপন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৩। </a:t>
            </a:r>
            <a:r>
              <a:rPr lang="en-US" sz="2000" dirty="0" err="1"/>
              <a:t>কেন্দ্রিয়</a:t>
            </a:r>
            <a:r>
              <a:rPr lang="en-US" sz="2000" dirty="0"/>
              <a:t> </a:t>
            </a:r>
            <a:r>
              <a:rPr lang="en-US" sz="2000" dirty="0" err="1"/>
              <a:t>প্রবনতার</a:t>
            </a:r>
            <a:r>
              <a:rPr lang="en-US" sz="2000" dirty="0"/>
              <a:t> </a:t>
            </a:r>
            <a:r>
              <a:rPr lang="en-US" sz="2000" dirty="0" err="1"/>
              <a:t>পরিমাপ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৪। </a:t>
            </a:r>
            <a:r>
              <a:rPr lang="en-US" sz="2000" dirty="0" err="1"/>
              <a:t>বিস্তার</a:t>
            </a:r>
            <a:r>
              <a:rPr lang="en-US" sz="2000" dirty="0"/>
              <a:t> </a:t>
            </a:r>
            <a:r>
              <a:rPr lang="en-US" sz="2000" dirty="0" err="1"/>
              <a:t>পরিমাপ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rgbClr val="00B050"/>
                </a:solidFill>
              </a:rPr>
              <a:t>খ-</a:t>
            </a:r>
            <a:r>
              <a:rPr lang="en-US" sz="2000" u="sng" dirty="0" err="1">
                <a:solidFill>
                  <a:srgbClr val="00B050"/>
                </a:solidFill>
              </a:rPr>
              <a:t>বিভাগ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  <a:r>
              <a:rPr lang="en-US" sz="1600" u="sng" dirty="0">
                <a:solidFill>
                  <a:srgbClr val="00B050"/>
                </a:solidFill>
              </a:rPr>
              <a:t>(</a:t>
            </a:r>
            <a:r>
              <a:rPr lang="en-US" sz="1600" u="sng" dirty="0">
                <a:solidFill>
                  <a:srgbClr val="FF0000"/>
                </a:solidFill>
              </a:rPr>
              <a:t>৪ </a:t>
            </a:r>
            <a:r>
              <a:rPr lang="en-US" sz="1600" u="sng" dirty="0" err="1">
                <a:solidFill>
                  <a:srgbClr val="FF0000"/>
                </a:solidFill>
              </a:rPr>
              <a:t>টি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প্রশ্ন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থাকবে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কমপক্ষে</a:t>
            </a:r>
            <a:r>
              <a:rPr lang="en-US" sz="1600" u="sng" dirty="0">
                <a:solidFill>
                  <a:srgbClr val="FF0000"/>
                </a:solidFill>
              </a:rPr>
              <a:t> ২ </a:t>
            </a:r>
            <a:r>
              <a:rPr lang="en-US" sz="1600" u="sng" dirty="0" err="1">
                <a:solidFill>
                  <a:srgbClr val="FF0000"/>
                </a:solidFill>
              </a:rPr>
              <a:t>টির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উত্তর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দিতে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হবে</a:t>
            </a:r>
            <a:r>
              <a:rPr lang="en-US" sz="1600" u="sng" dirty="0">
                <a:solidFill>
                  <a:srgbClr val="00B050"/>
                </a:solidFill>
              </a:rPr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৫। </a:t>
            </a:r>
            <a:r>
              <a:rPr lang="en-US" sz="2000" dirty="0" err="1"/>
              <a:t>পরিঘাত</a:t>
            </a:r>
            <a:r>
              <a:rPr lang="en-US" sz="2000" dirty="0"/>
              <a:t>, </a:t>
            </a:r>
            <a:r>
              <a:rPr lang="en-US" sz="2000" dirty="0" err="1"/>
              <a:t>বঙ্কিমতা</a:t>
            </a:r>
            <a:r>
              <a:rPr lang="en-US" sz="2000" dirty="0"/>
              <a:t> ও </a:t>
            </a:r>
            <a:r>
              <a:rPr lang="en-US" sz="2000" dirty="0" err="1"/>
              <a:t>সূচালতা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৬। </a:t>
            </a:r>
            <a:r>
              <a:rPr lang="en-US" sz="2000" dirty="0" err="1"/>
              <a:t>সংশ্লেষ</a:t>
            </a:r>
            <a:r>
              <a:rPr lang="en-US" sz="2000" dirty="0"/>
              <a:t> ও </a:t>
            </a:r>
            <a:r>
              <a:rPr lang="en-US" sz="2000" dirty="0" err="1"/>
              <a:t>নির্ভরণ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৭। </a:t>
            </a:r>
            <a:r>
              <a:rPr lang="en-US" sz="2000" dirty="0" err="1"/>
              <a:t>কালীন</a:t>
            </a:r>
            <a:r>
              <a:rPr lang="en-US" sz="2000" dirty="0"/>
              <a:t> </a:t>
            </a:r>
            <a:r>
              <a:rPr lang="en-US" sz="2000" dirty="0" err="1"/>
              <a:t>সারি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৮। </a:t>
            </a:r>
            <a:r>
              <a:rPr lang="en-US" sz="2000" dirty="0" err="1"/>
              <a:t>বাংলাদেশে</a:t>
            </a:r>
            <a:r>
              <a:rPr lang="en-US" sz="2000" dirty="0"/>
              <a:t> </a:t>
            </a:r>
            <a:r>
              <a:rPr lang="en-US" sz="2000" dirty="0" err="1"/>
              <a:t>প্রকাশিত</a:t>
            </a:r>
            <a:r>
              <a:rPr lang="en-US" sz="2000" dirty="0"/>
              <a:t> </a:t>
            </a:r>
            <a:r>
              <a:rPr lang="en-US" sz="2000" dirty="0" err="1"/>
              <a:t>পরিসংখ্যান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69C69-839D-4ACC-8B72-3794D299C286}"/>
              </a:ext>
            </a:extLst>
          </p:cNvPr>
          <p:cNvSpPr txBox="1"/>
          <p:nvPr/>
        </p:nvSpPr>
        <p:spPr>
          <a:xfrm flipH="1">
            <a:off x="6172200" y="887104"/>
            <a:ext cx="5791198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পরিসংখ্যান</a:t>
            </a:r>
            <a:r>
              <a:rPr lang="en-US" sz="2800" dirty="0"/>
              <a:t> </a:t>
            </a:r>
            <a:r>
              <a:rPr lang="en-US" sz="2800" dirty="0" err="1"/>
              <a:t>দ্বিতীয়</a:t>
            </a:r>
            <a:r>
              <a:rPr lang="en-US" sz="2800" dirty="0"/>
              <a:t> </a:t>
            </a:r>
            <a:r>
              <a:rPr lang="en-US" sz="2800" dirty="0" err="1"/>
              <a:t>পত্র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rgbClr val="00B050"/>
                </a:solidFill>
              </a:rPr>
              <a:t>ক-</a:t>
            </a:r>
            <a:r>
              <a:rPr lang="en-US" sz="2000" u="sng" dirty="0" err="1">
                <a:solidFill>
                  <a:srgbClr val="00B050"/>
                </a:solidFill>
              </a:rPr>
              <a:t>বিভাগ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  <a:r>
              <a:rPr lang="en-US" sz="1600" u="sng" dirty="0">
                <a:solidFill>
                  <a:srgbClr val="00B050"/>
                </a:solidFill>
              </a:rPr>
              <a:t>(</a:t>
            </a:r>
            <a:r>
              <a:rPr lang="en-US" sz="1600" u="sng" dirty="0">
                <a:solidFill>
                  <a:srgbClr val="FF0000"/>
                </a:solidFill>
              </a:rPr>
              <a:t>৪ </a:t>
            </a:r>
            <a:r>
              <a:rPr lang="en-US" sz="1600" u="sng" dirty="0" err="1">
                <a:solidFill>
                  <a:srgbClr val="FF0000"/>
                </a:solidFill>
              </a:rPr>
              <a:t>টি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প্রশ্ন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থাকবে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কমপক্ষে</a:t>
            </a:r>
            <a:r>
              <a:rPr lang="en-US" sz="1600" u="sng" dirty="0">
                <a:solidFill>
                  <a:srgbClr val="FF0000"/>
                </a:solidFill>
              </a:rPr>
              <a:t> ২ </a:t>
            </a:r>
            <a:r>
              <a:rPr lang="en-US" sz="1600" u="sng" dirty="0" err="1">
                <a:solidFill>
                  <a:srgbClr val="FF0000"/>
                </a:solidFill>
              </a:rPr>
              <a:t>টির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উত্তর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দিতে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হবে</a:t>
            </a:r>
            <a:r>
              <a:rPr lang="en-US" sz="1600" u="sng" dirty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১। </a:t>
            </a:r>
            <a:r>
              <a:rPr lang="en-US" sz="2000" dirty="0" err="1"/>
              <a:t>সম্ভাবনা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২। </a:t>
            </a:r>
            <a:r>
              <a:rPr lang="en-US" sz="2000" dirty="0" err="1"/>
              <a:t>দৈবচলক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৩। </a:t>
            </a:r>
            <a:r>
              <a:rPr lang="en-US" sz="2000" dirty="0" err="1"/>
              <a:t>দৈবচলকের</a:t>
            </a:r>
            <a:r>
              <a:rPr lang="en-US" sz="2000" dirty="0"/>
              <a:t> </a:t>
            </a:r>
            <a:r>
              <a:rPr lang="en-US" sz="2000" dirty="0" err="1"/>
              <a:t>গাণিতিক</a:t>
            </a:r>
            <a:r>
              <a:rPr lang="en-US" sz="2000" dirty="0"/>
              <a:t> </a:t>
            </a:r>
            <a:r>
              <a:rPr lang="en-US" sz="2000" dirty="0" err="1"/>
              <a:t>প্রত্যাশা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৮। </a:t>
            </a:r>
            <a:r>
              <a:rPr lang="en-US" sz="2000" dirty="0" err="1"/>
              <a:t>নমুনায়ন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rgbClr val="00B050"/>
                </a:solidFill>
              </a:rPr>
              <a:t>খ-</a:t>
            </a:r>
            <a:r>
              <a:rPr lang="en-US" sz="2000" u="sng" dirty="0" err="1">
                <a:solidFill>
                  <a:srgbClr val="00B050"/>
                </a:solidFill>
              </a:rPr>
              <a:t>বিভাগ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  <a:r>
              <a:rPr lang="en-US" sz="1600" u="sng" dirty="0">
                <a:solidFill>
                  <a:srgbClr val="00B050"/>
                </a:solidFill>
              </a:rPr>
              <a:t>(</a:t>
            </a:r>
            <a:r>
              <a:rPr lang="en-US" sz="1600" u="sng" dirty="0">
                <a:solidFill>
                  <a:srgbClr val="FF0000"/>
                </a:solidFill>
              </a:rPr>
              <a:t>৪ </a:t>
            </a:r>
            <a:r>
              <a:rPr lang="en-US" sz="1600" u="sng" dirty="0" err="1">
                <a:solidFill>
                  <a:srgbClr val="FF0000"/>
                </a:solidFill>
              </a:rPr>
              <a:t>টি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প্রশ্ন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থাকবে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কমপক্ষে</a:t>
            </a:r>
            <a:r>
              <a:rPr lang="en-US" sz="1600" u="sng" dirty="0">
                <a:solidFill>
                  <a:srgbClr val="FF0000"/>
                </a:solidFill>
              </a:rPr>
              <a:t> ২ </a:t>
            </a:r>
            <a:r>
              <a:rPr lang="en-US" sz="1600" u="sng" dirty="0" err="1">
                <a:solidFill>
                  <a:srgbClr val="FF0000"/>
                </a:solidFill>
              </a:rPr>
              <a:t>টির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উত্তর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দিতে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হবে</a:t>
            </a:r>
            <a:r>
              <a:rPr lang="en-US" sz="1600" u="sng" dirty="0">
                <a:solidFill>
                  <a:srgbClr val="00B050"/>
                </a:solidFill>
              </a:rPr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৪। </a:t>
            </a:r>
            <a:r>
              <a:rPr lang="en-US" sz="2000" dirty="0" err="1"/>
              <a:t>দ্বিপদী্</a:t>
            </a:r>
            <a:r>
              <a:rPr lang="en-US" sz="2000" dirty="0"/>
              <a:t> </a:t>
            </a:r>
            <a:r>
              <a:rPr lang="en-US" sz="2000" dirty="0" err="1"/>
              <a:t>বিন্যাস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৫। </a:t>
            </a:r>
            <a:r>
              <a:rPr lang="en-US" sz="2000" dirty="0" err="1"/>
              <a:t>পৈঁসু</a:t>
            </a:r>
            <a:r>
              <a:rPr lang="en-US" sz="2000" dirty="0"/>
              <a:t> </a:t>
            </a:r>
            <a:r>
              <a:rPr lang="en-US" sz="2000" dirty="0" err="1"/>
              <a:t>বিন্যাস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৬। </a:t>
            </a:r>
            <a:r>
              <a:rPr lang="en-US" sz="2000" dirty="0" err="1"/>
              <a:t>পরিমিত</a:t>
            </a:r>
            <a:r>
              <a:rPr lang="en-US" sz="2000" dirty="0"/>
              <a:t> </a:t>
            </a:r>
            <a:r>
              <a:rPr lang="en-US" sz="2000" dirty="0" err="1"/>
              <a:t>বিন্যাস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৭। </a:t>
            </a:r>
            <a:r>
              <a:rPr lang="en-US" sz="2000" dirty="0" err="1"/>
              <a:t>সূচক</a:t>
            </a:r>
            <a:r>
              <a:rPr lang="en-US" sz="2000" dirty="0"/>
              <a:t> </a:t>
            </a:r>
            <a:r>
              <a:rPr lang="en-US" sz="2000" dirty="0" err="1"/>
              <a:t>সংখ্যা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৯। </a:t>
            </a:r>
            <a:r>
              <a:rPr lang="en-US" sz="2000" dirty="0" err="1"/>
              <a:t>জীব</a:t>
            </a:r>
            <a:r>
              <a:rPr lang="en-US" sz="2000" dirty="0"/>
              <a:t> </a:t>
            </a:r>
            <a:r>
              <a:rPr lang="en-US" sz="2000" dirty="0" err="1"/>
              <a:t>পরিসংখ্যান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095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0F526A-253F-4145-940D-A74DC2BF1B7E}"/>
              </a:ext>
            </a:extLst>
          </p:cNvPr>
          <p:cNvSpPr txBox="1"/>
          <p:nvPr/>
        </p:nvSpPr>
        <p:spPr>
          <a:xfrm flipH="1">
            <a:off x="533400" y="1648598"/>
            <a:ext cx="56387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পরিসংখ্যান</a:t>
            </a:r>
            <a:r>
              <a:rPr lang="en-US" sz="3200" dirty="0"/>
              <a:t> </a:t>
            </a:r>
            <a:r>
              <a:rPr lang="en-US" sz="3200" dirty="0" err="1"/>
              <a:t>প্রথম</a:t>
            </a:r>
            <a:r>
              <a:rPr lang="en-US" sz="3200" dirty="0"/>
              <a:t> </a:t>
            </a:r>
            <a:r>
              <a:rPr lang="en-US" sz="3200" dirty="0" err="1"/>
              <a:t>পত্র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2400" u="sng" dirty="0" err="1">
                <a:solidFill>
                  <a:srgbClr val="00B050"/>
                </a:solidFill>
              </a:rPr>
              <a:t>অধ্যায়সমুহ</a:t>
            </a:r>
            <a:endParaRPr lang="en-US" sz="2400" u="sng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১। </a:t>
            </a:r>
            <a:r>
              <a:rPr lang="en-US" sz="2400" dirty="0" err="1"/>
              <a:t>পরিসংখ্যান</a:t>
            </a:r>
            <a:r>
              <a:rPr lang="en-US" sz="2400" dirty="0"/>
              <a:t>, </a:t>
            </a:r>
            <a:r>
              <a:rPr lang="en-US" sz="2400" dirty="0" err="1"/>
              <a:t>চলক</a:t>
            </a:r>
            <a:r>
              <a:rPr lang="en-US" sz="2400" dirty="0"/>
              <a:t> ও </a:t>
            </a:r>
            <a:r>
              <a:rPr lang="en-US" sz="2400" dirty="0" err="1"/>
              <a:t>প্রতীক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৩। </a:t>
            </a:r>
            <a:r>
              <a:rPr lang="en-US" sz="2400" dirty="0" err="1"/>
              <a:t>কেন্দ্রিয়</a:t>
            </a:r>
            <a:r>
              <a:rPr lang="en-US" sz="2400" dirty="0"/>
              <a:t> </a:t>
            </a:r>
            <a:r>
              <a:rPr lang="en-US" sz="2400" dirty="0" err="1"/>
              <a:t>প্রবনতার</a:t>
            </a:r>
            <a:r>
              <a:rPr lang="en-US" sz="2400" dirty="0"/>
              <a:t> </a:t>
            </a:r>
            <a:r>
              <a:rPr lang="en-US" sz="2400" dirty="0" err="1"/>
              <a:t>পরিমাপ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৫। </a:t>
            </a:r>
            <a:r>
              <a:rPr lang="en-US" sz="2400" dirty="0" err="1"/>
              <a:t>পরিঘাত</a:t>
            </a:r>
            <a:r>
              <a:rPr lang="en-US" sz="2400" dirty="0"/>
              <a:t>, </a:t>
            </a:r>
            <a:r>
              <a:rPr lang="en-US" sz="2400" dirty="0" err="1"/>
              <a:t>বঙ্কিমতা</a:t>
            </a:r>
            <a:r>
              <a:rPr lang="en-US" sz="2400" dirty="0"/>
              <a:t> ও </a:t>
            </a:r>
            <a:r>
              <a:rPr lang="en-US" sz="2400" dirty="0" err="1"/>
              <a:t>সূঁচালতা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৭। </a:t>
            </a:r>
            <a:r>
              <a:rPr lang="en-US" sz="2400" dirty="0" err="1"/>
              <a:t>কালীন</a:t>
            </a:r>
            <a:r>
              <a:rPr lang="en-US" sz="2400" dirty="0"/>
              <a:t> </a:t>
            </a:r>
            <a:r>
              <a:rPr lang="en-US" sz="2400" dirty="0" err="1"/>
              <a:t>সারি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৮। </a:t>
            </a:r>
            <a:r>
              <a:rPr lang="en-US" sz="2400" dirty="0" err="1"/>
              <a:t>বাংলাদেশে</a:t>
            </a:r>
            <a:r>
              <a:rPr lang="en-US" sz="2400" dirty="0"/>
              <a:t> </a:t>
            </a:r>
            <a:r>
              <a:rPr lang="en-US" sz="2400" dirty="0" err="1"/>
              <a:t>প্রকাশিত</a:t>
            </a:r>
            <a:r>
              <a:rPr lang="en-US" sz="2400" dirty="0"/>
              <a:t> </a:t>
            </a:r>
            <a:r>
              <a:rPr lang="en-US" sz="2400" dirty="0" err="1"/>
              <a:t>পরিসংখ্যান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46C76D-A4C2-438B-AB65-D1FCB340AC0C}"/>
              </a:ext>
            </a:extLst>
          </p:cNvPr>
          <p:cNvSpPr txBox="1"/>
          <p:nvPr/>
        </p:nvSpPr>
        <p:spPr>
          <a:xfrm flipH="1">
            <a:off x="6858000" y="1371600"/>
            <a:ext cx="56387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পরিসংখ্যান</a:t>
            </a:r>
            <a:r>
              <a:rPr lang="en-US" sz="3200" dirty="0"/>
              <a:t> </a:t>
            </a:r>
            <a:r>
              <a:rPr lang="en-US" sz="3200" dirty="0" err="1"/>
              <a:t>দ্বিতীয়</a:t>
            </a:r>
            <a:r>
              <a:rPr lang="en-US" sz="3200" dirty="0"/>
              <a:t> </a:t>
            </a:r>
            <a:r>
              <a:rPr lang="en-US" sz="3200" dirty="0" err="1"/>
              <a:t>পত্র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2400" u="sng" dirty="0" err="1">
                <a:solidFill>
                  <a:srgbClr val="00B050"/>
                </a:solidFill>
              </a:rPr>
              <a:t>অধ্যায়সমুহ</a:t>
            </a:r>
            <a:endParaRPr lang="en-US" sz="2400" u="sng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১। </a:t>
            </a:r>
            <a:r>
              <a:rPr lang="en-US" sz="2400" dirty="0" err="1"/>
              <a:t>সম্ভাবনা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২। </a:t>
            </a:r>
            <a:r>
              <a:rPr lang="en-US" sz="2400" dirty="0" err="1"/>
              <a:t>দৈবচলক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৩। </a:t>
            </a:r>
            <a:r>
              <a:rPr lang="en-US" sz="2400" dirty="0" err="1"/>
              <a:t>দৈবচলকের</a:t>
            </a:r>
            <a:r>
              <a:rPr lang="en-US" sz="2400" dirty="0"/>
              <a:t> </a:t>
            </a:r>
            <a:r>
              <a:rPr lang="en-US" sz="2400" dirty="0" err="1"/>
              <a:t>গাণিতিক</a:t>
            </a:r>
            <a:r>
              <a:rPr lang="en-US" sz="2400" dirty="0"/>
              <a:t> </a:t>
            </a:r>
            <a:r>
              <a:rPr lang="en-US" sz="2400" dirty="0" err="1"/>
              <a:t>প্রত্যাশা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৪। </a:t>
            </a:r>
            <a:r>
              <a:rPr lang="en-US" sz="2400" dirty="0" err="1"/>
              <a:t>দ্বিপদী্</a:t>
            </a:r>
            <a:r>
              <a:rPr lang="en-US" sz="2400" dirty="0"/>
              <a:t> </a:t>
            </a:r>
            <a:r>
              <a:rPr lang="en-US" sz="2400" dirty="0" err="1"/>
              <a:t>বিন্যাস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৫। </a:t>
            </a:r>
            <a:r>
              <a:rPr lang="en-US" sz="2400" dirty="0" err="1"/>
              <a:t>পৈঁসু</a:t>
            </a:r>
            <a:r>
              <a:rPr lang="en-US" sz="2400" dirty="0"/>
              <a:t> </a:t>
            </a:r>
            <a:r>
              <a:rPr lang="en-US" sz="2400" dirty="0" err="1"/>
              <a:t>বিন্যাস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৯। </a:t>
            </a:r>
            <a:r>
              <a:rPr lang="en-US" sz="2400" dirty="0" err="1"/>
              <a:t>জীব</a:t>
            </a:r>
            <a:r>
              <a:rPr lang="en-US" sz="2400" dirty="0"/>
              <a:t> </a:t>
            </a:r>
            <a:r>
              <a:rPr lang="en-US" sz="2400" dirty="0" err="1"/>
              <a:t>পরিসংখ্যান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38C8E26-74B5-4FA2-AEE6-1F1A3E5ECC8A}"/>
              </a:ext>
            </a:extLst>
          </p:cNvPr>
          <p:cNvSpPr/>
          <p:nvPr/>
        </p:nvSpPr>
        <p:spPr>
          <a:xfrm>
            <a:off x="0" y="23191"/>
            <a:ext cx="1219199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এইচ</a:t>
            </a:r>
            <a:r>
              <a:rPr lang="en-US" sz="2800" dirty="0"/>
              <a:t> </a:t>
            </a:r>
            <a:r>
              <a:rPr lang="en-US" sz="2800" dirty="0" err="1"/>
              <a:t>এস</a:t>
            </a:r>
            <a:r>
              <a:rPr lang="en-US" sz="2800" dirty="0"/>
              <a:t> </a:t>
            </a:r>
            <a:r>
              <a:rPr lang="en-US" sz="2800" dirty="0" err="1"/>
              <a:t>সি</a:t>
            </a:r>
            <a:r>
              <a:rPr lang="en-US" sz="2800" dirty="0"/>
              <a:t> পরীক্ষা-২০২২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পরিসংখ্যান</a:t>
            </a:r>
            <a:r>
              <a:rPr lang="en-US" sz="2800" dirty="0"/>
              <a:t> ১ম ও ২য় </a:t>
            </a:r>
            <a:r>
              <a:rPr lang="en-US" sz="2800" dirty="0" err="1"/>
              <a:t>পত্রের</a:t>
            </a:r>
            <a:r>
              <a:rPr lang="en-US" sz="2800" dirty="0"/>
              <a:t> </a:t>
            </a:r>
            <a:r>
              <a:rPr lang="en-US" sz="2800" dirty="0" err="1"/>
              <a:t>সংক্ষিপ্ত</a:t>
            </a:r>
            <a:r>
              <a:rPr lang="en-US" sz="2800" dirty="0"/>
              <a:t> </a:t>
            </a:r>
            <a:r>
              <a:rPr lang="en-US" sz="2800" dirty="0" err="1"/>
              <a:t>সিলেবাস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67861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83127"/>
            <a:ext cx="9067800" cy="11360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1g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cÎ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01 (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PjK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GKv`k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45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wgwbU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5400" dirty="0" err="1"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01 (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cwimsL¨v‡bi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612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8F19A2-01E2-4CD0-B047-A18ABB8EB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97" y="102074"/>
            <a:ext cx="3828803" cy="256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481D39-7759-499D-9EBE-50024334D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02074"/>
            <a:ext cx="3962400" cy="2628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02BA6A-915D-4666-8AD2-99B79E0A5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102074"/>
            <a:ext cx="3699164" cy="2564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1649BC-F3B9-47C9-AF1A-83B888BE08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97" y="2814308"/>
            <a:ext cx="4287982" cy="3962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384A11-C8AF-41A6-B2B7-EF488EDA2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16382"/>
            <a:ext cx="7381226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2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5C6705-E850-4C8B-A91D-42428854C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502" y="350166"/>
            <a:ext cx="4762033" cy="262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A79E3F-5B24-4143-809F-C3DBFA0CA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499" y="322457"/>
            <a:ext cx="3464101" cy="2621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EDC2E1-79F8-4126-95D4-A640932CE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55" y="304800"/>
            <a:ext cx="3321764" cy="2670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4EBB7C-CBB5-4307-966D-556E46623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8" y="3886200"/>
            <a:ext cx="3719512" cy="2621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70846F-F57F-4BAB-8EEE-96E500EBF2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886201"/>
            <a:ext cx="4339936" cy="2621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24192D-5A61-4176-8BB7-8AF951F53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500" y="3886202"/>
            <a:ext cx="3464102" cy="26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553</TotalTime>
  <Words>1123</Words>
  <Application>Microsoft Office PowerPoint</Application>
  <PresentationFormat>Custom</PresentationFormat>
  <Paragraphs>163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Abdullah Al Mamun</cp:lastModifiedBy>
  <cp:revision>130</cp:revision>
  <dcterms:created xsi:type="dcterms:W3CDTF">2020-04-07T04:49:41Z</dcterms:created>
  <dcterms:modified xsi:type="dcterms:W3CDTF">2023-01-26T05:17:00Z</dcterms:modified>
</cp:coreProperties>
</file>