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Slides/notesSlide2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C002C5"/>
    <a:srgbClr val="22AE33"/>
    <a:srgbClr val="FA6AE5"/>
    <a:srgbClr val="EDCD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64" autoAdjust="0"/>
    <p:restoredTop sz="94747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BD0FF134-D73F-4A66-ACB8-84535C1175E6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75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5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6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8C58A57-187A-4AEB-A9AF-9F9698A5EA35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8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8C58A57-187A-4AEB-A9AF-9F9698A5EA35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"/>
          <p:cNvSpPr>
            <a:spLocks noGrp="1"/>
          </p:cNvSpPr>
          <p:nvPr>
            <p:ph type="body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7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7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7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7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7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74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70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7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2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7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23.gif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image" Target="../media/image34.gif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17.gif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3"/>
          <p:cNvSpPr txBox="1"/>
          <p:nvPr/>
        </p:nvSpPr>
        <p:spPr>
          <a:xfrm flipH="1">
            <a:off x="2375091" y="1474418"/>
            <a:ext cx="3722124" cy="1954580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r>
              <a:rPr b="1" dirty="0" sz="6600" lang="bn-BD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5000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dirty="0" lang="bn-BD" smtClean="0"/>
              <a:t> </a:t>
            </a:r>
            <a:endParaRPr dirty="0" lang="en-US"/>
          </a:p>
        </p:txBody>
      </p:sp>
      <p:pic>
        <p:nvPicPr>
          <p:cNvPr id="2097152" name="Picture 5" descr="FruitBasket.pn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bright="10000" contrast="40000"/>
          </a:blip>
          <a:stretch>
            <a:fillRect/>
          </a:stretch>
        </p:blipFill>
        <p:spPr>
          <a:xfrm>
            <a:off x="571981" y="3117666"/>
            <a:ext cx="4019868" cy="3237513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4445" t="9501" r="43290" b="16363"/>
          <a:stretch>
            <a:fillRect/>
          </a:stretch>
        </p:blipFill>
        <p:spPr>
          <a:xfrm rot="0">
            <a:off x="4572000" y="3429000"/>
            <a:ext cx="3164134" cy="2852357"/>
          </a:xfrm>
          <a:prstGeom prst="rect"/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19819" t="80964" r="15331" b="277"/>
          <a:stretch>
            <a:fillRect/>
          </a:stretch>
        </p:blipFill>
        <p:spPr>
          <a:xfrm rot="0">
            <a:off x="1344635" y="601870"/>
            <a:ext cx="5929909" cy="87254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8" name="TextBox 2"/>
          <p:cNvSpPr txBox="1"/>
          <p:nvPr/>
        </p:nvSpPr>
        <p:spPr>
          <a:xfrm>
            <a:off x="838200" y="228600"/>
            <a:ext cx="6477000" cy="707886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>
              <a:buFont typeface="Wingdings" pitchFamily="2" charset="2"/>
              <a:buChar char="Ø"/>
            </a:pPr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b="1"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Rounded Rectangle 4"/>
          <p:cNvSpPr/>
          <p:nvPr/>
        </p:nvSpPr>
        <p:spPr>
          <a:xfrm>
            <a:off x="3352800" y="3886200"/>
            <a:ext cx="990600" cy="304800"/>
          </a:xfrm>
          <a:prstGeom prst="roundRect"/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3" name="Picture 6" descr="arrow_6c.gif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contrast="40000"/>
          </a:blip>
          <a:stretch>
            <a:fillRect/>
          </a:stretch>
        </p:blipFill>
        <p:spPr>
          <a:xfrm rot="15949566">
            <a:off x="5826834" y="2911971"/>
            <a:ext cx="731520" cy="751539"/>
          </a:xfrm>
          <a:prstGeom prst="rect"/>
        </p:spPr>
      </p:pic>
      <p:pic>
        <p:nvPicPr>
          <p:cNvPr id="2097174" name="Picture 8" descr="fish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>
            <a:lum bright="-10000" contrast="40000"/>
          </a:blip>
          <a:stretch>
            <a:fillRect/>
          </a:stretch>
        </p:blipFill>
        <p:spPr>
          <a:xfrm>
            <a:off x="0" y="838200"/>
            <a:ext cx="5752774" cy="4610100"/>
          </a:xfrm>
          <a:prstGeom prst="ellipse"/>
        </p:spPr>
      </p:pic>
      <p:sp>
        <p:nvSpPr>
          <p:cNvPr id="1048610" name="TextBox 9"/>
          <p:cNvSpPr txBox="1"/>
          <p:nvPr/>
        </p:nvSpPr>
        <p:spPr>
          <a:xfrm>
            <a:off x="6054436" y="2895600"/>
            <a:ext cx="2784764" cy="9931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11" name="TextBox 7"/>
          <p:cNvSpPr txBox="1"/>
          <p:nvPr/>
        </p:nvSpPr>
        <p:spPr>
          <a:xfrm>
            <a:off x="609600" y="5638800"/>
            <a:ext cx="5943600" cy="523220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 দেহের গঠন, ক্ষয়পূরণ ও বৃদ্ধিসাধন করে </a:t>
            </a:r>
            <a:endParaRPr b="1"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2" tmFilter="0, 0; .2, .5; .8, .5; 1, 0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8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3" name="TextBox 2"/>
          <p:cNvSpPr txBox="1"/>
          <p:nvPr/>
        </p:nvSpPr>
        <p:spPr>
          <a:xfrm>
            <a:off x="838200" y="228600"/>
            <a:ext cx="6477000" cy="707886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>
              <a:buFont typeface="Wingdings" pitchFamily="2" charset="2"/>
              <a:buChar char="Ø"/>
            </a:pPr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b="1"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Rounded Rectangle 4"/>
          <p:cNvSpPr/>
          <p:nvPr/>
        </p:nvSpPr>
        <p:spPr>
          <a:xfrm>
            <a:off x="3352800" y="3886200"/>
            <a:ext cx="990600" cy="304800"/>
          </a:xfrm>
          <a:prstGeom prst="roundRect"/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5" name="Picture 6" descr="arrow_6c.gif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contrast="40000"/>
          </a:blip>
          <a:stretch>
            <a:fillRect/>
          </a:stretch>
        </p:blipFill>
        <p:spPr>
          <a:xfrm rot="15949566">
            <a:off x="5293433" y="3064370"/>
            <a:ext cx="731520" cy="751539"/>
          </a:xfrm>
          <a:prstGeom prst="rect"/>
        </p:spPr>
      </p:pic>
      <p:pic>
        <p:nvPicPr>
          <p:cNvPr id="2097176" name="Picture 7" descr="oil.jpg"/>
          <p:cNvPicPr>
            <a:picLocks noChangeAspect="1"/>
          </p:cNvPicPr>
          <p:nvPr/>
        </p:nvPicPr>
        <p:blipFill>
          <a:blip xmlns:r="http://schemas.openxmlformats.org/officeDocument/2006/relationships" r:embed="rId2">
            <a:lum bright="-10000" contrast="40000"/>
          </a:blip>
          <a:stretch>
            <a:fillRect/>
          </a:stretch>
        </p:blipFill>
        <p:spPr>
          <a:xfrm>
            <a:off x="533400" y="914400"/>
            <a:ext cx="4663440" cy="4663440"/>
          </a:xfrm>
          <a:prstGeom prst="ellipse"/>
        </p:spPr>
      </p:pic>
      <p:sp>
        <p:nvSpPr>
          <p:cNvPr id="1048615" name="TextBox 10"/>
          <p:cNvSpPr txBox="1"/>
          <p:nvPr/>
        </p:nvSpPr>
        <p:spPr>
          <a:xfrm>
            <a:off x="6172200" y="2895600"/>
            <a:ext cx="2590800" cy="11709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7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16" name="TextBox 8"/>
          <p:cNvSpPr txBox="1"/>
          <p:nvPr/>
        </p:nvSpPr>
        <p:spPr>
          <a:xfrm>
            <a:off x="685800" y="5638800"/>
            <a:ext cx="4953000" cy="690265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r>
              <a:rPr b="1"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 শরীরের তাপমাত্রা নিয়ন্ত্রন করে, ত্বক ভাল রাখে </a:t>
            </a:r>
            <a:endParaRPr b="1" dirty="0" sz="24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2" tmFilter="0, 0; .2, .5; .8, .5; 1, 0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8" name="TextBox 2"/>
          <p:cNvSpPr txBox="1"/>
          <p:nvPr/>
        </p:nvSpPr>
        <p:spPr>
          <a:xfrm>
            <a:off x="838200" y="228600"/>
            <a:ext cx="6477000" cy="707886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>
              <a:buFont typeface="Wingdings" pitchFamily="2" charset="2"/>
              <a:buChar char="Ø"/>
            </a:pPr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b="1"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7" name="Picture 10" descr="water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contrast="40000"/>
          </a:blip>
          <a:stretch>
            <a:fillRect/>
          </a:stretch>
        </p:blipFill>
        <p:spPr>
          <a:xfrm>
            <a:off x="304800" y="1066800"/>
            <a:ext cx="5486400" cy="4114800"/>
          </a:xfrm>
          <a:prstGeom prst="ellipse"/>
        </p:spPr>
      </p:pic>
      <p:pic>
        <p:nvPicPr>
          <p:cNvPr id="2097178" name="Picture 13" descr="arrow_6g.gif"/>
          <p:cNvPicPr>
            <a:picLocks noChangeAspect="1"/>
          </p:cNvPicPr>
          <p:nvPr/>
        </p:nvPicPr>
        <p:blipFill>
          <a:blip xmlns:r="http://schemas.openxmlformats.org/officeDocument/2006/relationships" r:embed="rId2">
            <a:lum contrast="40000"/>
          </a:blip>
          <a:stretch>
            <a:fillRect/>
          </a:stretch>
        </p:blipFill>
        <p:spPr>
          <a:xfrm rot="18954551">
            <a:off x="5811567" y="3376009"/>
            <a:ext cx="548640" cy="512860"/>
          </a:xfrm>
          <a:prstGeom prst="rect"/>
        </p:spPr>
      </p:pic>
      <p:sp>
        <p:nvSpPr>
          <p:cNvPr id="1048619" name="TextBox 14"/>
          <p:cNvSpPr txBox="1"/>
          <p:nvPr/>
        </p:nvSpPr>
        <p:spPr>
          <a:xfrm>
            <a:off x="6477000" y="3200400"/>
            <a:ext cx="2286000" cy="10693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20" name="TextBox 6"/>
          <p:cNvSpPr txBox="1"/>
          <p:nvPr/>
        </p:nvSpPr>
        <p:spPr>
          <a:xfrm>
            <a:off x="304800" y="5334000"/>
            <a:ext cx="6629400" cy="766465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r>
              <a:rPr b="1"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 বিভিন্ন কাজ সুষ্ঠুভাবে সম্পাদনের জন্য পানি খুবই গুরুত্বপূর্ণ </a:t>
            </a:r>
            <a:endParaRPr b="1" dirty="0" sz="24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2" tmFilter="0, 0; .2, .5; .8, .5; 1, 0"/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2" name="TextBox 2"/>
          <p:cNvSpPr txBox="1"/>
          <p:nvPr/>
        </p:nvSpPr>
        <p:spPr>
          <a:xfrm>
            <a:off x="838200" y="228600"/>
            <a:ext cx="6477000" cy="707886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>
              <a:buFont typeface="Wingdings" pitchFamily="2" charset="2"/>
              <a:buChar char="Ø"/>
            </a:pPr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b="1"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9" name="Picture 13" descr="arrow_6g.gif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contrast="40000"/>
          </a:blip>
          <a:stretch>
            <a:fillRect/>
          </a:stretch>
        </p:blipFill>
        <p:spPr>
          <a:xfrm rot="18954551">
            <a:off x="5985386" y="2729188"/>
            <a:ext cx="640080" cy="598337"/>
          </a:xfrm>
          <a:prstGeom prst="rect"/>
        </p:spPr>
      </p:pic>
      <p:pic>
        <p:nvPicPr>
          <p:cNvPr id="2097180" name="Picture 6" descr="carrot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>
            <a:lum bright="-10000" contrast="40000"/>
          </a:blip>
          <a:stretch>
            <a:fillRect/>
          </a:stretch>
        </p:blipFill>
        <p:spPr>
          <a:xfrm>
            <a:off x="228600" y="914400"/>
            <a:ext cx="5669280" cy="4251960"/>
          </a:xfrm>
          <a:prstGeom prst="ellipse"/>
        </p:spPr>
      </p:pic>
      <p:sp>
        <p:nvSpPr>
          <p:cNvPr id="1048623" name="TextBox 7"/>
          <p:cNvSpPr txBox="1"/>
          <p:nvPr/>
        </p:nvSpPr>
        <p:spPr>
          <a:xfrm>
            <a:off x="6227160" y="2667000"/>
            <a:ext cx="2612040" cy="8915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5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24" name="TextBox 8"/>
          <p:cNvSpPr txBox="1"/>
          <p:nvPr/>
        </p:nvSpPr>
        <p:spPr>
          <a:xfrm>
            <a:off x="457200" y="5334000"/>
            <a:ext cx="5715000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দেহে রোগ প্রতিরোধ করে </a:t>
            </a:r>
            <a:endParaRPr b="1"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2" tmFilter="0, 0; .2, .5; .8, .5; 1, 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10486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20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6" name="TextBox 2"/>
          <p:cNvSpPr txBox="1"/>
          <p:nvPr/>
        </p:nvSpPr>
        <p:spPr>
          <a:xfrm>
            <a:off x="838200" y="228600"/>
            <a:ext cx="6477000" cy="707886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>
              <a:buFont typeface="Wingdings" pitchFamily="2" charset="2"/>
              <a:buChar char="Ø"/>
            </a:pPr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b="1"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1" name="Picture 6" descr="arrow_6c.gif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contrast="40000"/>
          </a:blip>
          <a:stretch>
            <a:fillRect/>
          </a:stretch>
        </p:blipFill>
        <p:spPr>
          <a:xfrm rot="15949566">
            <a:off x="5293433" y="3064370"/>
            <a:ext cx="731520" cy="751539"/>
          </a:xfrm>
          <a:prstGeom prst="rect"/>
        </p:spPr>
      </p:pic>
      <p:pic>
        <p:nvPicPr>
          <p:cNvPr id="2097182" name="Picture 8" descr="papiya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>
            <a:lum bright="-10000" contrast="40000"/>
          </a:blip>
          <a:stretch>
            <a:fillRect/>
          </a:stretch>
        </p:blipFill>
        <p:spPr>
          <a:xfrm>
            <a:off x="152400" y="838200"/>
            <a:ext cx="6217920" cy="4663440"/>
          </a:xfrm>
          <a:prstGeom prst="ellipse"/>
        </p:spPr>
      </p:pic>
      <p:sp>
        <p:nvSpPr>
          <p:cNvPr id="1048627" name="Rectangle 9"/>
          <p:cNvSpPr/>
          <p:nvPr/>
        </p:nvSpPr>
        <p:spPr>
          <a:xfrm>
            <a:off x="3886200" y="3581400"/>
            <a:ext cx="1295400" cy="381000"/>
          </a:xfrm>
          <a:prstGeom prst="rect"/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83" name="Picture 11" descr="arrow_6c.gif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contrast="40000"/>
          </a:blip>
          <a:stretch>
            <a:fillRect/>
          </a:stretch>
        </p:blipFill>
        <p:spPr>
          <a:xfrm rot="16200000">
            <a:off x="6422572" y="2645228"/>
            <a:ext cx="457200" cy="500743"/>
          </a:xfrm>
          <a:prstGeom prst="rect"/>
        </p:spPr>
      </p:pic>
      <p:sp>
        <p:nvSpPr>
          <p:cNvPr id="1048628" name="TextBox 12"/>
          <p:cNvSpPr txBox="1"/>
          <p:nvPr/>
        </p:nvSpPr>
        <p:spPr>
          <a:xfrm>
            <a:off x="6477000" y="2590800"/>
            <a:ext cx="2895600" cy="1539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লবণ </a:t>
            </a:r>
            <a:endParaRPr b="1" dirty="0" sz="4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9" name="TextBox 10"/>
          <p:cNvSpPr txBox="1"/>
          <p:nvPr/>
        </p:nvSpPr>
        <p:spPr>
          <a:xfrm>
            <a:off x="304800" y="5638800"/>
            <a:ext cx="6705600" cy="751820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লবণ হাড় ও দাঁত গঠণে</a:t>
            </a:r>
            <a:r>
              <a:rPr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 ভূমিকা পালন করে  </a:t>
            </a:r>
            <a:endParaRPr b="1"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/>
      <p:bldP spid="10486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1" name="Oval 2"/>
          <p:cNvSpPr/>
          <p:nvPr/>
        </p:nvSpPr>
        <p:spPr>
          <a:xfrm>
            <a:off x="2628780" y="2514600"/>
            <a:ext cx="3987197" cy="1447800"/>
          </a:xfrm>
          <a:prstGeom prst="ellips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2" name="TextBox 3"/>
          <p:cNvSpPr txBox="1"/>
          <p:nvPr/>
        </p:nvSpPr>
        <p:spPr>
          <a:xfrm>
            <a:off x="2712720" y="2862589"/>
            <a:ext cx="3409242" cy="904220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উপাদান </a:t>
            </a:r>
            <a:endParaRPr b="1"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3" name="Right Arrow 4"/>
          <p:cNvSpPr/>
          <p:nvPr/>
        </p:nvSpPr>
        <p:spPr>
          <a:xfrm rot="19198054">
            <a:off x="5514354" y="2128170"/>
            <a:ext cx="936123" cy="664872"/>
          </a:xfrm>
          <a:prstGeom prst="rightArrow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84" name="Picture 5" descr="food-8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lum contrast="40000"/>
          </a:blip>
          <a:stretch>
            <a:fillRect/>
          </a:stretch>
        </p:blipFill>
        <p:spPr>
          <a:xfrm>
            <a:off x="6248400" y="1295400"/>
            <a:ext cx="1828800" cy="1202830"/>
          </a:xfrm>
          <a:prstGeom prst="ellipse"/>
        </p:spPr>
      </p:pic>
      <p:sp>
        <p:nvSpPr>
          <p:cNvPr id="1048634" name="7-Point Star 6"/>
          <p:cNvSpPr/>
          <p:nvPr/>
        </p:nvSpPr>
        <p:spPr>
          <a:xfrm>
            <a:off x="5943600" y="990600"/>
            <a:ext cx="2438400" cy="1600200"/>
          </a:xfrm>
          <a:prstGeom prst="star7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5" name="TextBox 7"/>
          <p:cNvSpPr txBox="1"/>
          <p:nvPr/>
        </p:nvSpPr>
        <p:spPr>
          <a:xfrm>
            <a:off x="6629400" y="1447800"/>
            <a:ext cx="1219200" cy="762000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36" name="Right Arrow 9"/>
          <p:cNvSpPr/>
          <p:nvPr/>
        </p:nvSpPr>
        <p:spPr>
          <a:xfrm rot="2015934">
            <a:off x="5585587" y="3580334"/>
            <a:ext cx="833423" cy="610095"/>
          </a:xfrm>
          <a:prstGeom prst="rightArrow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85" name="Picture 10" descr="hilsa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>
            <a:lum bright="10000" contrast="40000"/>
          </a:blip>
          <a:stretch>
            <a:fillRect/>
          </a:stretch>
        </p:blipFill>
        <p:spPr>
          <a:xfrm>
            <a:off x="6477000" y="3733800"/>
            <a:ext cx="1645920" cy="1235259"/>
          </a:xfrm>
          <a:prstGeom prst="ellipse"/>
        </p:spPr>
      </p:pic>
      <p:sp>
        <p:nvSpPr>
          <p:cNvPr id="1048637" name="7-Point Star 11"/>
          <p:cNvSpPr/>
          <p:nvPr/>
        </p:nvSpPr>
        <p:spPr>
          <a:xfrm>
            <a:off x="6248400" y="3505200"/>
            <a:ext cx="2286000" cy="1676400"/>
          </a:xfrm>
          <a:prstGeom prst="star7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38" name="Down Arrow 12"/>
          <p:cNvSpPr/>
          <p:nvPr/>
        </p:nvSpPr>
        <p:spPr>
          <a:xfrm>
            <a:off x="4419600" y="4038600"/>
            <a:ext cx="609600" cy="914400"/>
          </a:xfrm>
          <a:prstGeom prst="downArrow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86" name="Picture 13" descr="cina-1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>
            <a:lum bright="-10000" contrast="40000"/>
          </a:blip>
          <a:stretch>
            <a:fillRect/>
          </a:stretch>
        </p:blipFill>
        <p:spPr>
          <a:xfrm>
            <a:off x="4038600" y="5029200"/>
            <a:ext cx="1463040" cy="1463040"/>
          </a:xfrm>
          <a:prstGeom prst="ellipse"/>
        </p:spPr>
      </p:pic>
      <p:sp>
        <p:nvSpPr>
          <p:cNvPr id="1048639" name="7-Point Star 14"/>
          <p:cNvSpPr/>
          <p:nvPr/>
        </p:nvSpPr>
        <p:spPr>
          <a:xfrm>
            <a:off x="3733799" y="4800600"/>
            <a:ext cx="2659639" cy="1676400"/>
          </a:xfrm>
          <a:prstGeom prst="star7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40" name="Left Arrow 15"/>
          <p:cNvSpPr/>
          <p:nvPr/>
        </p:nvSpPr>
        <p:spPr>
          <a:xfrm rot="19970597">
            <a:off x="2705245" y="3611616"/>
            <a:ext cx="951999" cy="628455"/>
          </a:xfrm>
          <a:prstGeom prst="leftArrow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87" name="Picture 16" descr="water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>
            <a:lum bright="10000" contrast="40000"/>
          </a:blip>
          <a:stretch>
            <a:fillRect/>
          </a:stretch>
        </p:blipFill>
        <p:spPr>
          <a:xfrm>
            <a:off x="1219200" y="3886200"/>
            <a:ext cx="1554480" cy="1165860"/>
          </a:xfrm>
          <a:prstGeom prst="ellipse"/>
        </p:spPr>
      </p:pic>
      <p:sp>
        <p:nvSpPr>
          <p:cNvPr id="1048641" name="7-Point Star 17"/>
          <p:cNvSpPr/>
          <p:nvPr/>
        </p:nvSpPr>
        <p:spPr>
          <a:xfrm>
            <a:off x="914400" y="3581400"/>
            <a:ext cx="2133600" cy="1600200"/>
          </a:xfrm>
          <a:prstGeom prst="star7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42" name="Left Arrow 18"/>
          <p:cNvSpPr/>
          <p:nvPr/>
        </p:nvSpPr>
        <p:spPr>
          <a:xfrm rot="1773526">
            <a:off x="2684093" y="2394559"/>
            <a:ext cx="912339" cy="618932"/>
          </a:xfrm>
          <a:prstGeom prst="leftArrow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88" name="Picture 19" descr="palong.jpg"/>
          <p:cNvPicPr>
            <a:picLocks noChangeAspect="1"/>
          </p:cNvPicPr>
          <p:nvPr/>
        </p:nvPicPr>
        <p:blipFill>
          <a:blip xmlns:r="http://schemas.openxmlformats.org/officeDocument/2006/relationships" r:embed="rId5">
            <a:lum bright="20000" contrast="40000"/>
          </a:blip>
          <a:stretch>
            <a:fillRect/>
          </a:stretch>
        </p:blipFill>
        <p:spPr>
          <a:xfrm>
            <a:off x="3657600" y="533400"/>
            <a:ext cx="1645920" cy="1102183"/>
          </a:xfrm>
          <a:prstGeom prst="ellipse"/>
        </p:spPr>
      </p:pic>
      <p:sp>
        <p:nvSpPr>
          <p:cNvPr id="1048643" name="7-Point Star 20"/>
          <p:cNvSpPr/>
          <p:nvPr/>
        </p:nvSpPr>
        <p:spPr>
          <a:xfrm>
            <a:off x="3352799" y="286180"/>
            <a:ext cx="2632366" cy="1542620"/>
          </a:xfrm>
          <a:prstGeom prst="star7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লবন </a:t>
            </a:r>
            <a:endParaRPr b="1" dirty="0" sz="24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4" name="Up Arrow 21"/>
          <p:cNvSpPr/>
          <p:nvPr/>
        </p:nvSpPr>
        <p:spPr>
          <a:xfrm>
            <a:off x="4267200" y="1752600"/>
            <a:ext cx="609600" cy="749808"/>
          </a:xfrm>
          <a:prstGeom prst="upArrow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89" name="Picture 22" descr="Mixed-Fruits-10-PJK9KFQL8M-1600x1200.jpg"/>
          <p:cNvPicPr>
            <a:picLocks noChangeAspect="1"/>
          </p:cNvPicPr>
          <p:nvPr/>
        </p:nvPicPr>
        <p:blipFill>
          <a:blip xmlns:r="http://schemas.openxmlformats.org/officeDocument/2006/relationships" r:embed="rId6" cstate="print">
            <a:lum contrast="40000"/>
          </a:blip>
          <a:stretch>
            <a:fillRect/>
          </a:stretch>
        </p:blipFill>
        <p:spPr>
          <a:xfrm>
            <a:off x="1066800" y="1524000"/>
            <a:ext cx="1645920" cy="1234440"/>
          </a:xfrm>
          <a:prstGeom prst="ellipse"/>
        </p:spPr>
      </p:pic>
      <p:sp>
        <p:nvSpPr>
          <p:cNvPr id="1048645" name="7-Point Star 23"/>
          <p:cNvSpPr/>
          <p:nvPr/>
        </p:nvSpPr>
        <p:spPr>
          <a:xfrm>
            <a:off x="565438" y="1262710"/>
            <a:ext cx="2406362" cy="1632889"/>
          </a:xfrm>
          <a:prstGeom prst="star7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46" name="TextBox 24"/>
          <p:cNvSpPr txBox="1"/>
          <p:nvPr/>
        </p:nvSpPr>
        <p:spPr>
          <a:xfrm>
            <a:off x="457200" y="152400"/>
            <a:ext cx="5243079" cy="9931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0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বলঃ </a:t>
            </a:r>
            <a:endParaRPr b="1" dirty="0" sz="6000" lang="en-US">
              <a:solidFill>
                <a:srgbClr val="00B05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5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5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5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1000" id="5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1000" id="55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1000" id="6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1000" id="65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5" grpId="0"/>
      <p:bldP spid="1048637" grpId="0" animBg="1"/>
      <p:bldP spid="1048639" grpId="0" animBg="1"/>
      <p:bldP spid="1048641" grpId="0" animBg="1"/>
      <p:bldP spid="1048643" grpId="0" animBg="1"/>
      <p:bldP spid="10486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1"/>
          <p:cNvSpPr/>
          <p:nvPr/>
        </p:nvSpPr>
        <p:spPr>
          <a:xfrm>
            <a:off x="0" y="0"/>
            <a:ext cx="9144000" cy="6858000"/>
          </a:xfrm>
          <a:prstGeom prst="rect"/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48" name="TextBox 2"/>
          <p:cNvSpPr txBox="1"/>
          <p:nvPr/>
        </p:nvSpPr>
        <p:spPr>
          <a:xfrm>
            <a:off x="685800" y="381001"/>
            <a:ext cx="7391400" cy="929639"/>
          </a:xfrm>
          <a:prstGeom prst="rect"/>
          <a:noFill/>
        </p:spPr>
        <p:txBody>
          <a:bodyPr rtlCol="0" wrap="square">
            <a:spAutoFit/>
          </a:bodyPr>
          <a:p>
            <a:pPr>
              <a:buFont typeface="Wingdings" pitchFamily="2" charset="2"/>
              <a:buChar char="v"/>
            </a:pPr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শব্দগুলো দিয়ে শুণ্যস্হান  পূরণ করঃ </a:t>
            </a:r>
            <a:r>
              <a:rPr b="1" dirty="0" sz="24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(একাকী কাজ)</a:t>
            </a:r>
          </a:p>
        </p:txBody>
      </p:sp>
      <p:sp>
        <p:nvSpPr>
          <p:cNvPr id="1048649" name="TextBox 3"/>
          <p:cNvSpPr txBox="1"/>
          <p:nvPr/>
        </p:nvSpPr>
        <p:spPr>
          <a:xfrm>
            <a:off x="381000" y="1828800"/>
            <a:ext cx="8305800" cy="3542169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ক। শরীর সুস্থ ও সবল রাখার জন্য আমরা............খাই।  </a:t>
            </a:r>
          </a:p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 প্রতিদিন নির্দিষ্ট সময় অন্তর আমরা............থাকি।  </a:t>
            </a:r>
          </a:p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গ। খাদ্যের মোট উপাদান ...............।  </a:t>
            </a:r>
          </a:p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ঘ। প্রয়োজনমত খাবার না খেলে দেহের .........ঠিকমত হবেনা। </a:t>
            </a:r>
          </a:p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ঙ। ............অভাবে শরীরের বৃদ্ধি ঘটেনা।  </a:t>
            </a:r>
            <a:endParaRPr b="1"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0" name="TextBox 4"/>
          <p:cNvSpPr txBox="1"/>
          <p:nvPr/>
        </p:nvSpPr>
        <p:spPr>
          <a:xfrm>
            <a:off x="990600" y="914400"/>
            <a:ext cx="1143000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ছয়টি</a:t>
            </a:r>
          </a:p>
        </p:txBody>
      </p:sp>
      <p:sp>
        <p:nvSpPr>
          <p:cNvPr id="1048651" name="TextBox 5"/>
          <p:cNvSpPr txBox="1"/>
          <p:nvPr/>
        </p:nvSpPr>
        <p:spPr>
          <a:xfrm>
            <a:off x="2057400" y="914400"/>
            <a:ext cx="1219200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খাবার </a:t>
            </a:r>
            <a:endParaRPr b="1" dirty="0" sz="36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2" name="TextBox 6"/>
          <p:cNvSpPr txBox="1"/>
          <p:nvPr/>
        </p:nvSpPr>
        <p:spPr>
          <a:xfrm>
            <a:off x="3124200" y="914400"/>
            <a:ext cx="1600200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আমিষের</a:t>
            </a:r>
            <a:r>
              <a:rPr b="1" dirty="0" sz="36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lang="en-US"/>
          </a:p>
        </p:txBody>
      </p:sp>
      <p:sp>
        <p:nvSpPr>
          <p:cNvPr id="1048653" name="TextBox 7"/>
          <p:cNvSpPr txBox="1"/>
          <p:nvPr/>
        </p:nvSpPr>
        <p:spPr>
          <a:xfrm>
            <a:off x="4648200" y="914400"/>
            <a:ext cx="12954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খেয়ে</a:t>
            </a:r>
            <a:endParaRPr dirty="0" lang="en-US"/>
          </a:p>
        </p:txBody>
      </p:sp>
      <p:sp>
        <p:nvSpPr>
          <p:cNvPr id="1048654" name="TextBox 8"/>
          <p:cNvSpPr txBox="1"/>
          <p:nvPr/>
        </p:nvSpPr>
        <p:spPr>
          <a:xfrm>
            <a:off x="6096000" y="990600"/>
            <a:ext cx="17526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বৃদ্ধি</a:t>
            </a:r>
            <a:endParaRPr b="1" dirty="0" sz="280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41666 0.1419 " pathEditMode="relative" rAng="0" ptsTypes="AA">
                                      <p:cBhvr>
                                        <p:cTn dur="2000" fill="hold" id="6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9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9583 0.2419 " pathEditMode="relative" rAng="0" ptsTypes="AA">
                                      <p:cBhvr>
                                        <p:cTn dur="2000" fill="hold" id="10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3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2084 0.34838 " pathEditMode="relative" rAng="0" ptsTypes="AA">
                                      <p:cBhvr>
                                        <p:cTn dur="2000" fill="hold" id="14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7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0625 L -0.07083 0.43958 " pathEditMode="relative" rAng="0" ptsTypes="AA">
                                      <p:cBhvr>
                                        <p:cTn dur="2000" fill="hold" id="18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21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25417 0.55301 " pathEditMode="relative" rAng="0" ptsTypes="AA">
                                      <p:cBhvr>
                                        <p:cTn dur="2000" fill="hold" id="22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/>
      <p:bldP spid="1048651" grpId="0"/>
      <p:bldP spid="1048652" grpId="0"/>
      <p:bldP spid="1048653" grpId="0"/>
      <p:bldP spid="10486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EDCDE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6" name="TextBox 2"/>
          <p:cNvSpPr txBox="1"/>
          <p:nvPr/>
        </p:nvSpPr>
        <p:spPr>
          <a:xfrm>
            <a:off x="533400" y="457200"/>
            <a:ext cx="7162800" cy="830997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>
              <a:buFont typeface="Wingdings" pitchFamily="2" charset="2"/>
              <a:buChar char="Ø"/>
            </a:pPr>
            <a:r>
              <a:rPr b="1" dirty="0" sz="4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দাওঃ</a:t>
            </a:r>
            <a:r>
              <a:rPr b="1" dirty="0" sz="3600" lang="bn-BD" smtClean="0">
                <a:solidFill>
                  <a:srgbClr val="C002C5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(জোড়ায় কাজ)  </a:t>
            </a:r>
            <a:endParaRPr b="1" dirty="0" sz="4800" lang="en-US">
              <a:solidFill>
                <a:srgbClr val="C002C5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7" name="TextBox 3"/>
          <p:cNvSpPr txBox="1"/>
          <p:nvPr/>
        </p:nvSpPr>
        <p:spPr>
          <a:xfrm>
            <a:off x="990600" y="1981200"/>
            <a:ext cx="7696200" cy="3419058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>
              <a:buFont typeface="Wingdings" pitchFamily="2" charset="2"/>
              <a:buChar char="q"/>
            </a:pPr>
            <a:r>
              <a:rPr b="1" dirty="0" sz="4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খাদ্যের উপাদান কয়টি ও কী কী? </a:t>
            </a:r>
          </a:p>
          <a:p>
            <a:pPr>
              <a:buFont typeface="Wingdings" pitchFamily="2" charset="2"/>
              <a:buChar char="q"/>
            </a:pPr>
            <a:endParaRPr b="1" dirty="0" sz="4400" lang="bn-BD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b="1" dirty="0" sz="4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 জাতীয় খাবার শরীরের জন্য গুরুত্বপূর্ণ কেন?  </a:t>
            </a:r>
            <a:endParaRPr b="1" dirty="0" sz="44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59" name="Rounded Rectangle 3"/>
          <p:cNvSpPr/>
          <p:nvPr/>
        </p:nvSpPr>
        <p:spPr>
          <a:xfrm>
            <a:off x="381000" y="3048000"/>
            <a:ext cx="3200400" cy="3352800"/>
          </a:xfrm>
          <a:prstGeom prst="round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>
            <a:prstTxWarp prst="textPlain"/>
          </a:bodyPr>
          <a:p>
            <a:pPr algn="ctr"/>
            <a:r>
              <a:rPr b="1" dirty="0" sz="7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 পাঠ</a:t>
            </a:r>
          </a:p>
          <a:p>
            <a:pPr algn="ctr"/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৫মিনিট</a:t>
            </a:r>
            <a:r>
              <a:rPr dirty="0" lang="bn-BD" smtClean="0"/>
              <a:t>  </a:t>
            </a:r>
            <a:endParaRPr dirty="0" lang="en-US"/>
          </a:p>
        </p:txBody>
      </p:sp>
      <p:pic>
        <p:nvPicPr>
          <p:cNvPr id="2097190" name="Picture 4" descr="silent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bright="10000" contrast="30000"/>
          </a:blip>
          <a:stretch>
            <a:fillRect/>
          </a:stretch>
        </p:blipFill>
        <p:spPr>
          <a:xfrm>
            <a:off x="228600" y="2052962"/>
            <a:ext cx="6061276" cy="4545958"/>
          </a:xfrm>
          <a:prstGeom prst="round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53333 -0.36667 " pathEditMode="relative" rAng="0" ptsTypes="AA">
                                      <p:cBhvr>
                                        <p:cTn dur="2000" fill="hold" id="6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lang="bn-BD" smtClean="0"/>
              <a:t>  </a:t>
            </a:r>
            <a:endParaRPr dirty="0" lang="en-US"/>
          </a:p>
        </p:txBody>
      </p:sp>
      <p:sp>
        <p:nvSpPr>
          <p:cNvPr id="1048661" name="TextBox 2"/>
          <p:cNvSpPr txBox="1"/>
          <p:nvPr/>
        </p:nvSpPr>
        <p:spPr>
          <a:xfrm>
            <a:off x="234661" y="381000"/>
            <a:ext cx="8943110" cy="751840"/>
          </a:xfrm>
          <a:prstGeom prst="rect"/>
          <a:solidFill>
            <a:srgbClr val="FFFFFF"/>
          </a:solidFill>
        </p:spPr>
        <p:txBody>
          <a:bodyPr rtlCol="0" wrap="square">
            <a:spAutoFit/>
          </a:bodyPr>
          <a:p>
            <a:r>
              <a:rPr b="1" dirty="0" sz="32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বাম পাশে</a:t>
            </a:r>
            <a:r>
              <a:rPr b="1" dirty="0" sz="44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 চিহ্ন দাওঃ</a:t>
            </a:r>
            <a:r>
              <a:rPr b="1" dirty="0" sz="28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b="1" dirty="0" sz="28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b="1" dirty="0" sz="28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 </a:t>
            </a:r>
            <a:endParaRPr dirty="0" sz="1200" lang="en-US">
              <a:solidFill>
                <a:srgbClr val="C00000"/>
              </a:solidFill>
            </a:endParaRPr>
          </a:p>
        </p:txBody>
      </p:sp>
      <p:sp>
        <p:nvSpPr>
          <p:cNvPr id="1048662" name="TextBox 6"/>
          <p:cNvSpPr txBox="1"/>
          <p:nvPr/>
        </p:nvSpPr>
        <p:spPr>
          <a:xfrm>
            <a:off x="-10390" y="1066800"/>
            <a:ext cx="9145730" cy="6149339"/>
          </a:xfrm>
          <a:prstGeom prst="rect"/>
          <a:solidFill>
            <a:srgbClr val="99CCFF"/>
          </a:solidFill>
        </p:spPr>
        <p:txBody>
          <a:bodyPr rtlCol="0" wrap="square">
            <a:spAutoFit/>
          </a:bodyPr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ক। যেসব দ্রব্য আমাদের শরীরে পুষ্টি সাধন করে তাকে বলে----</a:t>
            </a:r>
          </a:p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১। আমিষ     ২। ফলমূল    ৩। খাদ্য    ৪। পানি </a:t>
            </a:r>
          </a:p>
          <a:p>
            <a:endParaRPr b="1" dirty="0" sz="3200" lang="bn-BD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 খাদ্যের মোট উপাদান-------- </a:t>
            </a:r>
          </a:p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১। পাঁচটি      ২। তিনটি     ৩। সাতটি   ৪। ছয়টি </a:t>
            </a:r>
          </a:p>
          <a:p>
            <a:endParaRPr b="1" dirty="0" sz="3200" lang="bn-BD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গ। স্নেহ জাতীয় খাবার হল----------- </a:t>
            </a:r>
          </a:p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১। মাখন      ২। ডিম       ৩। শিম     ৪। গাজর </a:t>
            </a:r>
            <a:endParaRPr b="1" dirty="0" sz="3200" lang="en-US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b="1" dirty="0" sz="3200" lang="en-US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ঘ। আমিষ --------- </a:t>
            </a:r>
          </a:p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৩ প্রকার   ২। ২ প্রকার   ৩।  ৪ প্রকার    ৪। ৫ প্রকার  </a:t>
            </a:r>
          </a:p>
          <a:p>
            <a:endParaRPr dirty="0" lang="en-US"/>
          </a:p>
        </p:txBody>
      </p:sp>
      <p:pic>
        <p:nvPicPr>
          <p:cNvPr id="2097191" name="Picture 8" descr="Green-Tick.gif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lum bright="-30000" contrast="40000"/>
          </a:blip>
          <a:stretch>
            <a:fillRect/>
          </a:stretch>
        </p:blipFill>
        <p:spPr>
          <a:xfrm>
            <a:off x="4114800" y="1524000"/>
            <a:ext cx="457200" cy="457200"/>
          </a:xfrm>
          <a:prstGeom prst="rect"/>
        </p:spPr>
      </p:pic>
      <p:pic>
        <p:nvPicPr>
          <p:cNvPr id="2097192" name="Picture 9" descr="Green-Tick.gif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lum bright="-30000" contrast="40000"/>
          </a:blip>
          <a:stretch>
            <a:fillRect/>
          </a:stretch>
        </p:blipFill>
        <p:spPr>
          <a:xfrm>
            <a:off x="5486400" y="3048000"/>
            <a:ext cx="457200" cy="457200"/>
          </a:xfrm>
          <a:prstGeom prst="rect"/>
        </p:spPr>
      </p:pic>
      <p:pic>
        <p:nvPicPr>
          <p:cNvPr id="2097193" name="Picture 10" descr="Green-Tick.gif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>
            <a:lum bright="-30000" contrast="40000"/>
          </a:blip>
          <a:stretch>
            <a:fillRect/>
          </a:stretch>
        </p:blipFill>
        <p:spPr>
          <a:xfrm>
            <a:off x="533400" y="4419600"/>
            <a:ext cx="548640" cy="548640"/>
          </a:xfrm>
          <a:prstGeom prst="rect"/>
        </p:spPr>
      </p:pic>
      <p:pic>
        <p:nvPicPr>
          <p:cNvPr id="2097194" name="Picture 12" descr="Green-Tick.gif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>
            <a:lum bright="-30000" contrast="40000"/>
          </a:blip>
          <a:stretch>
            <a:fillRect/>
          </a:stretch>
        </p:blipFill>
        <p:spPr>
          <a:xfrm>
            <a:off x="2286000" y="5867400"/>
            <a:ext cx="548640" cy="54864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9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9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2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Rectangle 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CC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lang="bn-BD" smtClean="0">
                <a:solidFill>
                  <a:srgbClr val="FF00FF"/>
                </a:solidFill>
              </a:rPr>
              <a:t>   </a:t>
            </a:r>
            <a:endParaRPr dirty="0" lang="en-US">
              <a:solidFill>
                <a:srgbClr val="FF00FF"/>
              </a:solidFill>
            </a:endParaRPr>
          </a:p>
        </p:txBody>
      </p:sp>
      <p:sp>
        <p:nvSpPr>
          <p:cNvPr id="1048586" name="Rounded Rectangle 3"/>
          <p:cNvSpPr/>
          <p:nvPr/>
        </p:nvSpPr>
        <p:spPr>
          <a:xfrm>
            <a:off x="1828800" y="304800"/>
            <a:ext cx="6019800" cy="914400"/>
          </a:xfrm>
          <a:prstGeom prst="roundRect"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>
            <a:prstTxWarp prst="textPlain"/>
          </a:bodyPr>
          <a:p>
            <a:pPr algn="ctr">
              <a:buFont typeface="Wingdings" pitchFamily="2" charset="2"/>
              <a:buChar char="v"/>
            </a:pPr>
            <a:r>
              <a:rPr b="1" dirty="0" sz="4400" lang="bn-BD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 পাঠ </a:t>
            </a:r>
            <a:endParaRPr b="1" dirty="0" sz="4400" lang="en-US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7" name="TextBox 4"/>
          <p:cNvSpPr txBox="1"/>
          <p:nvPr/>
        </p:nvSpPr>
        <p:spPr>
          <a:xfrm>
            <a:off x="765029" y="1408430"/>
            <a:ext cx="6219640" cy="4041140"/>
          </a:xfrm>
          <a:prstGeom prst="rect"/>
          <a:solidFill>
            <a:srgbClr val="FFE100"/>
          </a:solidFill>
        </p:spPr>
        <p:txBody>
          <a:bodyPr rtlCol="0" wrap="square">
            <a:spAutoFit/>
          </a:bodyPr>
          <a:p>
            <a:r>
              <a:rPr b="1" dirty="0" sz="36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b="1" dirty="0" sz="36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b="1" dirty="0" sz="36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</a:t>
            </a:r>
            <a:endParaRPr altLang="en-US" lang="zh-CN"/>
          </a:p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b="1" dirty="0" sz="36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সাধারনপাঠ- </a:t>
            </a:r>
            <a:r>
              <a:rPr b="1" dirty="0" sz="40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b="1" dirty="0" sz="36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b="1" dirty="0" sz="36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b="1" dirty="0" sz="36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b="1" dirty="0" sz="28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কেন খাই-------- চাহিদা পূরণ করা যায়।” </a:t>
            </a:r>
            <a:endParaRPr b="1" dirty="0" sz="3600" lang="bn-BD" smtClean="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r>
              <a:rPr b="1" dirty="0" sz="36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altLang="bn-BD" b="1" dirty="0" sz="3600" lang="en-US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altLang="bn-BD" b="1" dirty="0" sz="3600" lang="en-US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altLang="bn-BD" b="1" dirty="0" sz="3600" lang="en-US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altLang="bn-BD" b="1" dirty="0" sz="3600" lang="en-US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altLang="bn-BD" b="1" dirty="0" sz="3600" lang="en-US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altLang="bn-BD" b="1" dirty="0" sz="3600" lang="en-US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altLang="bn-BD" b="1" dirty="0" sz="3600" lang="en-US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altLang="bn-BD" b="1" dirty="0" sz="3600" lang="en-US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altLang="bn-BD" b="1" dirty="0" sz="3600" lang="en-US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altLang="bn-BD" b="1" dirty="0" sz="3600" lang="en-US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b="1" dirty="0" sz="36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    </a:t>
            </a:r>
            <a:endParaRPr altLang="en-US" lang="zh-CN"/>
          </a:p>
          <a:p>
            <a:endParaRPr dirty="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4" name="TextBox 2"/>
          <p:cNvSpPr txBox="1"/>
          <p:nvPr/>
        </p:nvSpPr>
        <p:spPr>
          <a:xfrm>
            <a:off x="762000" y="381000"/>
            <a:ext cx="7162800" cy="707886"/>
          </a:xfrm>
          <a:prstGeom prst="rect"/>
          <a:solidFill>
            <a:srgbClr val="9933FF"/>
          </a:solidFill>
        </p:spPr>
        <p:txBody>
          <a:bodyPr rtlCol="0" wrap="square">
            <a:spAutoFit/>
          </a:bodyPr>
          <a:p>
            <a:pPr>
              <a:buFont typeface="Wingdings" pitchFamily="2" charset="2"/>
              <a:buChar char="v"/>
            </a:pPr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লেখঃ</a:t>
            </a:r>
            <a:r>
              <a:rPr b="1" dirty="0" sz="3200" lang="bn-BD" smtClean="0">
                <a:solidFill>
                  <a:srgbClr val="22AE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(দলীয় কাজ)  </a:t>
            </a:r>
            <a:endParaRPr b="1" dirty="0" sz="4000" lang="en-US">
              <a:solidFill>
                <a:srgbClr val="22AE33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5" name="TextBox 3"/>
          <p:cNvSpPr txBox="1"/>
          <p:nvPr/>
        </p:nvSpPr>
        <p:spPr>
          <a:xfrm>
            <a:off x="548553" y="2950153"/>
            <a:ext cx="8046893" cy="24790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r>
              <a:rPr b="1" dirty="0" sz="40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খাদ্য কী? খাদ্য কেন প্রয়োজন? </a:t>
            </a:r>
          </a:p>
          <a:p>
            <a:endParaRPr b="1" dirty="0" sz="4000" lang="bn-BD" smtClean="0">
              <a:solidFill>
                <a:srgbClr val="00B05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b="1" dirty="0" sz="4000" lang="bn-BD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শরীর গঠনে আমিষ কিভাবে কাজ করে? </a:t>
            </a:r>
            <a:endParaRPr b="1" dirty="0" sz="4000" lang="en-US">
              <a:solidFill>
                <a:srgbClr val="00B05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lang="bn-BD" smtClean="0"/>
              <a:t> </a:t>
            </a:r>
            <a:endParaRPr dirty="0" lang="en-US"/>
          </a:p>
        </p:txBody>
      </p:sp>
      <p:cxnSp>
        <p:nvCxnSpPr>
          <p:cNvPr id="3145729" name="Straight Connector 3"/>
          <p:cNvCxnSpPr>
            <a:cxnSpLocks/>
          </p:cNvCxnSpPr>
          <p:nvPr/>
        </p:nvCxnSpPr>
        <p:spPr>
          <a:xfrm>
            <a:off x="457200" y="6096000"/>
            <a:ext cx="82296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0" name="Straight Connector 8"/>
          <p:cNvCxnSpPr>
            <a:cxnSpLocks/>
          </p:cNvCxnSpPr>
          <p:nvPr/>
        </p:nvCxnSpPr>
        <p:spPr>
          <a:xfrm>
            <a:off x="533400" y="1219200"/>
            <a:ext cx="80772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1" name="Straight Connector 15"/>
          <p:cNvCxnSpPr>
            <a:cxnSpLocks/>
          </p:cNvCxnSpPr>
          <p:nvPr/>
        </p:nvCxnSpPr>
        <p:spPr>
          <a:xfrm rot="5400000">
            <a:off x="6172200" y="3657600"/>
            <a:ext cx="48768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2" name="Straight Connector 21"/>
          <p:cNvCxnSpPr>
            <a:cxnSpLocks/>
          </p:cNvCxnSpPr>
          <p:nvPr/>
        </p:nvCxnSpPr>
        <p:spPr>
          <a:xfrm rot="5400000">
            <a:off x="-1942306" y="3618706"/>
            <a:ext cx="49530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3" name="Straight Connector 26"/>
          <p:cNvCxnSpPr>
            <a:cxnSpLocks/>
          </p:cNvCxnSpPr>
          <p:nvPr/>
        </p:nvCxnSpPr>
        <p:spPr>
          <a:xfrm>
            <a:off x="533400" y="2590800"/>
            <a:ext cx="80772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4" name="Straight Connector 27"/>
          <p:cNvCxnSpPr>
            <a:cxnSpLocks/>
          </p:cNvCxnSpPr>
          <p:nvPr/>
        </p:nvCxnSpPr>
        <p:spPr>
          <a:xfrm>
            <a:off x="533400" y="3276600"/>
            <a:ext cx="80772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5" name="Straight Connector 28"/>
          <p:cNvCxnSpPr>
            <a:cxnSpLocks/>
          </p:cNvCxnSpPr>
          <p:nvPr/>
        </p:nvCxnSpPr>
        <p:spPr>
          <a:xfrm>
            <a:off x="533400" y="4038600"/>
            <a:ext cx="80772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6" name="Straight Connector 29"/>
          <p:cNvCxnSpPr>
            <a:cxnSpLocks/>
          </p:cNvCxnSpPr>
          <p:nvPr/>
        </p:nvCxnSpPr>
        <p:spPr>
          <a:xfrm>
            <a:off x="533400" y="4724400"/>
            <a:ext cx="80772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7" name="Straight Connector 30"/>
          <p:cNvCxnSpPr>
            <a:cxnSpLocks/>
          </p:cNvCxnSpPr>
          <p:nvPr/>
        </p:nvCxnSpPr>
        <p:spPr>
          <a:xfrm>
            <a:off x="533400" y="5410200"/>
            <a:ext cx="80772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8" name="Straight Connector 31"/>
          <p:cNvCxnSpPr>
            <a:cxnSpLocks/>
          </p:cNvCxnSpPr>
          <p:nvPr/>
        </p:nvCxnSpPr>
        <p:spPr>
          <a:xfrm>
            <a:off x="533400" y="1905000"/>
            <a:ext cx="80772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9" name="Straight Connector 33"/>
          <p:cNvCxnSpPr>
            <a:cxnSpLocks/>
          </p:cNvCxnSpPr>
          <p:nvPr/>
        </p:nvCxnSpPr>
        <p:spPr>
          <a:xfrm rot="5400000">
            <a:off x="837406" y="3657600"/>
            <a:ext cx="4877594" cy="794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8667" name="TextBox 13"/>
          <p:cNvSpPr txBox="1"/>
          <p:nvPr/>
        </p:nvSpPr>
        <p:spPr>
          <a:xfrm>
            <a:off x="533400" y="228600"/>
            <a:ext cx="5715000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ছকটি পূরণ করঃ </a:t>
            </a:r>
            <a:r>
              <a:rPr b="1" dirty="0" sz="3600" lang="bn-BD" smtClean="0">
                <a:solidFill>
                  <a:srgbClr val="22AE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(দলীয় কাজ) </a:t>
            </a:r>
            <a:endParaRPr b="1" dirty="0" sz="3600" lang="en-US">
              <a:solidFill>
                <a:srgbClr val="22AE33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8" name="TextBox 14"/>
          <p:cNvSpPr txBox="1"/>
          <p:nvPr/>
        </p:nvSpPr>
        <p:spPr>
          <a:xfrm>
            <a:off x="685800" y="1295400"/>
            <a:ext cx="2514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উপাদান </a:t>
            </a:r>
            <a:endParaRPr b="1" dirty="0" sz="320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9" name="TextBox 16"/>
          <p:cNvSpPr txBox="1"/>
          <p:nvPr/>
        </p:nvSpPr>
        <p:spPr>
          <a:xfrm>
            <a:off x="3581400" y="1219200"/>
            <a:ext cx="46482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করে উৎসের নাম </a:t>
            </a:r>
            <a:endParaRPr b="1" dirty="0" sz="320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0" name="TextBox 17"/>
          <p:cNvSpPr txBox="1"/>
          <p:nvPr/>
        </p:nvSpPr>
        <p:spPr>
          <a:xfrm>
            <a:off x="685800" y="1981200"/>
            <a:ext cx="22860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71" name="TextBox 18"/>
          <p:cNvSpPr txBox="1"/>
          <p:nvPr/>
        </p:nvSpPr>
        <p:spPr>
          <a:xfrm>
            <a:off x="3657600" y="1981200"/>
            <a:ext cx="44958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ভাত, আলু, ভুট্টা পাউরুটি, মধু </a:t>
            </a:r>
            <a:endParaRPr b="1"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2" name="TextBox 19"/>
          <p:cNvSpPr txBox="1"/>
          <p:nvPr/>
        </p:nvSpPr>
        <p:spPr>
          <a:xfrm>
            <a:off x="685800" y="2667000"/>
            <a:ext cx="22098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73" name="TextBox 20"/>
          <p:cNvSpPr txBox="1"/>
          <p:nvPr/>
        </p:nvSpPr>
        <p:spPr>
          <a:xfrm>
            <a:off x="3733800" y="2667000"/>
            <a:ext cx="4724400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মাছ, মাংস, ডিম, সীমের বীচি, ডাল  </a:t>
            </a:r>
            <a:endParaRPr b="1"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4" name="TextBox 22"/>
          <p:cNvSpPr txBox="1"/>
          <p:nvPr/>
        </p:nvSpPr>
        <p:spPr>
          <a:xfrm>
            <a:off x="762000" y="3352800"/>
            <a:ext cx="2133600" cy="11582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 বা তেল </a:t>
            </a:r>
            <a:endParaRPr b="1"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5" name="TextBox 23"/>
          <p:cNvSpPr txBox="1"/>
          <p:nvPr/>
        </p:nvSpPr>
        <p:spPr>
          <a:xfrm>
            <a:off x="3810000" y="3429000"/>
            <a:ext cx="4419600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বাদাম, মাখন, ঘি, তেল, বাটার অয়েল </a:t>
            </a:r>
            <a:endParaRPr b="1"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6" name="TextBox 25"/>
          <p:cNvSpPr txBox="1"/>
          <p:nvPr/>
        </p:nvSpPr>
        <p:spPr>
          <a:xfrm>
            <a:off x="838200" y="4038600"/>
            <a:ext cx="16002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77" name="TextBox 32"/>
          <p:cNvSpPr txBox="1"/>
          <p:nvPr/>
        </p:nvSpPr>
        <p:spPr>
          <a:xfrm>
            <a:off x="3657600" y="4114800"/>
            <a:ext cx="4343400" cy="10566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নলকূপ, ঝরণা, পুকুর, নদী, বৃষ্টি </a:t>
            </a:r>
            <a:endParaRPr b="1"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8" name="TextBox 24"/>
          <p:cNvSpPr txBox="1"/>
          <p:nvPr/>
        </p:nvSpPr>
        <p:spPr>
          <a:xfrm>
            <a:off x="762000" y="5410200"/>
            <a:ext cx="1905000" cy="11582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লবণ </a:t>
            </a:r>
            <a:endParaRPr b="1"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9" name="TextBox 34"/>
          <p:cNvSpPr txBox="1"/>
          <p:nvPr/>
        </p:nvSpPr>
        <p:spPr>
          <a:xfrm>
            <a:off x="3657600" y="5486400"/>
            <a:ext cx="4648200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পালং শাক,গাজর, আম, পেয়ারা, পেঁপে  </a:t>
            </a:r>
            <a:endParaRPr b="1"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0" name="TextBox 35"/>
          <p:cNvSpPr txBox="1"/>
          <p:nvPr/>
        </p:nvSpPr>
        <p:spPr>
          <a:xfrm>
            <a:off x="762000" y="4800600"/>
            <a:ext cx="22098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81" name="TextBox 36"/>
          <p:cNvSpPr txBox="1"/>
          <p:nvPr/>
        </p:nvSpPr>
        <p:spPr>
          <a:xfrm>
            <a:off x="3810000" y="4800600"/>
            <a:ext cx="4724400" cy="461665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r>
              <a:rPr b="1"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কলা, তরমুজ, শসা, শাক-সবজি, আমলকি </a:t>
            </a:r>
            <a:endParaRPr b="1" dirty="0" sz="24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dur="500" id="7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dur="500" id="16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dur="500" id="35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/>
      <p:bldP spid="1048671" grpId="0"/>
      <p:bldP spid="1048672" grpId="0"/>
      <p:bldP spid="1048673" grpId="0"/>
      <p:bldP spid="1048674" grpId="0"/>
      <p:bldP spid="1048675" grpId="0"/>
      <p:bldP spid="1048676" grpId="0"/>
      <p:bldP spid="1048677" grpId="0"/>
      <p:bldP spid="1048678" grpId="0"/>
      <p:bldP spid="1048679" grpId="0"/>
      <p:bldP spid="1048680" grpId="0"/>
      <p:bldP spid="10486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1"/>
          <p:cNvSpPr/>
          <p:nvPr/>
        </p:nvSpPr>
        <p:spPr>
          <a:xfrm>
            <a:off x="0" y="0"/>
            <a:ext cx="9144000" cy="6858000"/>
          </a:xfrm>
          <a:prstGeom prst="rect"/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A6A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6" name="TextBox 2"/>
          <p:cNvSpPr txBox="1"/>
          <p:nvPr/>
        </p:nvSpPr>
        <p:spPr>
          <a:xfrm>
            <a:off x="218209" y="0"/>
            <a:ext cx="3315431" cy="815341"/>
          </a:xfrm>
          <a:prstGeom prst="rect"/>
          <a:solidFill>
            <a:srgbClr val="FFE5E5"/>
          </a:solidFill>
        </p:spPr>
        <p:txBody>
          <a:bodyPr rtlCol="0" wrap="square">
            <a:spAutoFit/>
          </a:bodyPr>
          <a:p>
            <a:pPr>
              <a:buFont typeface="Wingdings" pitchFamily="2" charset="2"/>
              <a:buChar char="q"/>
            </a:pPr>
            <a:r>
              <a:rPr b="1" dirty="0" sz="48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নিরাময়ঃ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87" name="TextBox 3"/>
          <p:cNvSpPr txBox="1"/>
          <p:nvPr/>
        </p:nvSpPr>
        <p:spPr>
          <a:xfrm>
            <a:off x="2481053" y="1"/>
            <a:ext cx="6892413" cy="6248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খাদ্য উপাদান মিল করঃ </a:t>
            </a:r>
            <a:endParaRPr b="1"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5" name="Picture 4" descr="FruitBasket.pn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lum bright="20000" contrast="40000"/>
          </a:blip>
          <a:stretch>
            <a:fillRect/>
          </a:stretch>
        </p:blipFill>
        <p:spPr>
          <a:xfrm>
            <a:off x="0" y="609600"/>
            <a:ext cx="1828800" cy="1005840"/>
          </a:xfrm>
          <a:prstGeom prst="rect"/>
        </p:spPr>
      </p:pic>
      <p:pic>
        <p:nvPicPr>
          <p:cNvPr id="2097196" name="Picture 6" descr="ruti-3.jpg"/>
          <p:cNvPicPr>
            <a:picLocks noChangeAspect="1"/>
          </p:cNvPicPr>
          <p:nvPr/>
        </p:nvPicPr>
        <p:blipFill>
          <a:blip xmlns:r="http://schemas.openxmlformats.org/officeDocument/2006/relationships" r:embed="rId2">
            <a:lum bright="10000" contrast="40000"/>
          </a:blip>
          <a:stretch>
            <a:fillRect/>
          </a:stretch>
        </p:blipFill>
        <p:spPr>
          <a:xfrm>
            <a:off x="228600" y="3505200"/>
            <a:ext cx="1371600" cy="1028700"/>
          </a:xfrm>
          <a:prstGeom prst="ellipse"/>
        </p:spPr>
      </p:pic>
      <p:pic>
        <p:nvPicPr>
          <p:cNvPr id="2097197" name="Picture 7" descr="1284919872Fish.jpg"/>
          <p:cNvPicPr>
            <a:picLocks noChangeAspect="1"/>
          </p:cNvPicPr>
          <p:nvPr/>
        </p:nvPicPr>
        <p:blipFill>
          <a:blip xmlns:r="http://schemas.openxmlformats.org/officeDocument/2006/relationships" r:embed="rId3">
            <a:lum contrast="40000"/>
          </a:blip>
          <a:stretch>
            <a:fillRect/>
          </a:stretch>
        </p:blipFill>
        <p:spPr>
          <a:xfrm>
            <a:off x="304800" y="2667000"/>
            <a:ext cx="1371600" cy="921654"/>
          </a:xfrm>
          <a:prstGeom prst="ellipse"/>
        </p:spPr>
      </p:pic>
      <p:pic>
        <p:nvPicPr>
          <p:cNvPr id="2097198" name="Picture 8" descr="water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>
            <a:lum contrast="40000"/>
          </a:blip>
          <a:stretch>
            <a:fillRect/>
          </a:stretch>
        </p:blipFill>
        <p:spPr>
          <a:xfrm>
            <a:off x="304800" y="5638800"/>
            <a:ext cx="1371600" cy="1028700"/>
          </a:xfrm>
          <a:prstGeom prst="ellipse"/>
        </p:spPr>
      </p:pic>
      <p:pic>
        <p:nvPicPr>
          <p:cNvPr id="2097199" name="Picture 9" descr="papayajuicepulpconcentrate.jpg"/>
          <p:cNvPicPr>
            <a:picLocks noChangeAspect="1"/>
          </p:cNvPicPr>
          <p:nvPr/>
        </p:nvPicPr>
        <p:blipFill>
          <a:blip xmlns:r="http://schemas.openxmlformats.org/officeDocument/2006/relationships" r:embed="rId5">
            <a:lum bright="-10000" contrast="40000"/>
          </a:blip>
          <a:stretch>
            <a:fillRect/>
          </a:stretch>
        </p:blipFill>
        <p:spPr>
          <a:xfrm>
            <a:off x="304800" y="4572000"/>
            <a:ext cx="1371600" cy="1015398"/>
          </a:xfrm>
          <a:prstGeom prst="ellipse"/>
        </p:spPr>
      </p:pic>
      <p:pic>
        <p:nvPicPr>
          <p:cNvPr id="2097200" name="Picture 10" descr="soyabin.jpg"/>
          <p:cNvPicPr>
            <a:picLocks noChangeAspect="1"/>
          </p:cNvPicPr>
          <p:nvPr/>
        </p:nvPicPr>
        <p:blipFill>
          <a:blip xmlns:r="http://schemas.openxmlformats.org/officeDocument/2006/relationships" r:embed="rId6">
            <a:lum bright="10000" contrast="40000"/>
          </a:blip>
          <a:stretch>
            <a:fillRect/>
          </a:stretch>
        </p:blipFill>
        <p:spPr>
          <a:xfrm>
            <a:off x="228600" y="1600200"/>
            <a:ext cx="1371600" cy="1028700"/>
          </a:xfrm>
          <a:prstGeom prst="ellipse"/>
        </p:spPr>
      </p:pic>
      <p:sp>
        <p:nvSpPr>
          <p:cNvPr id="1048688" name="TextBox 11"/>
          <p:cNvSpPr txBox="1"/>
          <p:nvPr/>
        </p:nvSpPr>
        <p:spPr>
          <a:xfrm>
            <a:off x="3657600" y="5867400"/>
            <a:ext cx="2895600" cy="646331"/>
          </a:xfrm>
          <a:prstGeom prst="rect"/>
          <a:solidFill>
            <a:srgbClr val="FFC000"/>
          </a:solidFill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89" name="TextBox 12"/>
          <p:cNvSpPr txBox="1"/>
          <p:nvPr/>
        </p:nvSpPr>
        <p:spPr>
          <a:xfrm>
            <a:off x="3810000" y="2743200"/>
            <a:ext cx="2362200" cy="646331"/>
          </a:xfrm>
          <a:prstGeom prst="rect"/>
          <a:solidFill>
            <a:srgbClr val="FFC000"/>
          </a:solidFill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90" name="TextBox 13"/>
          <p:cNvSpPr txBox="1"/>
          <p:nvPr/>
        </p:nvSpPr>
        <p:spPr>
          <a:xfrm>
            <a:off x="3733800" y="4800600"/>
            <a:ext cx="2057400" cy="891540"/>
          </a:xfrm>
          <a:prstGeom prst="rect"/>
          <a:solidFill>
            <a:srgbClr val="FFE100"/>
          </a:solidFill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endParaRPr dirty="0" sz="1600" lang="bn-BD" smtClean="0"/>
          </a:p>
          <a:p>
            <a:endParaRPr dirty="0" lang="en-US"/>
          </a:p>
        </p:txBody>
      </p:sp>
      <p:sp>
        <p:nvSpPr>
          <p:cNvPr id="1048691" name="TextBox 14"/>
          <p:cNvSpPr txBox="1"/>
          <p:nvPr/>
        </p:nvSpPr>
        <p:spPr>
          <a:xfrm>
            <a:off x="3810000" y="1676400"/>
            <a:ext cx="1676400" cy="707886"/>
          </a:xfrm>
          <a:prstGeom prst="rect"/>
          <a:solidFill>
            <a:srgbClr val="92D04F"/>
          </a:solidFill>
        </p:spPr>
        <p:txBody>
          <a:bodyPr rtlCol="0" wrap="square">
            <a:spAutoFit/>
          </a:bodyPr>
          <a:p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92" name="TextBox 15"/>
          <p:cNvSpPr txBox="1"/>
          <p:nvPr/>
        </p:nvSpPr>
        <p:spPr>
          <a:xfrm>
            <a:off x="3886200" y="762000"/>
            <a:ext cx="2209800" cy="646331"/>
          </a:xfrm>
          <a:prstGeom prst="rect"/>
          <a:solidFill>
            <a:srgbClr val="FFE100"/>
          </a:solidFill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93" name="TextBox 16"/>
          <p:cNvSpPr txBox="1"/>
          <p:nvPr/>
        </p:nvSpPr>
        <p:spPr>
          <a:xfrm>
            <a:off x="3733800" y="3886200"/>
            <a:ext cx="2514600" cy="646331"/>
          </a:xfrm>
          <a:prstGeom prst="rect"/>
          <a:solidFill>
            <a:srgbClr val="92D04F"/>
          </a:solidFill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লবণ </a:t>
            </a:r>
            <a:endParaRPr b="1"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4" name="TextBox 17"/>
          <p:cNvSpPr txBox="1"/>
          <p:nvPr/>
        </p:nvSpPr>
        <p:spPr>
          <a:xfrm>
            <a:off x="6858000" y="914400"/>
            <a:ext cx="25908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95" name="TextBox 18"/>
          <p:cNvSpPr txBox="1"/>
          <p:nvPr/>
        </p:nvSpPr>
        <p:spPr>
          <a:xfrm>
            <a:off x="6934200" y="1752600"/>
            <a:ext cx="1828800" cy="646331"/>
          </a:xfrm>
          <a:prstGeom prst="rect"/>
          <a:solidFill>
            <a:srgbClr val="92D04F"/>
          </a:solidFill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96" name="TextBox 19"/>
          <p:cNvSpPr txBox="1"/>
          <p:nvPr/>
        </p:nvSpPr>
        <p:spPr>
          <a:xfrm>
            <a:off x="7010400" y="2590800"/>
            <a:ext cx="1828800" cy="707886"/>
          </a:xfrm>
          <a:prstGeom prst="rect"/>
          <a:solidFill>
            <a:srgbClr val="FFC000"/>
          </a:solidFill>
        </p:spPr>
        <p:txBody>
          <a:bodyPr rtlCol="0" wrap="square">
            <a:spAutoFit/>
          </a:bodyPr>
          <a:p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97" name="TextBox 20"/>
          <p:cNvSpPr txBox="1"/>
          <p:nvPr/>
        </p:nvSpPr>
        <p:spPr>
          <a:xfrm>
            <a:off x="6934200" y="3505200"/>
            <a:ext cx="2209800" cy="707886"/>
          </a:xfrm>
          <a:prstGeom prst="rect"/>
          <a:solidFill>
            <a:srgbClr val="92D04F"/>
          </a:solidFill>
        </p:spPr>
        <p:txBody>
          <a:bodyPr rtlCol="0" wrap="square">
            <a:spAutoFit/>
          </a:bodyPr>
          <a:p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98" name="TextBox 21"/>
          <p:cNvSpPr txBox="1"/>
          <p:nvPr/>
        </p:nvSpPr>
        <p:spPr>
          <a:xfrm>
            <a:off x="6553200" y="5638800"/>
            <a:ext cx="2385579" cy="624840"/>
          </a:xfrm>
          <a:prstGeom prst="rect"/>
          <a:solidFill>
            <a:srgbClr val="92D04F"/>
          </a:solidFill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লবন </a:t>
            </a:r>
            <a:endParaRPr b="1"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9" name="TextBox 22"/>
          <p:cNvSpPr txBox="1"/>
          <p:nvPr/>
        </p:nvSpPr>
        <p:spPr>
          <a:xfrm>
            <a:off x="6629400" y="4572001"/>
            <a:ext cx="2057400" cy="646331"/>
          </a:xfrm>
          <a:prstGeom prst="rect"/>
          <a:solidFill>
            <a:srgbClr val="FFE100"/>
          </a:solidFill>
        </p:spPr>
        <p:txBody>
          <a:bodyPr rtlCol="0" wrap="square">
            <a:spAutoFit/>
          </a:bodyPr>
          <a:p>
            <a:r>
              <a:rPr b="1" dirty="0" sz="3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dirty="0" lang="bn-BD" smtClean="0"/>
              <a:t> </a:t>
            </a:r>
            <a:endParaRPr dirty="0" lang="en-US"/>
          </a:p>
        </p:txBody>
      </p:sp>
      <p:cxnSp>
        <p:nvCxnSpPr>
          <p:cNvPr id="3145740" name="Straight Connector 24"/>
          <p:cNvCxnSpPr>
            <a:cxnSpLocks/>
          </p:cNvCxnSpPr>
          <p:nvPr/>
        </p:nvCxnSpPr>
        <p:spPr>
          <a:xfrm rot="5400000">
            <a:off x="3542506" y="3695700"/>
            <a:ext cx="5715794" cy="794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41" name="Straight Connector 27"/>
          <p:cNvCxnSpPr>
            <a:cxnSpLocks/>
          </p:cNvCxnSpPr>
          <p:nvPr/>
        </p:nvCxnSpPr>
        <p:spPr>
          <a:xfrm rot="5400000">
            <a:off x="5905103" y="3696097"/>
            <a:ext cx="5715794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42" name="Straight Connector 32"/>
          <p:cNvCxnSpPr>
            <a:cxnSpLocks/>
          </p:cNvCxnSpPr>
          <p:nvPr/>
        </p:nvCxnSpPr>
        <p:spPr>
          <a:xfrm>
            <a:off x="6400800" y="836612"/>
            <a:ext cx="23622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43" name="Straight Connector 39"/>
          <p:cNvCxnSpPr>
            <a:cxnSpLocks/>
          </p:cNvCxnSpPr>
          <p:nvPr/>
        </p:nvCxnSpPr>
        <p:spPr>
          <a:xfrm>
            <a:off x="6400800" y="6553200"/>
            <a:ext cx="2362200" cy="1588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44" name="Straight Arrow Connector 41"/>
          <p:cNvCxnSpPr>
            <a:cxnSpLocks/>
          </p:cNvCxnSpPr>
          <p:nvPr/>
        </p:nvCxnSpPr>
        <p:spPr>
          <a:xfrm rot="16200000" flipH="1">
            <a:off x="419100" y="2552700"/>
            <a:ext cx="4648200" cy="2286000"/>
          </a:xfrm>
          <a:prstGeom prst="straightConnector1"/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45" name="Straight Arrow Connector 45"/>
          <p:cNvCxnSpPr>
            <a:cxnSpLocks/>
            <a:stCxn id="2097200" idx="6"/>
          </p:cNvCxnSpPr>
          <p:nvPr/>
        </p:nvCxnSpPr>
        <p:spPr>
          <a:xfrm flipV="1">
            <a:off x="1600200" y="1143000"/>
            <a:ext cx="2438400" cy="971550"/>
          </a:xfrm>
          <a:prstGeom prst="straightConnector1"/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46" name="Straight Arrow Connector 49"/>
          <p:cNvCxnSpPr>
            <a:cxnSpLocks/>
          </p:cNvCxnSpPr>
          <p:nvPr/>
        </p:nvCxnSpPr>
        <p:spPr>
          <a:xfrm>
            <a:off x="1752600" y="3276600"/>
            <a:ext cx="2133600" cy="1752600"/>
          </a:xfrm>
          <a:prstGeom prst="straightConnector1"/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47" name="Straight Arrow Connector 53"/>
          <p:cNvCxnSpPr>
            <a:cxnSpLocks/>
            <a:stCxn id="2097196" idx="6"/>
          </p:cNvCxnSpPr>
          <p:nvPr/>
        </p:nvCxnSpPr>
        <p:spPr>
          <a:xfrm flipV="1">
            <a:off x="1600200" y="2057400"/>
            <a:ext cx="2438400" cy="1962150"/>
          </a:xfrm>
          <a:prstGeom prst="straightConnector1"/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48" name="Straight Arrow Connector 57"/>
          <p:cNvCxnSpPr>
            <a:cxnSpLocks/>
          </p:cNvCxnSpPr>
          <p:nvPr/>
        </p:nvCxnSpPr>
        <p:spPr>
          <a:xfrm flipV="1">
            <a:off x="1752600" y="4191000"/>
            <a:ext cx="2133600" cy="914400"/>
          </a:xfrm>
          <a:prstGeom prst="straightConnector1"/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49" name="Straight Arrow Connector 60"/>
          <p:cNvCxnSpPr>
            <a:cxnSpLocks/>
            <a:stCxn id="2097198" idx="6"/>
          </p:cNvCxnSpPr>
          <p:nvPr/>
        </p:nvCxnSpPr>
        <p:spPr>
          <a:xfrm flipV="1">
            <a:off x="1676400" y="3124200"/>
            <a:ext cx="2362200" cy="3028950"/>
          </a:xfrm>
          <a:prstGeom prst="straightConnector1"/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dur="500" id="7"/>
                                        <p:tgtEl>
                                          <p:spTgt spid="314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36"/>
                                        <p:tgtEl>
                                          <p:spTgt spid="314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43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6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7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48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1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2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53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6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7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58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61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2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63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66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7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68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1"/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2"/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73"/>
                                        <p:tgtEl>
                                          <p:spTgt spid="314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6"/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7"/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78"/>
                                        <p:tgtEl>
                                          <p:spTgt spid="314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81"/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2"/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83"/>
                                        <p:tgtEl>
                                          <p:spTgt spid="314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86"/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7"/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88"/>
                                        <p:tgtEl>
                                          <p:spTgt spid="314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4" grpId="0"/>
      <p:bldP spid="1048695" grpId="0"/>
      <p:bldP spid="1048696" grpId="0"/>
      <p:bldP spid="1048697" grpId="0"/>
      <p:bldP spid="1048698" grpId="0"/>
      <p:bldP spid="10486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214312" y="0"/>
            <a:ext cx="8715375" cy="679305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094" t="3595" r="2052" b="-3595"/>
          <a:stretch>
            <a:fillRect/>
          </a:stretch>
        </p:blipFill>
        <p:spPr>
          <a:xfrm rot="0">
            <a:off x="-189839" y="548423"/>
            <a:ext cx="7741296" cy="586787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92D050"/>
          </a:solidFill>
          <a:ln w="36195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589" name="TextBox 2"/>
          <p:cNvSpPr txBox="1"/>
          <p:nvPr/>
        </p:nvSpPr>
        <p:spPr>
          <a:xfrm>
            <a:off x="838200" y="381000"/>
            <a:ext cx="7162800" cy="769441"/>
          </a:xfrm>
          <a:prstGeom prst="rect"/>
          <a:solidFill>
            <a:srgbClr val="FFCC99"/>
          </a:solidFill>
        </p:spPr>
        <p:txBody>
          <a:bodyPr rtlCol="0" wrap="square">
            <a:prstTxWarp prst="textPlain"/>
            <a:spAutoFit/>
          </a:bodyPr>
          <a:p>
            <a:r>
              <a:rPr b="1" dirty="0" sz="4400" lang="bn-BD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 </a:t>
            </a:r>
            <a:endParaRPr b="1" dirty="0" sz="4400" lang="en-US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0" name="TextBox 3"/>
          <p:cNvSpPr txBox="1"/>
          <p:nvPr/>
        </p:nvSpPr>
        <p:spPr>
          <a:xfrm>
            <a:off x="990600" y="2667000"/>
            <a:ext cx="7162800" cy="769441"/>
          </a:xfrm>
          <a:prstGeom prst="rect"/>
          <a:noFill/>
        </p:spPr>
        <p:txBody>
          <a:bodyPr rtlCol="0" wrap="square">
            <a:spAutoFit/>
          </a:bodyPr>
          <a:p>
            <a:pPr>
              <a:buFont typeface="Wingdings" pitchFamily="2" charset="2"/>
              <a:buChar char="Ø"/>
            </a:pPr>
            <a:endParaRPr b="1" dirty="0" sz="4400" lang="en-US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8" name="Straight Connector 6"/>
          <p:cNvCxnSpPr>
            <a:cxnSpLocks/>
          </p:cNvCxnSpPr>
          <p:nvPr/>
        </p:nvCxnSpPr>
        <p:spPr>
          <a:xfrm>
            <a:off x="609600" y="1143000"/>
            <a:ext cx="7315200" cy="1588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8591" name="TextBox 8"/>
          <p:cNvSpPr txBox="1"/>
          <p:nvPr/>
        </p:nvSpPr>
        <p:spPr>
          <a:xfrm>
            <a:off x="338138" y="1912441"/>
            <a:ext cx="8688532" cy="4892040"/>
          </a:xfrm>
          <a:prstGeom prst="rect"/>
          <a:solidFill>
            <a:srgbClr val="9933FF"/>
          </a:solidFill>
        </p:spPr>
        <p:txBody>
          <a:bodyPr rtlCol="0" wrap="square">
            <a:spAutoFit/>
          </a:bodyPr>
          <a:p>
            <a:pPr>
              <a:buFont typeface="Wingdings" pitchFamily="2" charset="2"/>
              <a:buChar char="Ø"/>
            </a:pPr>
            <a:r>
              <a:rPr b="1" dirty="0" sz="5400" lang="bn-BD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b="1" dirty="0" sz="54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bn-BD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গ্রহণের প্রয়োজনীয়তা সম্পর্কে জানবে। </a:t>
            </a:r>
          </a:p>
          <a:p>
            <a:pPr>
              <a:buFont typeface="Wingdings" pitchFamily="2" charset="2"/>
              <a:buChar char="Ø"/>
            </a:pPr>
            <a:endParaRPr b="1" dirty="0" sz="5400" lang="bn-BD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b="1" dirty="0" sz="5400" lang="bn-BD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বিভিন্ন উপাদান ও এর উৎস সম্পর্কে জানবে এবং বলতে</a:t>
            </a:r>
            <a:r>
              <a:rPr b="1" dirty="0" sz="54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bn-BD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লিখতে পারবে। </a:t>
            </a:r>
          </a:p>
        </p:txBody>
      </p:sp>
      <p:pic>
        <p:nvPicPr>
          <p:cNvPr id="2097156" name="Picture 10" descr="fruits-07.gif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contrast="40000"/>
          </a:blip>
          <a:stretch>
            <a:fillRect/>
          </a:stretch>
        </p:blipFill>
        <p:spPr>
          <a:xfrm>
            <a:off x="7772400" y="5791200"/>
            <a:ext cx="640080" cy="64008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1"/>
          <p:cNvSpPr/>
          <p:nvPr/>
        </p:nvSpPr>
        <p:spPr>
          <a:xfrm>
            <a:off x="0" y="0"/>
            <a:ext cx="9144000" cy="6858000"/>
          </a:xfrm>
          <a:prstGeom prst="rect"/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rgbClr val="FA6AE5"/>
              </a:gs>
            </a:gsLst>
            <a:lin ang="78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3" name="TextBox 8"/>
          <p:cNvSpPr txBox="1"/>
          <p:nvPr/>
        </p:nvSpPr>
        <p:spPr>
          <a:xfrm>
            <a:off x="1219200" y="1219200"/>
            <a:ext cx="7467600" cy="5069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হরেক রকম খাবার দিয়ে </a:t>
            </a:r>
          </a:p>
          <a:p>
            <a:pPr algn="ctr"/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কর ভুরিভোজ, </a:t>
            </a:r>
          </a:p>
          <a:p>
            <a:pPr algn="ctr"/>
            <a:r>
              <a:rPr dirty="0" sz="24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আছে ছোটমাছে </a:t>
            </a:r>
          </a:p>
          <a:p>
            <a:pPr algn="ctr"/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খাও যদি রোজ। </a:t>
            </a:r>
          </a:p>
          <a:p>
            <a:pPr algn="ctr"/>
            <a:endParaRPr dirty="0" sz="2400" lang="bn-BD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24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 </a:t>
            </a:r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পাবে তুমি </a:t>
            </a:r>
          </a:p>
          <a:p>
            <a:pPr algn="ctr"/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আলু আর ভাতে, </a:t>
            </a:r>
          </a:p>
          <a:p>
            <a:pPr algn="ctr"/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তেল-মাখা ঝালমুড়ি </a:t>
            </a:r>
          </a:p>
          <a:p>
            <a:pPr algn="ctr"/>
            <a:r>
              <a:rPr dirty="0" sz="24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স্নেহ </a:t>
            </a:r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 তাতে। </a:t>
            </a:r>
          </a:p>
          <a:p>
            <a:pPr algn="ctr"/>
            <a:endParaRPr dirty="0" sz="2400" lang="bn-BD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 </a:t>
            </a:r>
            <a:r>
              <a:rPr dirty="0" sz="24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খাও </a:t>
            </a:r>
          </a:p>
          <a:p>
            <a:pPr algn="ctr"/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ফল প্রতিদিন </a:t>
            </a:r>
          </a:p>
          <a:p>
            <a:pPr algn="ctr"/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 যাবে </a:t>
            </a:r>
            <a:r>
              <a:rPr dirty="0" sz="24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লবণ </a:t>
            </a:r>
          </a:p>
          <a:p>
            <a:pPr algn="ctr"/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সাথে </a:t>
            </a:r>
            <a:r>
              <a:rPr dirty="0" sz="24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dirty="0" sz="24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 </a:t>
            </a:r>
            <a:endParaRPr dirty="0" sz="24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7" name="Picture 5" descr="3649949-442231-traditional-indian-lunch-food-and-meals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bright="10000" contrast="40000"/>
          </a:blip>
          <a:stretch>
            <a:fillRect/>
          </a:stretch>
        </p:blipFill>
        <p:spPr>
          <a:xfrm>
            <a:off x="1219200" y="228600"/>
            <a:ext cx="1920240" cy="1660210"/>
          </a:xfrm>
          <a:prstGeom prst="ellipse"/>
        </p:spPr>
      </p:pic>
      <p:pic>
        <p:nvPicPr>
          <p:cNvPr id="2097158" name="Picture 6" descr="fish-patasi.jpg"/>
          <p:cNvPicPr>
            <a:picLocks noChangeAspect="1"/>
          </p:cNvPicPr>
          <p:nvPr/>
        </p:nvPicPr>
        <p:blipFill>
          <a:blip xmlns:r="http://schemas.openxmlformats.org/officeDocument/2006/relationships" r:embed="rId2">
            <a:lum bright="10000" contrast="40000"/>
          </a:blip>
          <a:stretch>
            <a:fillRect/>
          </a:stretch>
        </p:blipFill>
        <p:spPr>
          <a:xfrm>
            <a:off x="6629400" y="381000"/>
            <a:ext cx="2194560" cy="1311975"/>
          </a:xfrm>
          <a:prstGeom prst="ellipse"/>
        </p:spPr>
      </p:pic>
      <p:pic>
        <p:nvPicPr>
          <p:cNvPr id="2097159" name="Picture 7" descr="rice-1.jpg"/>
          <p:cNvPicPr>
            <a:picLocks noChangeAspect="1"/>
          </p:cNvPicPr>
          <p:nvPr/>
        </p:nvPicPr>
        <p:blipFill>
          <a:blip xmlns:r="http://schemas.openxmlformats.org/officeDocument/2006/relationships" r:embed="rId3">
            <a:lum bright="10000" contrast="40000"/>
          </a:blip>
          <a:stretch>
            <a:fillRect/>
          </a:stretch>
        </p:blipFill>
        <p:spPr>
          <a:xfrm>
            <a:off x="533400" y="2514598"/>
            <a:ext cx="1920240" cy="1590260"/>
          </a:xfrm>
          <a:prstGeom prst="ellipse"/>
        </p:spPr>
      </p:pic>
      <p:pic>
        <p:nvPicPr>
          <p:cNvPr id="2097160" name="Picture 9" descr="Muri7.jpg"/>
          <p:cNvPicPr>
            <a:picLocks noChangeAspect="1"/>
          </p:cNvPicPr>
          <p:nvPr/>
        </p:nvPicPr>
        <p:blipFill>
          <a:blip xmlns:r="http://schemas.openxmlformats.org/officeDocument/2006/relationships" r:embed="rId4">
            <a:lum bright="10000" contrast="40000"/>
          </a:blip>
          <a:stretch>
            <a:fillRect/>
          </a:stretch>
        </p:blipFill>
        <p:spPr>
          <a:xfrm>
            <a:off x="7223760" y="2590800"/>
            <a:ext cx="1920240" cy="1440180"/>
          </a:xfrm>
          <a:prstGeom prst="ellipse"/>
        </p:spPr>
      </p:pic>
      <p:pic>
        <p:nvPicPr>
          <p:cNvPr id="2097161" name="Picture 10" descr="water bottle.jpg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>
            <a:lum bright="-10000" contrast="10000"/>
          </a:blip>
          <a:stretch>
            <a:fillRect/>
          </a:stretch>
        </p:blipFill>
        <p:spPr>
          <a:xfrm>
            <a:off x="601806" y="4953000"/>
            <a:ext cx="2001334" cy="1545330"/>
          </a:xfrm>
          <a:prstGeom prst="ellipse"/>
        </p:spPr>
      </p:pic>
      <p:pic>
        <p:nvPicPr>
          <p:cNvPr id="2097162" name="Picture 11" descr="Mixed-Fruits-10-PJK9KFQL8M-1600x1200.jpg"/>
          <p:cNvPicPr>
            <a:picLocks noChangeAspect="1"/>
          </p:cNvPicPr>
          <p:nvPr/>
        </p:nvPicPr>
        <p:blipFill>
          <a:blip xmlns:r="http://schemas.openxmlformats.org/officeDocument/2006/relationships" r:embed="rId6" cstate="print">
            <a:lum bright="10000" contrast="40000"/>
          </a:blip>
          <a:stretch>
            <a:fillRect/>
          </a:stretch>
        </p:blipFill>
        <p:spPr>
          <a:xfrm>
            <a:off x="6639791" y="5105400"/>
            <a:ext cx="2131233" cy="1440180"/>
          </a:xfrm>
          <a:prstGeom prst="ellipse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Rectangle 2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3" name="Picture 5" descr="food-1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bright="10000" contrast="40000"/>
          </a:blip>
          <a:stretch>
            <a:fillRect/>
          </a:stretch>
        </p:blipFill>
        <p:spPr>
          <a:xfrm>
            <a:off x="3733800" y="2514600"/>
            <a:ext cx="2286000" cy="1714500"/>
          </a:xfrm>
          <a:prstGeom prst="ellipse"/>
        </p:spPr>
      </p:pic>
      <p:pic>
        <p:nvPicPr>
          <p:cNvPr id="2097164" name="Picture 6" descr="food-6.jpg"/>
          <p:cNvPicPr>
            <a:picLocks noChangeAspect="1"/>
          </p:cNvPicPr>
          <p:nvPr/>
        </p:nvPicPr>
        <p:blipFill>
          <a:blip xmlns:r="http://schemas.openxmlformats.org/officeDocument/2006/relationships" r:embed="rId2">
            <a:lum bright="10000" contrast="40000"/>
          </a:blip>
          <a:stretch>
            <a:fillRect/>
          </a:stretch>
        </p:blipFill>
        <p:spPr>
          <a:xfrm>
            <a:off x="3810000" y="2438400"/>
            <a:ext cx="2377440" cy="1632606"/>
          </a:xfrm>
          <a:prstGeom prst="ellipse"/>
        </p:spPr>
      </p:pic>
      <p:pic>
        <p:nvPicPr>
          <p:cNvPr id="2097165" name="Picture 8" descr="sweet.jpeg"/>
          <p:cNvPicPr>
            <a:picLocks noChangeAspect="1"/>
          </p:cNvPicPr>
          <p:nvPr/>
        </p:nvPicPr>
        <p:blipFill>
          <a:blip xmlns:r="http://schemas.openxmlformats.org/officeDocument/2006/relationships" r:embed="rId3">
            <a:lum bright="20000" contrast="40000"/>
          </a:blip>
          <a:stretch>
            <a:fillRect/>
          </a:stretch>
        </p:blipFill>
        <p:spPr>
          <a:xfrm>
            <a:off x="3886200" y="2590800"/>
            <a:ext cx="2286000" cy="1714500"/>
          </a:xfrm>
          <a:prstGeom prst="ellipse"/>
        </p:spPr>
      </p:pic>
      <p:pic>
        <p:nvPicPr>
          <p:cNvPr id="2097166" name="Picture 9" descr="water.jpg"/>
          <p:cNvPicPr>
            <a:picLocks noChangeAspect="1"/>
          </p:cNvPicPr>
          <p:nvPr/>
        </p:nvPicPr>
        <p:blipFill>
          <a:blip xmlns:r="http://schemas.openxmlformats.org/officeDocument/2006/relationships" r:embed="rId4">
            <a:lum contrast="40000"/>
          </a:blip>
          <a:stretch>
            <a:fillRect/>
          </a:stretch>
        </p:blipFill>
        <p:spPr>
          <a:xfrm>
            <a:off x="3505200" y="2362200"/>
            <a:ext cx="2194560" cy="1645920"/>
          </a:xfrm>
          <a:prstGeom prst="ellipse"/>
        </p:spPr>
      </p:pic>
      <p:pic>
        <p:nvPicPr>
          <p:cNvPr id="2097167" name="Picture 10" descr="Lunch_SafeHome.jpg"/>
          <p:cNvPicPr>
            <a:picLocks noChangeAspect="1"/>
          </p:cNvPicPr>
          <p:nvPr/>
        </p:nvPicPr>
        <p:blipFill>
          <a:blip xmlns:r="http://schemas.openxmlformats.org/officeDocument/2006/relationships" r:embed="rId5">
            <a:lum bright="10000" contrast="40000"/>
          </a:blip>
          <a:stretch>
            <a:fillRect/>
          </a:stretch>
        </p:blipFill>
        <p:spPr>
          <a:xfrm>
            <a:off x="1653885" y="1362488"/>
            <a:ext cx="6732269" cy="3658846"/>
          </a:xfrm>
          <a:prstGeom prst="ellipse"/>
        </p:spPr>
      </p:pic>
      <p:sp>
        <p:nvSpPr>
          <p:cNvPr id="1048595" name="TextBox 7"/>
          <p:cNvSpPr txBox="1"/>
          <p:nvPr/>
        </p:nvSpPr>
        <p:spPr>
          <a:xfrm>
            <a:off x="3733800" y="5181600"/>
            <a:ext cx="2667000" cy="18059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15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b="1" dirty="0" sz="2800" lang="bn-BD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dirty="0" sz="280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29497 -0.30787 " pathEditMode="relative" rAng="0" ptsTypes="AA">
                                      <p:cBhvr>
                                        <p:cTn dur="2000" fill="hold" id="6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9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9166 0.33055 " pathEditMode="relative" rAng="0" ptsTypes="AA">
                                      <p:cBhvr>
                                        <p:cTn dur="2000" fill="hold" id="10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3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9167 0.33055 " pathEditMode="relative" rAng="0" ptsTypes="AA">
                                      <p:cBhvr>
                                        <p:cTn dur="2000" fill="hold" id="14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7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3783 -0.29768 " pathEditMode="relative" rAng="0" ptsTypes="AA">
                                      <p:cBhvr>
                                        <p:cTn dur="2000" fill="hold" id="1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104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104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25"/>
                                        <p:tgtEl>
                                          <p:spTgt spid="104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5"/>
          <p:cNvSpPr/>
          <p:nvPr/>
        </p:nvSpPr>
        <p:spPr>
          <a:xfrm>
            <a:off x="376670" y="282501"/>
            <a:ext cx="8351694" cy="6263771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>
              <a:gradFill flip="none" rotWithShape="1">
                <a:gsLst>
                  <a:gs pos="0">
                    <a:srgbClr val="C002C5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10800000" scaled="0"/>
              </a:gradFill>
            </a:endParaRPr>
          </a:p>
        </p:txBody>
      </p:sp>
      <p:sp>
        <p:nvSpPr>
          <p:cNvPr id="1048597" name="TextBox 6"/>
          <p:cNvSpPr txBox="1"/>
          <p:nvPr/>
        </p:nvSpPr>
        <p:spPr>
          <a:xfrm>
            <a:off x="2209800" y="609600"/>
            <a:ext cx="4724400" cy="769441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>
              <a:buFont typeface="Wingdings" pitchFamily="2" charset="2"/>
              <a:buChar char="v"/>
            </a:pPr>
            <a:r>
              <a:rPr dirty="0" sz="4400"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dirty="0" sz="44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TextBox 7"/>
          <p:cNvSpPr txBox="1"/>
          <p:nvPr/>
        </p:nvSpPr>
        <p:spPr>
          <a:xfrm>
            <a:off x="533400" y="5029200"/>
            <a:ext cx="2819400" cy="923330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r>
              <a:rPr b="1" dirty="0" sz="5400" lang="bn-BD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b="1" dirty="0" sz="2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dirty="0" sz="2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8" name="Picture 9" descr="arrow_6c.gif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contrast="40000"/>
          </a:blip>
          <a:stretch>
            <a:fillRect/>
          </a:stretch>
        </p:blipFill>
        <p:spPr>
          <a:xfrm>
            <a:off x="4191000" y="1143000"/>
            <a:ext cx="400050" cy="438150"/>
          </a:xfrm>
          <a:prstGeom prst="rect"/>
        </p:spPr>
      </p:pic>
      <p:pic>
        <p:nvPicPr>
          <p:cNvPr id="2097169" name="Picture 8" descr="wedding lunch food2.JPG"/>
          <p:cNvPicPr>
            <a:picLocks noChangeAspect="1"/>
          </p:cNvPicPr>
          <p:nvPr/>
        </p:nvPicPr>
        <p:blipFill>
          <a:blip xmlns:r="http://schemas.openxmlformats.org/officeDocument/2006/relationships" r:embed="rId2">
            <a:lum bright="10000" contrast="40000"/>
          </a:blip>
          <a:stretch>
            <a:fillRect/>
          </a:stretch>
        </p:blipFill>
        <p:spPr>
          <a:xfrm>
            <a:off x="304800" y="3291840"/>
            <a:ext cx="4754880" cy="3566160"/>
          </a:xfrm>
          <a:prstGeom prst="ellipse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2222 L 0.26667 -0.50069 " pathEditMode="relative" rAng="0" ptsTypes="AA">
                                      <p:cBhvr>
                                        <p:cTn dur="2000" fill="hold" id="6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0" tmFilter="0, 0; .2, .5; .8, .5; 1, 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"/>
                                        <p:tgtEl>
                                          <p:spTgt spid="10485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  <p:bldP spid="104859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0" name="TextBox 2"/>
          <p:cNvSpPr txBox="1"/>
          <p:nvPr/>
        </p:nvSpPr>
        <p:spPr>
          <a:xfrm>
            <a:off x="838200" y="228600"/>
            <a:ext cx="6477000" cy="707886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>
              <a:buFont typeface="Wingdings" pitchFamily="2" charset="2"/>
              <a:buChar char="Ø"/>
            </a:pPr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b="1"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0" name="Picture 8" descr="lunch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contrast="10000"/>
          </a:blip>
          <a:stretch>
            <a:fillRect/>
          </a:stretch>
        </p:blipFill>
        <p:spPr>
          <a:xfrm>
            <a:off x="1371600" y="838200"/>
            <a:ext cx="6583680" cy="4917434"/>
          </a:xfrm>
          <a:prstGeom prst="ellipse"/>
        </p:spPr>
      </p:pic>
      <p:sp>
        <p:nvSpPr>
          <p:cNvPr id="1048601" name="TextBox 9"/>
          <p:cNvSpPr txBox="1"/>
          <p:nvPr/>
        </p:nvSpPr>
        <p:spPr>
          <a:xfrm>
            <a:off x="2057400" y="5715000"/>
            <a:ext cx="5257800" cy="83099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হরেক রকম খাবার </a:t>
            </a:r>
            <a:endParaRPr b="1" dirty="0" sz="4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1"/>
          <p:cNvSpPr/>
          <p:nvPr/>
        </p:nvSpPr>
        <p:spPr>
          <a:xfrm>
            <a:off x="0" y="0"/>
            <a:ext cx="9144000" cy="6858000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3" name="TextBox 2"/>
          <p:cNvSpPr txBox="1"/>
          <p:nvPr/>
        </p:nvSpPr>
        <p:spPr>
          <a:xfrm>
            <a:off x="838200" y="228600"/>
            <a:ext cx="6477000" cy="707886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>
              <a:buFont typeface="Wingdings" pitchFamily="2" charset="2"/>
              <a:buChar char="Ø"/>
            </a:pPr>
            <a:r>
              <a:rPr b="1" dirty="0" sz="4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b="1"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1" name="Picture 3" descr="rice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bright="-10000" contrast="30000"/>
          </a:blip>
          <a:stretch>
            <a:fillRect/>
          </a:stretch>
        </p:blipFill>
        <p:spPr>
          <a:xfrm>
            <a:off x="381000" y="990600"/>
            <a:ext cx="4937760" cy="4937760"/>
          </a:xfrm>
          <a:prstGeom prst="roundRect"/>
        </p:spPr>
      </p:pic>
      <p:sp>
        <p:nvSpPr>
          <p:cNvPr id="1048604" name="Rounded Rectangle 4"/>
          <p:cNvSpPr/>
          <p:nvPr/>
        </p:nvSpPr>
        <p:spPr>
          <a:xfrm>
            <a:off x="3124200" y="3733800"/>
            <a:ext cx="990600" cy="304800"/>
          </a:xfrm>
          <a:prstGeom prst="roundRect"/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2" name="Picture 6" descr="arrow_6c.gif"/>
          <p:cNvPicPr>
            <a:picLocks noChangeAspect="1"/>
          </p:cNvPicPr>
          <p:nvPr/>
        </p:nvPicPr>
        <p:blipFill>
          <a:blip xmlns:r="http://schemas.openxmlformats.org/officeDocument/2006/relationships" r:embed="rId2">
            <a:lum contrast="40000"/>
          </a:blip>
          <a:stretch>
            <a:fillRect/>
          </a:stretch>
        </p:blipFill>
        <p:spPr>
          <a:xfrm rot="15949566">
            <a:off x="5806869" y="2848724"/>
            <a:ext cx="731520" cy="751539"/>
          </a:xfrm>
          <a:prstGeom prst="rect"/>
        </p:spPr>
      </p:pic>
      <p:sp>
        <p:nvSpPr>
          <p:cNvPr id="1048605" name="TextBox 7"/>
          <p:cNvSpPr txBox="1"/>
          <p:nvPr/>
        </p:nvSpPr>
        <p:spPr>
          <a:xfrm>
            <a:off x="6137562" y="2819400"/>
            <a:ext cx="2860965" cy="10693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6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06" name="TextBox 8"/>
          <p:cNvSpPr txBox="1"/>
          <p:nvPr/>
        </p:nvSpPr>
        <p:spPr>
          <a:xfrm>
            <a:off x="609600" y="6019800"/>
            <a:ext cx="670560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8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 দেহে শক্তি যোগায় </a:t>
            </a:r>
            <a:endParaRPr b="1" dirty="0" sz="4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2" tmFilter="0, 0; .2, .5; .8, .5; 1, 0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20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technology</dc:creator>
  <cp:lastModifiedBy>Sujon</cp:lastModifiedBy>
  <dcterms:created xsi:type="dcterms:W3CDTF">2006-08-13T12:00:00Z</dcterms:created>
  <dcterms:modified xsi:type="dcterms:W3CDTF">2023-01-26T17:42:20Z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f688d010c5bd4423ad847738a3050959</vt:lpwstr>
  </property>
</Properties>
</file>