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86" r:id="rId4"/>
    <p:sldId id="260" r:id="rId5"/>
    <p:sldId id="261" r:id="rId6"/>
    <p:sldId id="269" r:id="rId7"/>
    <p:sldId id="270" r:id="rId8"/>
    <p:sldId id="268" r:id="rId9"/>
    <p:sldId id="284" r:id="rId10"/>
    <p:sldId id="28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AK9pCgxLSx8wrSSTFpWChOO6g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802227" y="1800147"/>
            <a:ext cx="8347872" cy="1832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 sz="48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47"/>
              </a:spcBef>
              <a:spcAft>
                <a:spcPts val="0"/>
              </a:spcAft>
              <a:buClr>
                <a:srgbClr val="5EEC3C"/>
              </a:buClr>
              <a:buSzPts val="3733"/>
              <a:buNone/>
              <a:defRPr sz="3733" b="0" i="0">
                <a:solidFill>
                  <a:srgbClr val="5EEC3C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0" name="Google Shape;90;p48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9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33" name="Google Shape;133;p50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0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1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48" name="Google Shape;148;p5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52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2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5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53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3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 sz="48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598621" y="2003754"/>
            <a:ext cx="10994760" cy="42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rgbClr val="333300"/>
              </a:buClr>
              <a:buSzPts val="3733"/>
              <a:buChar char="•"/>
              <a:defRPr sz="3733">
                <a:solidFill>
                  <a:srgbClr val="333300"/>
                </a:solidFill>
              </a:defRPr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rgbClr val="333300"/>
              </a:buClr>
              <a:buSzPts val="3733"/>
              <a:buChar char="–"/>
              <a:defRPr>
                <a:solidFill>
                  <a:srgbClr val="333300"/>
                </a:solidFill>
              </a:defRPr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rgbClr val="333300"/>
              </a:buClr>
              <a:buSzPts val="3200"/>
              <a:buChar char="•"/>
              <a:defRPr>
                <a:solidFill>
                  <a:srgbClr val="333300"/>
                </a:solidFill>
              </a:defRPr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rgbClr val="333300"/>
              </a:buClr>
              <a:buSzPts val="2667"/>
              <a:buChar char="–"/>
              <a:defRPr>
                <a:solidFill>
                  <a:srgbClr val="333300"/>
                </a:solidFill>
              </a:defRPr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rgbClr val="333300"/>
              </a:buClr>
              <a:buSzPts val="2667"/>
              <a:buChar char="»"/>
              <a:defRPr>
                <a:solidFill>
                  <a:srgbClr val="3333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8" name="Google Shape;168;p55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5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 sz="48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598621" y="1596541"/>
            <a:ext cx="8347873" cy="447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rgbClr val="333300"/>
              </a:buClr>
              <a:buSzPts val="3733"/>
              <a:buChar char="•"/>
              <a:defRPr sz="3733">
                <a:solidFill>
                  <a:srgbClr val="333300"/>
                </a:solidFill>
              </a:defRPr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rgbClr val="333300"/>
              </a:buClr>
              <a:buSzPts val="3733"/>
              <a:buChar char="–"/>
              <a:defRPr>
                <a:solidFill>
                  <a:srgbClr val="333300"/>
                </a:solidFill>
              </a:defRPr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rgbClr val="333300"/>
              </a:buClr>
              <a:buSzPts val="3200"/>
              <a:buChar char="•"/>
              <a:defRPr>
                <a:solidFill>
                  <a:srgbClr val="333300"/>
                </a:solidFill>
              </a:defRPr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rgbClr val="333300"/>
              </a:buClr>
              <a:buSzPts val="2667"/>
              <a:buChar char="–"/>
              <a:defRPr>
                <a:solidFill>
                  <a:srgbClr val="333300"/>
                </a:solidFill>
              </a:defRPr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rgbClr val="333300"/>
              </a:buClr>
              <a:buSzPts val="2667"/>
              <a:buChar char="»"/>
              <a:defRPr>
                <a:solidFill>
                  <a:srgbClr val="3333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 sz="48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rgbClr val="333300"/>
              </a:buClr>
              <a:buSzPts val="3200"/>
              <a:buNone/>
              <a:defRPr sz="3200" b="1">
                <a:solidFill>
                  <a:srgbClr val="333300"/>
                </a:solidFill>
              </a:defRPr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715839" y="3021787"/>
            <a:ext cx="5386917" cy="285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ctr">
              <a:spcBef>
                <a:spcPts val="640"/>
              </a:spcBef>
              <a:spcAft>
                <a:spcPts val="0"/>
              </a:spcAft>
              <a:buClr>
                <a:srgbClr val="333300"/>
              </a:buClr>
              <a:buSzPts val="3200"/>
              <a:buChar char="•"/>
              <a:defRPr sz="3200">
                <a:solidFill>
                  <a:srgbClr val="333300"/>
                </a:solidFill>
              </a:defRPr>
            </a:lvl1pPr>
            <a:lvl2pPr marL="914400" lvl="1" indent="-397954" algn="ctr">
              <a:spcBef>
                <a:spcPts val="533"/>
              </a:spcBef>
              <a:spcAft>
                <a:spcPts val="0"/>
              </a:spcAft>
              <a:buClr>
                <a:srgbClr val="333300"/>
              </a:buClr>
              <a:buSzPts val="2667"/>
              <a:buChar char="–"/>
              <a:defRPr sz="2667">
                <a:solidFill>
                  <a:srgbClr val="333300"/>
                </a:solidFill>
              </a:defRPr>
            </a:lvl2pPr>
            <a:lvl3pPr marL="1371600" lvl="2" indent="-381000" algn="ctr"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Char char="•"/>
              <a:defRPr sz="2400">
                <a:solidFill>
                  <a:srgbClr val="333300"/>
                </a:solidFill>
              </a:defRPr>
            </a:lvl3pPr>
            <a:lvl4pPr marL="1828800" lvl="3" indent="-364045" algn="ctr">
              <a:spcBef>
                <a:spcPts val="427"/>
              </a:spcBef>
              <a:spcAft>
                <a:spcPts val="0"/>
              </a:spcAft>
              <a:buClr>
                <a:srgbClr val="333300"/>
              </a:buClr>
              <a:buSzPts val="2133"/>
              <a:buChar char="–"/>
              <a:defRPr sz="2133">
                <a:solidFill>
                  <a:srgbClr val="333300"/>
                </a:solidFill>
              </a:defRPr>
            </a:lvl4pPr>
            <a:lvl5pPr marL="2286000" lvl="4" indent="-364045" algn="ctr">
              <a:spcBef>
                <a:spcPts val="427"/>
              </a:spcBef>
              <a:spcAft>
                <a:spcPts val="0"/>
              </a:spcAft>
              <a:buClr>
                <a:srgbClr val="333300"/>
              </a:buClr>
              <a:buSzPts val="2133"/>
              <a:buChar char="»"/>
              <a:defRPr sz="2133">
                <a:solidFill>
                  <a:srgbClr val="333300"/>
                </a:solidFill>
              </a:defRPr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6096001" y="244642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rgbClr val="333300"/>
              </a:buClr>
              <a:buSzPts val="3200"/>
              <a:buNone/>
              <a:defRPr sz="3200" b="1">
                <a:solidFill>
                  <a:srgbClr val="333300"/>
                </a:solidFill>
              </a:defRPr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6096001" y="3021787"/>
            <a:ext cx="5389033" cy="285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ctr">
              <a:spcBef>
                <a:spcPts val="640"/>
              </a:spcBef>
              <a:spcAft>
                <a:spcPts val="0"/>
              </a:spcAft>
              <a:buClr>
                <a:srgbClr val="333300"/>
              </a:buClr>
              <a:buSzPts val="3200"/>
              <a:buChar char="•"/>
              <a:defRPr sz="3200">
                <a:solidFill>
                  <a:srgbClr val="333300"/>
                </a:solidFill>
              </a:defRPr>
            </a:lvl1pPr>
            <a:lvl2pPr marL="914400" lvl="1" indent="-397954" algn="ctr">
              <a:spcBef>
                <a:spcPts val="533"/>
              </a:spcBef>
              <a:spcAft>
                <a:spcPts val="0"/>
              </a:spcAft>
              <a:buClr>
                <a:srgbClr val="333300"/>
              </a:buClr>
              <a:buSzPts val="2667"/>
              <a:buChar char="–"/>
              <a:defRPr sz="2667">
                <a:solidFill>
                  <a:srgbClr val="333300"/>
                </a:solidFill>
              </a:defRPr>
            </a:lvl2pPr>
            <a:lvl3pPr marL="1371600" lvl="2" indent="-381000" algn="ctr">
              <a:spcBef>
                <a:spcPts val="480"/>
              </a:spcBef>
              <a:spcAft>
                <a:spcPts val="0"/>
              </a:spcAft>
              <a:buClr>
                <a:srgbClr val="333300"/>
              </a:buClr>
              <a:buSzPts val="2400"/>
              <a:buChar char="•"/>
              <a:defRPr sz="2400">
                <a:solidFill>
                  <a:srgbClr val="333300"/>
                </a:solidFill>
              </a:defRPr>
            </a:lvl3pPr>
            <a:lvl4pPr marL="1828800" lvl="3" indent="-364045" algn="ctr">
              <a:spcBef>
                <a:spcPts val="427"/>
              </a:spcBef>
              <a:spcAft>
                <a:spcPts val="0"/>
              </a:spcAft>
              <a:buClr>
                <a:srgbClr val="333300"/>
              </a:buClr>
              <a:buSzPts val="2133"/>
              <a:buChar char="–"/>
              <a:defRPr sz="2133">
                <a:solidFill>
                  <a:srgbClr val="333300"/>
                </a:solidFill>
              </a:defRPr>
            </a:lvl4pPr>
            <a:lvl5pPr marL="2286000" lvl="4" indent="-364045" algn="ctr">
              <a:spcBef>
                <a:spcPts val="427"/>
              </a:spcBef>
              <a:spcAft>
                <a:spcPts val="0"/>
              </a:spcAft>
              <a:buClr>
                <a:srgbClr val="333300"/>
              </a:buClr>
              <a:buSzPts val="2133"/>
              <a:buChar char="»"/>
              <a:defRPr sz="2133">
                <a:solidFill>
                  <a:srgbClr val="333300"/>
                </a:solidFill>
              </a:defRPr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3"/>
          <p:cNvGrpSpPr/>
          <p:nvPr/>
        </p:nvGrpSpPr>
        <p:grpSpPr>
          <a:xfrm>
            <a:off x="-1" y="0"/>
            <a:ext cx="12192001" cy="6862829"/>
            <a:chOff x="0" y="0"/>
            <a:chExt cx="9144001" cy="6862829"/>
          </a:xfrm>
        </p:grpSpPr>
        <p:pic>
          <p:nvPicPr>
            <p:cNvPr id="93" name="Google Shape;93;p33"/>
            <p:cNvPicPr preferRelativeResize="0"/>
            <p:nvPr/>
          </p:nvPicPr>
          <p:blipFill rotWithShape="1">
            <a:blip r:embed="rId11">
              <a:alphaModFix/>
            </a:blip>
            <a:srcRect l="1" r="3560" b="3368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33"/>
            <p:cNvPicPr preferRelativeResize="0"/>
            <p:nvPr/>
          </p:nvPicPr>
          <p:blipFill rotWithShape="1">
            <a:blip r:embed="rId11">
              <a:alphaModFix/>
            </a:blip>
            <a:srcRect l="1" r="3560" b="3368"/>
            <a:stretch/>
          </p:blipFill>
          <p:spPr>
            <a:xfrm rot="-5400000">
              <a:off x="193527" y="4617957"/>
              <a:ext cx="205134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3"/>
            <p:cNvPicPr preferRelativeResize="0"/>
            <p:nvPr/>
          </p:nvPicPr>
          <p:blipFill rotWithShape="1">
            <a:blip r:embed="rId11">
              <a:alphaModFix/>
            </a:blip>
            <a:srcRect l="1" r="3560" b="3368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3"/>
            <p:cNvPicPr preferRelativeResize="0"/>
            <p:nvPr/>
          </p:nvPicPr>
          <p:blipFill rotWithShape="1">
            <a:blip r:embed="rId11">
              <a:alphaModFix/>
            </a:blip>
            <a:srcRect l="1" r="3560" b="3368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0" y="6553200"/>
            <a:ext cx="1625600" cy="30480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11576957" y="6567488"/>
            <a:ext cx="609600" cy="3079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14" y="1505243"/>
            <a:ext cx="5250567" cy="4895557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8347872" cy="183246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মাদের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97600" y="2115490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2400" y="2898874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907715" y="2898874"/>
            <a:ext cx="36944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109" y="3617258"/>
            <a:ext cx="5547569" cy="3170099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ময়নাল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1" y="2154267"/>
            <a:ext cx="430106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58" y="1259278"/>
            <a:ext cx="3206350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7200" y="1713280"/>
            <a:ext cx="487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36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b="1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-৩ সেশন-৪</a:t>
            </a:r>
            <a:endParaRPr lang="bn-BD" sz="28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99" y="1766185"/>
            <a:ext cx="3046855" cy="3396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4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1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"/>
          <p:cNvSpPr txBox="1"/>
          <p:nvPr/>
        </p:nvSpPr>
        <p:spPr>
          <a:xfrm>
            <a:off x="-895349" y="309404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সেশন-২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গোয়েন্দা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sz="4400" b="1" i="0" u="sng" strike="noStrike" cap="none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1771649" y="2055802"/>
            <a:ext cx="56468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আজকের</a:t>
            </a:r>
            <a:r>
              <a:rPr lang="en-US" sz="4800" b="1" i="0" u="none" strike="noStrike" cap="none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পাঠের</a:t>
            </a:r>
            <a:r>
              <a:rPr lang="en-US" sz="4800" b="1" i="0" u="none" strike="noStrike" cap="none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আলোচনা</a:t>
            </a:r>
            <a:endParaRPr sz="4800" b="1" i="0" u="none" strike="noStrike" cap="none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6984" y="1978708"/>
            <a:ext cx="1674665" cy="250370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AB514C-FC7C-4824-884C-CBB53BC58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564" y="1774822"/>
            <a:ext cx="4546436" cy="291147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92" y="872197"/>
            <a:ext cx="10972800" cy="4670474"/>
          </a:xfrm>
        </p:spPr>
        <p:txBody>
          <a:bodyPr/>
          <a:lstStyle/>
          <a:p>
            <a:r>
              <a:rPr lang="as-IN" sz="6000" dirty="0" smtClean="0">
                <a:latin typeface="NikoshBAN" pitchFamily="2" charset="0"/>
                <a:cs typeface="NikoshBAN" pitchFamily="2" charset="0"/>
              </a:rPr>
              <a:t>তথ্য প্রযুক্তি ও ইন্টারনেট ব্যবহার করে অনলাইনে যে অপরাধসমূহ হ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 তাকে বলা হ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6000" b="1" dirty="0" smtClean="0">
                <a:latin typeface="NikoshBAN" pitchFamily="2" charset="0"/>
                <a:cs typeface="NikoshBAN" pitchFamily="2" charset="0"/>
              </a:rPr>
              <a:t>সাইবার অপরাধ </a:t>
            </a:r>
            <a:r>
              <a:rPr lang="as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Cyber crime)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/>
          <p:nvPr/>
        </p:nvSpPr>
        <p:spPr>
          <a:xfrm>
            <a:off x="427841" y="1095267"/>
            <a:ext cx="2905163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ফেডারেল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রিজার্ভ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নিউইয়র্ক”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“</a:t>
            </a:r>
            <a:r>
              <a:rPr lang="en-US" sz="3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বাংলাদেশ</a:t>
            </a:r>
            <a:r>
              <a:rPr lang="en-US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ব্যাংক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”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অ্যাকাউন্টে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৯৫১</a:t>
            </a:r>
          </a:p>
          <a:p>
            <a:pPr lvl="0"/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৪ই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২০১৬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১০কোটি ১০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লাখ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ডলার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বা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প্রায়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৮০৮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কোটি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টাকা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হ্যাকিং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মাধ্যমে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চুরি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হয়ে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sz="30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 rot="2636334">
            <a:off x="5639110" y="4464414"/>
            <a:ext cx="451896" cy="470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ln w="762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91" name="Google Shape;291;p14"/>
          <p:cNvSpPr/>
          <p:nvPr/>
        </p:nvSpPr>
        <p:spPr>
          <a:xfrm>
            <a:off x="5702357" y="3382467"/>
            <a:ext cx="710636" cy="470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ln w="762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92" name="Google Shape;292;p14"/>
          <p:cNvSpPr/>
          <p:nvPr/>
        </p:nvSpPr>
        <p:spPr>
          <a:xfrm rot="19038625">
            <a:off x="5599899" y="2234666"/>
            <a:ext cx="773380" cy="470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9"/>
                </a:moveTo>
                <a:lnTo>
                  <a:pt x="120000" y="59999"/>
                </a:lnTo>
              </a:path>
            </a:pathLst>
          </a:custGeom>
          <a:ln w="76200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93" name="Google Shape;293;p14"/>
          <p:cNvSpPr/>
          <p:nvPr/>
        </p:nvSpPr>
        <p:spPr>
          <a:xfrm>
            <a:off x="3370729" y="2034431"/>
            <a:ext cx="2743092" cy="274309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38998" r="-38997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7939899" y="286755"/>
            <a:ext cx="2448761" cy="217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8782357" y="172303"/>
            <a:ext cx="3249470" cy="217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1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32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rgbClr val="FF0000"/>
              </a:buClr>
              <a:buSzPts val="38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"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নিউইয়র্ক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ফেডারেল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রিজার্ভ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ব্যাংকে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” </a:t>
            </a:r>
            <a:r>
              <a:rPr lang="en-US" sz="3200" b="0" i="0" u="none" strike="noStrike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জমা</a:t>
            </a: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ছিল</a:t>
            </a: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৯৫১ </a:t>
            </a:r>
            <a:r>
              <a:rPr lang="en-US" sz="3200" b="0" i="0" u="none" strike="noStrike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মিলিয়ন</a:t>
            </a: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ডলার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sz="32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6497766" y="2535556"/>
            <a:ext cx="2043576" cy="189093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t="-66666"/>
            </a:stretch>
          </a:blip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7796935" y="2283201"/>
            <a:ext cx="1445026" cy="15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8124005" y="2316207"/>
            <a:ext cx="3065364" cy="217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8674124" y="2590800"/>
            <a:ext cx="3065364" cy="217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৮১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মিলিয়ন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ডলার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যায়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ফিলিপাইনের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“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রিজাল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as-IN" sz="30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</a:t>
            </a:r>
            <a:r>
              <a:rPr lang="as-IN" sz="30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া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র</a:t>
            </a:r>
            <a:r>
              <a:rPr lang="en-US" sz="3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্শিয়াল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ব্যা</a:t>
            </a:r>
            <a:r>
              <a:rPr lang="en-US" sz="3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ংকিং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কর্পো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াংকে</a:t>
            </a:r>
            <a:r>
              <a:rPr lang="en-US" sz="30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sz="3000" b="0" i="0" u="none" strike="noStrike" cap="none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5475766" y="4391706"/>
            <a:ext cx="2905163" cy="251234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7281547" y="4345660"/>
            <a:ext cx="3577365" cy="217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8124005" y="4659345"/>
            <a:ext cx="35775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Char char="•"/>
            </a:pPr>
            <a:r>
              <a:rPr lang="en-US" sz="34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২০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মিলিয়ন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ডলার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যায়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শ্রীলংকা</a:t>
            </a:r>
            <a:r>
              <a:rPr lang="as-IN" sz="28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র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“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স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ে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ন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্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ট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্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র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া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ল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্</a:t>
            </a:r>
            <a:r>
              <a:rPr lang="as-IN" sz="2800" b="1" i="0" u="none" strike="noStrike" cap="none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য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া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sz="3400" b="0" i="0" u="none" strike="noStrike" cap="none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4485E25-A55A-4924-8160-1C7CF4F06C86}"/>
              </a:ext>
            </a:extLst>
          </p:cNvPr>
          <p:cNvGrpSpPr/>
          <p:nvPr/>
        </p:nvGrpSpPr>
        <p:grpSpPr>
          <a:xfrm>
            <a:off x="5857921" y="143661"/>
            <a:ext cx="2905163" cy="2179540"/>
            <a:chOff x="5857921" y="143661"/>
            <a:chExt cx="2905163" cy="2179540"/>
          </a:xfrm>
        </p:grpSpPr>
        <p:sp>
          <p:nvSpPr>
            <p:cNvPr id="294" name="Google Shape;294;p14"/>
            <p:cNvSpPr/>
            <p:nvPr/>
          </p:nvSpPr>
          <p:spPr>
            <a:xfrm>
              <a:off x="5857921" y="143661"/>
              <a:ext cx="2905163" cy="217954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8C05883-4245-4E90-BE5A-B9402614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9190" y="500147"/>
              <a:ext cx="349293" cy="34929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AD9F70E-6AD6-420D-9F31-0D6E9B9BC77A}"/>
              </a:ext>
            </a:extLst>
          </p:cNvPr>
          <p:cNvSpPr/>
          <p:nvPr/>
        </p:nvSpPr>
        <p:spPr>
          <a:xfrm>
            <a:off x="529569" y="592127"/>
            <a:ext cx="4399990" cy="405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টনা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  <p:bldP spid="297" grpId="0"/>
      <p:bldP spid="298" grpId="0" animBg="1"/>
      <p:bldP spid="299" grpId="0"/>
      <p:bldP spid="301" grpId="0"/>
      <p:bldP spid="302" grpId="0" animBg="1"/>
      <p:bldP spid="30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5"/>
          <p:cNvGrpSpPr/>
          <p:nvPr/>
        </p:nvGrpSpPr>
        <p:grpSpPr>
          <a:xfrm>
            <a:off x="8058197" y="1212367"/>
            <a:ext cx="4403981" cy="3728321"/>
            <a:chOff x="8058197" y="1212367"/>
            <a:chExt cx="4403981" cy="3728321"/>
          </a:xfrm>
        </p:grpSpPr>
        <p:sp>
          <p:nvSpPr>
            <p:cNvPr id="311" name="Google Shape;311;p15"/>
            <p:cNvSpPr/>
            <p:nvPr/>
          </p:nvSpPr>
          <p:spPr>
            <a:xfrm>
              <a:off x="10271969" y="1839450"/>
              <a:ext cx="219020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ফেডারেল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রিজার্ভ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ব্যাংক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নিউইয়র্ক</a:t>
              </a:r>
              <a:endParaRPr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endParaRPr>
            </a:p>
          </p:txBody>
        </p:sp>
        <p:pic>
          <p:nvPicPr>
            <p:cNvPr id="312" name="Google Shape;312;p15"/>
            <p:cNvPicPr preferRelativeResize="0"/>
            <p:nvPr/>
          </p:nvPicPr>
          <p:blipFill rotWithShape="1">
            <a:blip r:embed="rId3">
              <a:alphaModFix/>
            </a:blip>
            <a:srcRect l="7745" t="44853" r="79581" b="30549"/>
            <a:stretch/>
          </p:blipFill>
          <p:spPr>
            <a:xfrm rot="2956158" flipH="1">
              <a:off x="8985717" y="3169648"/>
              <a:ext cx="856807" cy="1750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58197" y="1212367"/>
              <a:ext cx="2135902" cy="213590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14" name="Google Shape;314;p15"/>
          <p:cNvGrpSpPr/>
          <p:nvPr/>
        </p:nvGrpSpPr>
        <p:grpSpPr>
          <a:xfrm>
            <a:off x="3337276" y="1758194"/>
            <a:ext cx="4720923" cy="1594871"/>
            <a:chOff x="3337276" y="1758194"/>
            <a:chExt cx="4720923" cy="1594871"/>
          </a:xfrm>
        </p:grpSpPr>
        <p:sp>
          <p:nvSpPr>
            <p:cNvPr id="315" name="Google Shape;315;p15"/>
            <p:cNvSpPr/>
            <p:nvPr/>
          </p:nvSpPr>
          <p:spPr>
            <a:xfrm>
              <a:off x="3337276" y="1783445"/>
              <a:ext cx="2268078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ফিলিপাইন</a:t>
              </a:r>
              <a:endParaRPr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শ্রীলংকা</a:t>
              </a:r>
              <a:endParaRPr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endParaRPr>
            </a:p>
          </p:txBody>
        </p:sp>
        <p:cxnSp>
          <p:nvCxnSpPr>
            <p:cNvPr id="316" name="Google Shape;316;p15"/>
            <p:cNvCxnSpPr/>
            <p:nvPr/>
          </p:nvCxnSpPr>
          <p:spPr>
            <a:xfrm flipH="1">
              <a:off x="6760461" y="1758194"/>
              <a:ext cx="1297737" cy="510614"/>
            </a:xfrm>
            <a:prstGeom prst="bentConnector3">
              <a:avLst>
                <a:gd name="adj1" fmla="val 50000"/>
              </a:avLst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15"/>
            <p:cNvCxnSpPr/>
            <p:nvPr/>
          </p:nvCxnSpPr>
          <p:spPr>
            <a:xfrm flipH="1">
              <a:off x="6796821" y="2488307"/>
              <a:ext cx="1261378" cy="321403"/>
            </a:xfrm>
            <a:prstGeom prst="bentConnector3">
              <a:avLst>
                <a:gd name="adj1" fmla="val 50000"/>
              </a:avLst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18" name="Google Shape;318;p15"/>
          <p:cNvGrpSpPr/>
          <p:nvPr/>
        </p:nvGrpSpPr>
        <p:grpSpPr>
          <a:xfrm>
            <a:off x="1256766" y="3966383"/>
            <a:ext cx="4076727" cy="2658717"/>
            <a:chOff x="1256766" y="3966383"/>
            <a:chExt cx="4076727" cy="2658717"/>
          </a:xfrm>
        </p:grpSpPr>
        <p:pic>
          <p:nvPicPr>
            <p:cNvPr id="319" name="Google Shape;319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766" y="4130824"/>
              <a:ext cx="2464953" cy="1749896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320" name="Google Shape;320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54715" y="3966383"/>
              <a:ext cx="2078778" cy="2078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5"/>
            <p:cNvSpPr/>
            <p:nvPr/>
          </p:nvSpPr>
          <p:spPr>
            <a:xfrm>
              <a:off x="1952786" y="5794103"/>
              <a:ext cx="21388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বাংলাদেশ</a:t>
              </a:r>
              <a:r>
                <a:rPr lang="en-US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ব্যাংক</a:t>
              </a:r>
              <a:r>
                <a:rPr lang="en-US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নেটওয়ার্ক</a:t>
              </a:r>
              <a:endParaRPr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endParaRPr>
            </a:p>
          </p:txBody>
        </p:sp>
      </p:grpSp>
      <p:grpSp>
        <p:nvGrpSpPr>
          <p:cNvPr id="322" name="Google Shape;322;p15"/>
          <p:cNvGrpSpPr/>
          <p:nvPr/>
        </p:nvGrpSpPr>
        <p:grpSpPr>
          <a:xfrm>
            <a:off x="445048" y="260783"/>
            <a:ext cx="2685483" cy="4920805"/>
            <a:chOff x="445048" y="260783"/>
            <a:chExt cx="2685483" cy="4920805"/>
          </a:xfrm>
        </p:grpSpPr>
        <p:sp>
          <p:nvSpPr>
            <p:cNvPr id="323" name="Google Shape;323;p15"/>
            <p:cNvSpPr/>
            <p:nvPr/>
          </p:nvSpPr>
          <p:spPr>
            <a:xfrm rot="4738231">
              <a:off x="-291556" y="3628028"/>
              <a:ext cx="2290164" cy="816956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165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" name="Google Shape;324;p15"/>
            <p:cNvGrpSpPr/>
            <p:nvPr/>
          </p:nvGrpSpPr>
          <p:grpSpPr>
            <a:xfrm>
              <a:off x="534909" y="260783"/>
              <a:ext cx="2595622" cy="3013064"/>
              <a:chOff x="534909" y="260783"/>
              <a:chExt cx="2595622" cy="3013064"/>
            </a:xfrm>
          </p:grpSpPr>
          <p:pic>
            <p:nvPicPr>
              <p:cNvPr id="325" name="Google Shape;325;p15"/>
              <p:cNvPicPr preferRelativeResize="0"/>
              <p:nvPr/>
            </p:nvPicPr>
            <p:blipFill rotWithShape="1">
              <a:blip r:embed="rId3">
                <a:alphaModFix/>
              </a:blip>
              <a:srcRect l="60023" b="38672"/>
              <a:stretch/>
            </p:blipFill>
            <p:spPr>
              <a:xfrm>
                <a:off x="979675" y="260783"/>
                <a:ext cx="2150856" cy="25736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15"/>
              <p:cNvPicPr preferRelativeResize="0"/>
              <p:nvPr/>
            </p:nvPicPr>
            <p:blipFill rotWithShape="1">
              <a:blip r:embed="rId3">
                <a:alphaModFix/>
              </a:blip>
              <a:srcRect l="85127" t="47339" r="3413" b="42235"/>
              <a:stretch/>
            </p:blipFill>
            <p:spPr>
              <a:xfrm>
                <a:off x="1520917" y="2479126"/>
                <a:ext cx="616492" cy="437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15"/>
              <p:cNvPicPr preferRelativeResize="0"/>
              <p:nvPr/>
            </p:nvPicPr>
            <p:blipFill rotWithShape="1">
              <a:blip r:embed="rId3">
                <a:alphaModFix/>
              </a:blip>
              <a:srcRect l="85127" t="47339" r="3413" b="42235"/>
              <a:stretch/>
            </p:blipFill>
            <p:spPr>
              <a:xfrm>
                <a:off x="534909" y="2836325"/>
                <a:ext cx="616492" cy="4375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9" name="Google Shape;329;p15"/>
          <p:cNvSpPr/>
          <p:nvPr/>
        </p:nvSpPr>
        <p:spPr>
          <a:xfrm>
            <a:off x="3254715" y="-20268"/>
            <a:ext cx="5486174" cy="1374347"/>
          </a:xfrm>
          <a:prstGeom prst="horizontalScroll">
            <a:avLst>
              <a:gd name="adj" fmla="val 125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ঘটলো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এতবড়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sz="2800" b="0" i="0" u="none" strike="noStrike" cap="none" dirty="0">
              <a:solidFill>
                <a:schemeClr val="lt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grpSp>
        <p:nvGrpSpPr>
          <p:cNvPr id="330" name="Google Shape;330;p15"/>
          <p:cNvGrpSpPr/>
          <p:nvPr/>
        </p:nvGrpSpPr>
        <p:grpSpPr>
          <a:xfrm>
            <a:off x="5299677" y="4003778"/>
            <a:ext cx="5544536" cy="2841562"/>
            <a:chOff x="5299677" y="4003778"/>
            <a:chExt cx="5544536" cy="2841562"/>
          </a:xfrm>
        </p:grpSpPr>
        <p:pic>
          <p:nvPicPr>
            <p:cNvPr id="331" name="Google Shape;331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54816" y="4208169"/>
              <a:ext cx="1900184" cy="1879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5"/>
            <p:cNvPicPr preferRelativeResize="0"/>
            <p:nvPr/>
          </p:nvPicPr>
          <p:blipFill rotWithShape="1">
            <a:blip r:embed="rId3">
              <a:alphaModFix/>
            </a:blip>
            <a:srcRect l="7745" t="44853" r="79581" b="30549"/>
            <a:stretch/>
          </p:blipFill>
          <p:spPr>
            <a:xfrm rot="4594593">
              <a:off x="5669850" y="3633605"/>
              <a:ext cx="1156331" cy="1896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15"/>
            <p:cNvSpPr/>
            <p:nvPr/>
          </p:nvSpPr>
          <p:spPr>
            <a:xfrm>
              <a:off x="6760461" y="6045161"/>
              <a:ext cx="4083752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সুইফট</a:t>
              </a:r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সিস্টেম</a:t>
              </a:r>
              <a:r>
                <a: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Arial"/>
                </a:rPr>
                <a:t> </a:t>
              </a:r>
              <a:r>
                <a:rPr lang="en-US" b="1" dirty="0"/>
                <a:t>Society for Worldwide Interbank Financial Telecommunication</a:t>
              </a:r>
              <a:endParaRPr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endParaRPr>
            </a:p>
          </p:txBody>
        </p:sp>
      </p:grpSp>
      <p:sp>
        <p:nvSpPr>
          <p:cNvPr id="25" name="Google Shape;298;p14">
            <a:extLst>
              <a:ext uri="{FF2B5EF4-FFF2-40B4-BE49-F238E27FC236}">
                <a16:creationId xmlns="" xmlns:a16="http://schemas.microsoft.com/office/drawing/2014/main" id="{958BF814-BED6-43C3-8A79-916617DEB196}"/>
              </a:ext>
            </a:extLst>
          </p:cNvPr>
          <p:cNvSpPr/>
          <p:nvPr/>
        </p:nvSpPr>
        <p:spPr>
          <a:xfrm>
            <a:off x="5773520" y="1526334"/>
            <a:ext cx="1077284" cy="996816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t="-66666"/>
            </a:stretch>
          </a:blip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02;p14">
            <a:extLst>
              <a:ext uri="{FF2B5EF4-FFF2-40B4-BE49-F238E27FC236}">
                <a16:creationId xmlns="" xmlns:a16="http://schemas.microsoft.com/office/drawing/2014/main" id="{83C49354-1EE4-4904-B9BC-8558AB71A49B}"/>
              </a:ext>
            </a:extLst>
          </p:cNvPr>
          <p:cNvSpPr/>
          <p:nvPr/>
        </p:nvSpPr>
        <p:spPr>
          <a:xfrm>
            <a:off x="5560882" y="2508405"/>
            <a:ext cx="1261378" cy="1077218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1746821" y="264833"/>
            <a:ext cx="8698357" cy="58789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নানা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ধরনের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সাইবার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অপরাধ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কোন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মাধ্যমে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ঘটছে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তা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খুজ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করবো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-</a:t>
            </a:r>
            <a:endParaRPr sz="1600" b="1" i="0" u="none" strike="noStrike" cap="none" dirty="0">
              <a:solidFill>
                <a:schemeClr val="lt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EC29D162-AD9C-48F1-B49A-41B82113C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0453408"/>
              </p:ext>
            </p:extLst>
          </p:nvPr>
        </p:nvGraphicFramePr>
        <p:xfrm>
          <a:off x="678887" y="909879"/>
          <a:ext cx="1047965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826">
                  <a:extLst>
                    <a:ext uri="{9D8B030D-6E8A-4147-A177-3AD203B41FA5}">
                      <a16:colId xmlns="" xmlns:a16="http://schemas.microsoft.com/office/drawing/2014/main" val="1784831883"/>
                    </a:ext>
                  </a:extLst>
                </a:gridCol>
                <a:gridCol w="5239826">
                  <a:extLst>
                    <a:ext uri="{9D8B030D-6E8A-4147-A177-3AD203B41FA5}">
                      <a16:colId xmlns="" xmlns:a16="http://schemas.microsoft.com/office/drawing/2014/main" val="3379691319"/>
                    </a:ext>
                  </a:extLst>
                </a:gridCol>
              </a:tblGrid>
              <a:tr h="4144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ঘটনা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ea typeface="Arial"/>
                          <a:cs typeface="NikoshBAN" panose="02000000000000000000" pitchFamily="2" charset="0"/>
                          <a:sym typeface="Arial"/>
                        </a:rPr>
                        <a:t>যে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ea typeface="Arial"/>
                          <a:cs typeface="NikoshBAN" panose="02000000000000000000" pitchFamily="2" charset="0"/>
                          <a:sym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ea typeface="Arial"/>
                          <a:cs typeface="NikoshBAN" panose="02000000000000000000" pitchFamily="2" charset="0"/>
                          <a:sym typeface="Arial"/>
                        </a:rPr>
                        <a:t>মাধ্যমে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ea typeface="Arial"/>
                          <a:cs typeface="NikoshBAN" panose="02000000000000000000" pitchFamily="2" charset="0"/>
                          <a:sym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ea typeface="Arial"/>
                          <a:cs typeface="NikoshBAN" panose="02000000000000000000" pitchFamily="2" charset="0"/>
                          <a:sym typeface="Arial"/>
                        </a:rPr>
                        <a:t>ঘটছে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753768"/>
                  </a:ext>
                </a:extLst>
              </a:tr>
              <a:tr h="75575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াংক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পিন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আত্বসা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3415004"/>
                  </a:ext>
                </a:extLst>
              </a:tr>
              <a:tr h="414444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অনুমতি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ছবি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াধ্যমে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েছে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বং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facebook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াধ্যমে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1591317"/>
                  </a:ext>
                </a:extLst>
              </a:tr>
              <a:tr h="41444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বং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6707286"/>
                  </a:ext>
                </a:extLst>
              </a:tr>
              <a:tr h="41444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থ্যা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বং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facebook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াধ্যমে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3999798"/>
                  </a:ext>
                </a:extLst>
              </a:tr>
              <a:tr h="41444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ংকের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র্কের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as-IN" sz="28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745829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007" y="1871284"/>
            <a:ext cx="4361690" cy="250763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9"/>
          <p:cNvSpPr/>
          <p:nvPr/>
        </p:nvSpPr>
        <p:spPr>
          <a:xfrm>
            <a:off x="3493007" y="180107"/>
            <a:ext cx="3600519" cy="1531759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2"/>
          </a:solidFill>
          <a:ln w="25400" cap="flat" cmpd="sng">
            <a:solidFill>
              <a:srgbClr val="252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দলীয়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কাজ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678873" y="4884522"/>
            <a:ext cx="1028007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ব্যাক্তিগত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ভাবে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জানা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কোন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সাইবার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অপরাধ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সংগঠত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হওয়ার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মাধ্যম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গুলো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কাগজে</a:t>
            </a:r>
            <a:r>
              <a:rPr lang="en-US" sz="3200" cap="none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cap="none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লিখবে</a:t>
            </a:r>
            <a:r>
              <a:rPr lang="en-US" sz="3200" cap="none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</a:t>
            </a:r>
            <a:endParaRPr sz="32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376" y="307144"/>
            <a:ext cx="6778707" cy="598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hel-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el-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480</Words>
  <Application>Microsoft Office PowerPoint</Application>
  <PresentationFormat>Custom</PresentationFormat>
  <Paragraphs>51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Sohel-10</vt:lpstr>
      <vt:lpstr>Sohel-11</vt:lpstr>
      <vt:lpstr>আজকের ক্লাসে তোমাদের  সবাইকে স্বাগতম</vt:lpstr>
      <vt:lpstr>Slide 2</vt:lpstr>
      <vt:lpstr>Slide 3</vt:lpstr>
      <vt:lpstr>তথ্য প্রযুক্তি ও ইন্টারনেট ব্যবহার করে অনলাইনে যে অপরাধসমূহ হয় তাকে বলা হয় সাইবার অপরাধ (Cyber crime)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 </dc:title>
  <dc:creator>RASEL</dc:creator>
  <cp:lastModifiedBy>Kamrunnahar Begum</cp:lastModifiedBy>
  <cp:revision>34</cp:revision>
  <dcterms:created xsi:type="dcterms:W3CDTF">2018-09-05T04:55:53Z</dcterms:created>
  <dcterms:modified xsi:type="dcterms:W3CDTF">2023-01-27T14:38:30Z</dcterms:modified>
</cp:coreProperties>
</file>