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8" r:id="rId2"/>
    <p:sldId id="282" r:id="rId3"/>
    <p:sldId id="261" r:id="rId4"/>
    <p:sldId id="267" r:id="rId5"/>
    <p:sldId id="268" r:id="rId6"/>
    <p:sldId id="260" r:id="rId7"/>
    <p:sldId id="272" r:id="rId8"/>
    <p:sldId id="273" r:id="rId9"/>
    <p:sldId id="274" r:id="rId10"/>
    <p:sldId id="275" r:id="rId11"/>
    <p:sldId id="276" r:id="rId12"/>
    <p:sldId id="279" r:id="rId13"/>
    <p:sldId id="263" r:id="rId14"/>
    <p:sldId id="285" r:id="rId15"/>
    <p:sldId id="28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72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C5F6AE-CFDE-4C2C-AD1A-C0BEB096F96B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235A2-E51D-4638-8E8B-1D605368DA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704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2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2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wmf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oleObject" Target="../embeddings/oleObject2.bin"/><Relationship Id="rId7" Type="http://schemas.openxmlformats.org/officeDocument/2006/relationships/image" Target="../media/image1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4.wmf"/><Relationship Id="rId9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1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D87AB-8CFE-4D18-87F1-50AABE7A4F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E819A9-FB1E-456F-BA03-FD0F22BBB0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5F0852-DA8E-4729-9753-A6CD29874C83}"/>
              </a:ext>
            </a:extLst>
          </p:cNvPr>
          <p:cNvSpPr/>
          <p:nvPr/>
        </p:nvSpPr>
        <p:spPr>
          <a:xfrm>
            <a:off x="266700" y="266700"/>
            <a:ext cx="8657844" cy="6390132"/>
          </a:xfrm>
          <a:prstGeom prst="rect">
            <a:avLst/>
          </a:prstGeom>
          <a:gradFill flip="none" rotWithShape="1">
            <a:gsLst>
              <a:gs pos="0">
                <a:srgbClr val="90C226">
                  <a:lumMod val="67000"/>
                </a:srgbClr>
              </a:gs>
              <a:gs pos="48000">
                <a:srgbClr val="90C226">
                  <a:lumMod val="97000"/>
                  <a:lumOff val="3000"/>
                </a:srgbClr>
              </a:gs>
              <a:gs pos="100000">
                <a:srgbClr val="90C226">
                  <a:lumMod val="60000"/>
                  <a:lumOff val="40000"/>
                </a:srgbClr>
              </a:gs>
            </a:gsLst>
            <a:lin ang="16200000" scaled="1"/>
            <a:tileRect/>
          </a:gradFill>
          <a:ln w="285750" cap="rnd" cmpd="tri" algn="ctr">
            <a:solidFill>
              <a:srgbClr val="002060"/>
            </a:solidFill>
            <a:prstDash val="solid"/>
            <a:miter lim="800000"/>
          </a:ln>
          <a:effectLst>
            <a:glow rad="63500">
              <a:srgbClr val="90C226">
                <a:lumMod val="75000"/>
                <a:alpha val="40000"/>
              </a:srgbClr>
            </a:glow>
            <a:outerShdw blurRad="50800" dist="50800" dir="5400000" algn="ctr" rotWithShape="0">
              <a:sysClr val="window" lastClr="FFFFFF"/>
            </a:outerShdw>
          </a:effectLst>
        </p:spPr>
        <p:txBody>
          <a:bodyPr numCol="1" rtlCol="0" anchor="ctr">
            <a:prstTxWarp prst="textDoubleWave1">
              <a:avLst>
                <a:gd name="adj1" fmla="val 6726"/>
                <a:gd name="adj2" fmla="val -1311"/>
              </a:avLst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42900">
              <a:defRPr/>
            </a:pPr>
            <a:r>
              <a:rPr lang="en-US" sz="54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100" b="1" dirty="0" err="1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স্বা</a:t>
            </a:r>
            <a:r>
              <a:rPr lang="en-US" sz="2100" b="1" dirty="0" err="1">
                <a:ln w="0"/>
                <a:solidFill>
                  <a:sysClr val="windowText" lastClr="0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গ</a:t>
            </a:r>
            <a:r>
              <a:rPr lang="en-US" sz="2100" b="1" dirty="0" err="1">
                <a:ln w="0"/>
                <a:solidFill>
                  <a:srgbClr val="7030A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ত</a:t>
            </a:r>
            <a:r>
              <a:rPr lang="en-US" sz="2100" b="1" dirty="0" err="1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</a:t>
            </a:r>
            <a:endParaRPr lang="en-US" sz="825" dirty="0">
              <a:solidFill>
                <a:srgbClr val="002060"/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848285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A36B436-76E1-0D13-CBDC-5739F012741C}"/>
              </a:ext>
            </a:extLst>
          </p:cNvPr>
          <p:cNvSpPr/>
          <p:nvPr/>
        </p:nvSpPr>
        <p:spPr>
          <a:xfrm>
            <a:off x="152404" y="11872"/>
            <a:ext cx="8985500" cy="66937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rot="10800000">
            <a:off x="1600200" y="5562600"/>
            <a:ext cx="1524000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 flipH="1" flipV="1">
            <a:off x="914797" y="4876403"/>
            <a:ext cx="1371600" cy="79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1600200" y="4191000"/>
            <a:ext cx="304800" cy="228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819400" y="5328140"/>
            <a:ext cx="304800" cy="228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/>
        </p:nvSpPr>
        <p:spPr>
          <a:xfrm rot="5400000">
            <a:off x="2495790" y="3576654"/>
            <a:ext cx="1082523" cy="1285210"/>
          </a:xfrm>
          <a:prstGeom prst="arc">
            <a:avLst>
              <a:gd name="adj1" fmla="val 16200000"/>
              <a:gd name="adj2" fmla="val 2818975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1070657"/>
              </p:ext>
            </p:extLst>
          </p:nvPr>
        </p:nvGraphicFramePr>
        <p:xfrm>
          <a:off x="1905000" y="4419600"/>
          <a:ext cx="56657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4120" imgH="126720" progId="Equation.3">
                  <p:embed/>
                </p:oleObj>
              </mc:Choice>
              <mc:Fallback>
                <p:oleObj name="Equation" r:id="rId3" imgW="114120" imgH="1267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419600"/>
                        <a:ext cx="566578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609600" y="4191000"/>
            <a:ext cx="4070350" cy="1588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124200" y="3048000"/>
            <a:ext cx="0" cy="329184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724400" y="3962400"/>
            <a:ext cx="41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19400" y="6323568"/>
            <a:ext cx="533400" cy="382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Y’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800" y="3886200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X’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67000" y="2743200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00400" y="37338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O(0,0)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5181600" cy="914400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চতুর্ভাগে</a:t>
            </a:r>
            <a:r>
              <a:rPr lang="en-US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আর্গুমেন্ট</a:t>
            </a:r>
            <a:r>
              <a:rPr lang="en-US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3429000" y="1524000"/>
            <a:ext cx="24384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তৃতীয়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চতুর্ভাগ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pic>
        <p:nvPicPr>
          <p:cNvPr id="20" name="Picture 7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4191000"/>
            <a:ext cx="304799" cy="609598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228600" y="5257800"/>
            <a:ext cx="152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NikoshBAN" pitchFamily="2" charset="0"/>
                <a:cs typeface="NikoshBAN" pitchFamily="2" charset="0"/>
              </a:rPr>
              <a:t>P(-x, -y)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572000" y="2895600"/>
            <a:ext cx="56778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>
                <a:latin typeface="NikoshBAN" pitchFamily="2" charset="0"/>
                <a:cs typeface="NikoshBAN" pitchFamily="2" charset="0"/>
              </a:rPr>
              <a:t>যদি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2895600"/>
            <a:ext cx="3657600" cy="381000"/>
          </a:xfrm>
          <a:prstGeom prst="rect">
            <a:avLst/>
          </a:prstGeom>
          <a:noFill/>
        </p:spPr>
      </p:pic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1750" name="Picture 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3999" y="4648200"/>
            <a:ext cx="3657597" cy="685800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4419600" y="4724400"/>
            <a:ext cx="92685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,</a:t>
            </a:r>
          </a:p>
        </p:txBody>
      </p:sp>
      <p:cxnSp>
        <p:nvCxnSpPr>
          <p:cNvPr id="28" name="Straight Connector 27"/>
          <p:cNvCxnSpPr/>
          <p:nvPr/>
        </p:nvCxnSpPr>
        <p:spPr>
          <a:xfrm rot="10800000" flipV="1">
            <a:off x="990600" y="4191000"/>
            <a:ext cx="2133600" cy="1905000"/>
          </a:xfrm>
          <a:prstGeom prst="line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133600" y="3774757"/>
            <a:ext cx="47481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NikoshBAN" pitchFamily="2" charset="0"/>
                <a:cs typeface="NikoshBAN" pitchFamily="2" charset="0"/>
              </a:rPr>
              <a:t>-x</a:t>
            </a:r>
            <a:endParaRPr lang="en-US" sz="2600" dirty="0"/>
          </a:p>
        </p:txBody>
      </p:sp>
      <p:sp>
        <p:nvSpPr>
          <p:cNvPr id="37" name="TextBox 36"/>
          <p:cNvSpPr txBox="1"/>
          <p:nvPr/>
        </p:nvSpPr>
        <p:spPr>
          <a:xfrm>
            <a:off x="3124200" y="4876800"/>
            <a:ext cx="47160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NikoshBAN" pitchFamily="2" charset="0"/>
                <a:cs typeface="NikoshBAN" pitchFamily="2" charset="0"/>
              </a:rPr>
              <a:t>-y</a:t>
            </a:r>
            <a:endParaRPr lang="en-US" sz="2600" dirty="0"/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8" grpId="0" animBg="1"/>
      <p:bldP spid="29" grpId="0" animBg="1"/>
      <p:bldP spid="9" grpId="0"/>
      <p:bldP spid="10" grpId="0"/>
      <p:bldP spid="11" grpId="0"/>
      <p:bldP spid="12" grpId="0"/>
      <p:bldP spid="13" grpId="0"/>
      <p:bldP spid="16" grpId="0" animBg="1"/>
      <p:bldP spid="19" grpId="0" animBg="1"/>
      <p:bldP spid="21" grpId="0"/>
      <p:bldP spid="22" grpId="0"/>
      <p:bldP spid="27" grpId="0"/>
      <p:bldP spid="36" grpId="0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D37655E-BFD2-3784-C05F-D423A7A88E27}"/>
              </a:ext>
            </a:extLst>
          </p:cNvPr>
          <p:cNvSpPr/>
          <p:nvPr/>
        </p:nvSpPr>
        <p:spPr>
          <a:xfrm>
            <a:off x="152400" y="124326"/>
            <a:ext cx="8839200" cy="66574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 rot="10800000">
            <a:off x="5867400" y="5791200"/>
            <a:ext cx="1905000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 flipH="1" flipV="1">
            <a:off x="7011194" y="5028406"/>
            <a:ext cx="1524000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867400" y="4267200"/>
            <a:ext cx="2590800" cy="2057400"/>
          </a:xfrm>
          <a:prstGeom prst="line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7467600" y="4267200"/>
            <a:ext cx="304800" cy="228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867400" y="5562600"/>
            <a:ext cx="304800" cy="228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1070657"/>
              </p:ext>
            </p:extLst>
          </p:nvPr>
        </p:nvGraphicFramePr>
        <p:xfrm>
          <a:off x="6291422" y="4953000"/>
          <a:ext cx="56657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4120" imgH="126720" progId="Equation.3">
                  <p:embed/>
                </p:oleObj>
              </mc:Choice>
              <mc:Fallback>
                <p:oleObj name="Equation" r:id="rId3" imgW="114120" imgH="1267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1422" y="4953000"/>
                        <a:ext cx="566578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4724400" y="4267200"/>
            <a:ext cx="4070350" cy="1588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867400" y="3048000"/>
            <a:ext cx="0" cy="329184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724900" y="3810000"/>
            <a:ext cx="41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86400" y="6324600"/>
            <a:ext cx="533400" cy="382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Y’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81500" y="4191000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X’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92800" y="2802067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00600" y="37338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O(0,0)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5181600" cy="914400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চতুর্ভাগে</a:t>
            </a:r>
            <a:r>
              <a:rPr lang="en-US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আর্গুমেন্ট</a:t>
            </a:r>
            <a:r>
              <a:rPr lang="en-US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3429000" y="1524000"/>
            <a:ext cx="24384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চতুর্থ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চতুর্ভাগ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pic>
        <p:nvPicPr>
          <p:cNvPr id="20" name="Picture 7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1" y="4191000"/>
            <a:ext cx="304799" cy="609598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7848600" y="5257800"/>
            <a:ext cx="1295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NikoshBAN" pitchFamily="2" charset="0"/>
                <a:cs typeface="NikoshBAN" pitchFamily="2" charset="0"/>
              </a:rPr>
              <a:t>P(x, -y)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57200" y="3088957"/>
            <a:ext cx="56778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>
                <a:latin typeface="NikoshBAN" pitchFamily="2" charset="0"/>
                <a:cs typeface="NikoshBAN" pitchFamily="2" charset="0"/>
              </a:rPr>
              <a:t>যদি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3048000"/>
            <a:ext cx="4419600" cy="505326"/>
          </a:xfrm>
          <a:prstGeom prst="rect">
            <a:avLst/>
          </a:prstGeom>
          <a:noFill/>
        </p:spPr>
      </p:pic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4876800"/>
            <a:ext cx="3581400" cy="1004737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304800" y="5105400"/>
            <a:ext cx="92685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,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324600" y="3810000"/>
            <a:ext cx="37542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NikoshBAN" pitchFamily="2" charset="0"/>
                <a:cs typeface="NikoshBAN" pitchFamily="2" charset="0"/>
              </a:rPr>
              <a:t>x</a:t>
            </a:r>
            <a:endParaRPr lang="en-US" sz="2600" dirty="0"/>
          </a:p>
        </p:txBody>
      </p:sp>
      <p:sp>
        <p:nvSpPr>
          <p:cNvPr id="29" name="TextBox 28"/>
          <p:cNvSpPr txBox="1"/>
          <p:nvPr/>
        </p:nvSpPr>
        <p:spPr>
          <a:xfrm>
            <a:off x="5395796" y="4689157"/>
            <a:ext cx="47160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NikoshBAN" pitchFamily="2" charset="0"/>
                <a:cs typeface="NikoshBAN" pitchFamily="2" charset="0"/>
              </a:rPr>
              <a:t>-y</a:t>
            </a:r>
            <a:endParaRPr lang="en-US" sz="2600" dirty="0"/>
          </a:p>
        </p:txBody>
      </p:sp>
      <p:sp>
        <p:nvSpPr>
          <p:cNvPr id="30" name="Arc 29"/>
          <p:cNvSpPr/>
          <p:nvPr/>
        </p:nvSpPr>
        <p:spPr>
          <a:xfrm rot="5150822">
            <a:off x="6006254" y="3677573"/>
            <a:ext cx="1082523" cy="1285210"/>
          </a:xfrm>
          <a:prstGeom prst="arc">
            <a:avLst>
              <a:gd name="adj1" fmla="val 16200000"/>
              <a:gd name="adj2" fmla="val 21342689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 dir="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9" grpId="0"/>
      <p:bldP spid="10" grpId="0"/>
      <p:bldP spid="11" grpId="0"/>
      <p:bldP spid="12" grpId="0"/>
      <p:bldP spid="13" grpId="0"/>
      <p:bldP spid="16" grpId="0" animBg="1"/>
      <p:bldP spid="19" grpId="0" animBg="1"/>
      <p:bldP spid="21" grpId="0"/>
      <p:bldP spid="22" grpId="0"/>
      <p:bldP spid="27" grpId="0"/>
      <p:bldP spid="28" grpId="0"/>
      <p:bldP spid="29" grpId="0"/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ounded Rectangle 36"/>
          <p:cNvSpPr/>
          <p:nvPr/>
        </p:nvSpPr>
        <p:spPr>
          <a:xfrm>
            <a:off x="24384" y="1066800"/>
            <a:ext cx="8305800" cy="11811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152400" y="2362200"/>
            <a:ext cx="8839200" cy="42672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0208" y="149543"/>
            <a:ext cx="8686800" cy="914400"/>
          </a:xfr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সঞ্চারপথের</a:t>
            </a:r>
            <a:r>
              <a:rPr lang="en-US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সমীকরণ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1" y="175260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                          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নির্দেশিত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সঞ্চারপথের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752600"/>
            <a:ext cx="1600200" cy="413238"/>
          </a:xfrm>
          <a:prstGeom prst="rect">
            <a:avLst/>
          </a:prstGeom>
          <a:noFill/>
        </p:spPr>
      </p:pic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1752600"/>
            <a:ext cx="1752600" cy="424599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609600" y="2362200"/>
            <a:ext cx="149752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,</a:t>
            </a: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2514600"/>
            <a:ext cx="1800225" cy="447675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1661996" y="2895600"/>
            <a:ext cx="47160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,</a:t>
            </a: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47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81225" y="2971800"/>
            <a:ext cx="2619375" cy="447675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1661996" y="3393757"/>
            <a:ext cx="47160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,</a:t>
            </a:r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49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3429000"/>
            <a:ext cx="2933700" cy="447675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1676400" y="3927157"/>
            <a:ext cx="47160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,</a:t>
            </a: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51" name="Picture 1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14550" y="3867150"/>
            <a:ext cx="3219450" cy="476250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1676400" y="4384357"/>
            <a:ext cx="47160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,</a:t>
            </a:r>
          </a:p>
        </p:txBody>
      </p:sp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53" name="Picture 1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25" y="4343400"/>
            <a:ext cx="3114675" cy="457200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152400" y="4773453"/>
            <a:ext cx="75713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বৃত্তের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বৃত্তটির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কেন্দ্র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ব্যাসার্ধ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একক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55" name="Picture 15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48748" y="4794964"/>
            <a:ext cx="762000" cy="389283"/>
          </a:xfrm>
          <a:prstGeom prst="rect">
            <a:avLst/>
          </a:prstGeom>
          <a:noFill/>
        </p:spPr>
      </p:pic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57" name="Picture 17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67703" y="4756011"/>
            <a:ext cx="209550" cy="447675"/>
          </a:xfrm>
          <a:prstGeom prst="rect">
            <a:avLst/>
          </a:prstGeom>
          <a:noFill/>
        </p:spPr>
      </p:pic>
      <p:sp>
        <p:nvSpPr>
          <p:cNvPr id="33" name="TextBox 32"/>
          <p:cNvSpPr txBox="1"/>
          <p:nvPr/>
        </p:nvSpPr>
        <p:spPr>
          <a:xfrm>
            <a:off x="304800" y="5562600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প্রদত্ত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নির্দেশিত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সঞ্চারপথটি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বৃত্ত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কেন্দ্র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ব্যাসার্ধ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একক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4" name="Picture 15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5630517"/>
            <a:ext cx="762000" cy="389283"/>
          </a:xfrm>
          <a:prstGeom prst="rect">
            <a:avLst/>
          </a:prstGeom>
          <a:noFill/>
        </p:spPr>
      </p:pic>
      <p:pic>
        <p:nvPicPr>
          <p:cNvPr id="35" name="Picture 17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50" y="5943600"/>
            <a:ext cx="209550" cy="4476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6" grpId="0" animBg="1"/>
      <p:bldP spid="4" grpId="0" animBg="1"/>
      <p:bldP spid="8" grpId="0"/>
      <p:bldP spid="13" grpId="0"/>
      <p:bldP spid="16" grpId="0"/>
      <p:bldP spid="19" grpId="0"/>
      <p:bldP spid="22" grpId="0"/>
      <p:bldP spid="25" grpId="0"/>
      <p:bldP spid="28" grpId="0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3F5CEF5-89C8-9FAB-C948-F24266A3BCB4}"/>
              </a:ext>
            </a:extLst>
          </p:cNvPr>
          <p:cNvSpPr/>
          <p:nvPr/>
        </p:nvSpPr>
        <p:spPr>
          <a:xfrm>
            <a:off x="76200" y="1839040"/>
            <a:ext cx="8839200" cy="4942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90600" y="2221468"/>
            <a:ext cx="609493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NikoshBAN" pitchFamily="2" charset="0"/>
                <a:cs typeface="NikoshBAN" pitchFamily="2" charset="0"/>
              </a:rPr>
              <a:t>01. </a:t>
            </a:r>
            <a:r>
              <a:rPr lang="bn-BD" sz="2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sz="2600" dirty="0" err="1">
                <a:latin typeface="NikoshBAN" pitchFamily="2" charset="0"/>
                <a:cs typeface="NikoshBAN" pitchFamily="2" charset="0"/>
              </a:rPr>
              <a:t>জটিল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>
                <a:latin typeface="NikoshBAN" pitchFamily="2" charset="0"/>
                <a:cs typeface="NikoshBAN" pitchFamily="2" charset="0"/>
              </a:rPr>
              <a:t>সংখ্যাটির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>
                <a:latin typeface="NikoshBAN" pitchFamily="2" charset="0"/>
                <a:cs typeface="NikoshBAN" pitchFamily="2" charset="0"/>
              </a:rPr>
              <a:t>মডুলাস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 ও  </a:t>
            </a:r>
            <a:r>
              <a:rPr lang="en-US" sz="2600" dirty="0" err="1">
                <a:latin typeface="NikoshBAN" pitchFamily="2" charset="0"/>
                <a:cs typeface="NikoshBAN" pitchFamily="2" charset="0"/>
              </a:rPr>
              <a:t>আর্গুমেন্ট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>
                <a:latin typeface="NikoshBAN" pitchFamily="2" charset="0"/>
                <a:cs typeface="NikoshBAN" pitchFamily="2" charset="0"/>
              </a:rPr>
              <a:t>কত</a:t>
            </a:r>
            <a:r>
              <a:rPr lang="bn-BD" sz="2600" dirty="0">
                <a:latin typeface="NikoshBAN" pitchFamily="2" charset="0"/>
                <a:cs typeface="NikoshBAN" pitchFamily="2" charset="0"/>
              </a:rPr>
              <a:t> ?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3352800"/>
            <a:ext cx="817884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NikoshBAN" pitchFamily="2" charset="0"/>
                <a:cs typeface="NikoshBAN" pitchFamily="2" charset="0"/>
              </a:rPr>
              <a:t>02.                   </a:t>
            </a:r>
            <a:r>
              <a:rPr lang="en-US" sz="2600" dirty="0" err="1">
                <a:latin typeface="NikoshBAN" pitchFamily="2" charset="0"/>
                <a:cs typeface="NikoshBAN" pitchFamily="2" charset="0"/>
              </a:rPr>
              <a:t>জটিল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>
                <a:latin typeface="NikoshBAN" pitchFamily="2" charset="0"/>
                <a:cs typeface="NikoshBAN" pitchFamily="2" charset="0"/>
              </a:rPr>
              <a:t>সংখ্যাটির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>
                <a:latin typeface="NikoshBAN" pitchFamily="2" charset="0"/>
                <a:cs typeface="NikoshBAN" pitchFamily="2" charset="0"/>
              </a:rPr>
              <a:t>পোলার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>
                <a:latin typeface="NikoshBAN" pitchFamily="2" charset="0"/>
                <a:cs typeface="NikoshBAN" pitchFamily="2" charset="0"/>
              </a:rPr>
              <a:t>আকারে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bn-BD" sz="2600" dirty="0">
                <a:latin typeface="NikoshBAN" pitchFamily="2" charset="0"/>
                <a:cs typeface="NikoshBAN" pitchFamily="2" charset="0"/>
              </a:rPr>
              <a:t> 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66" name="Rectangle 1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76200" y="-29287"/>
            <a:ext cx="8610600" cy="154304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505200" y="228600"/>
            <a:ext cx="185980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5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5000" dirty="0"/>
          </a:p>
        </p:txBody>
      </p:sp>
      <p:sp>
        <p:nvSpPr>
          <p:cNvPr id="2" name="Rectangle 1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68" name="Rectangle 1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67" name="Picture 11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2286000"/>
            <a:ext cx="876300" cy="390525"/>
          </a:xfrm>
          <a:prstGeom prst="rect">
            <a:avLst/>
          </a:prstGeom>
          <a:noFill/>
        </p:spPr>
      </p:pic>
      <p:sp>
        <p:nvSpPr>
          <p:cNvPr id="2170" name="Rectangle 1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69" name="Picture 12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3352800"/>
            <a:ext cx="1333500" cy="438150"/>
          </a:xfrm>
          <a:prstGeom prst="rect">
            <a:avLst/>
          </a:prstGeom>
          <a:noFill/>
        </p:spPr>
      </p:pic>
      <p:sp>
        <p:nvSpPr>
          <p:cNvPr id="2172" name="Rectangle 1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990600" y="4572000"/>
            <a:ext cx="802174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NikoshBAN" pitchFamily="2" charset="0"/>
                <a:cs typeface="NikoshBAN" pitchFamily="2" charset="0"/>
              </a:rPr>
              <a:t>03.                                 </a:t>
            </a:r>
            <a:r>
              <a:rPr lang="en-US" sz="26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>
                <a:latin typeface="NikoshBAN" pitchFamily="2" charset="0"/>
                <a:cs typeface="NikoshBAN" pitchFamily="2" charset="0"/>
              </a:rPr>
              <a:t>সঞ্চারপথের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>
                <a:latin typeface="NikoshBAN" pitchFamily="2" charset="0"/>
                <a:cs typeface="NikoshBAN" pitchFamily="2" charset="0"/>
              </a:rPr>
              <a:t>কর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74" name="Rectangle 1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73" name="Picture 12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4648200"/>
            <a:ext cx="2514600" cy="390525"/>
          </a:xfrm>
          <a:prstGeom prst="rect">
            <a:avLst/>
          </a:prstGeom>
          <a:noFill/>
        </p:spPr>
      </p:pic>
      <p:sp>
        <p:nvSpPr>
          <p:cNvPr id="2176" name="Rectangle 1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741566"/>
      </p:ext>
    </p:extLst>
  </p:cSld>
  <p:clrMapOvr>
    <a:masterClrMapping/>
  </p:clrMapOvr>
  <p:transition spd="slow">
    <p:cover dir="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2" grpId="0" animBg="1"/>
      <p:bldP spid="13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A0923-180E-CF98-C890-EAF1001A1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B82C2-013C-D130-6D80-B2F013124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53D9FF6-C492-6373-3B2E-7468E585D002}"/>
              </a:ext>
            </a:extLst>
          </p:cNvPr>
          <p:cNvSpPr/>
          <p:nvPr/>
        </p:nvSpPr>
        <p:spPr>
          <a:xfrm>
            <a:off x="381000" y="237394"/>
            <a:ext cx="8305799" cy="121748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748015-893A-B04B-B917-D14B17719668}"/>
              </a:ext>
            </a:extLst>
          </p:cNvPr>
          <p:cNvSpPr txBox="1"/>
          <p:nvPr/>
        </p:nvSpPr>
        <p:spPr>
          <a:xfrm>
            <a:off x="2057400" y="224417"/>
            <a:ext cx="4577136" cy="8540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950" b="1" spc="38" dirty="0" err="1">
                <a:ln w="0"/>
                <a:solidFill>
                  <a:schemeClr val="accent5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950" b="1" spc="38" dirty="0">
                <a:ln w="0"/>
                <a:solidFill>
                  <a:schemeClr val="accent5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950" b="1" spc="38" dirty="0" err="1">
                <a:ln w="0"/>
                <a:solidFill>
                  <a:schemeClr val="accent5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950" b="1" spc="38" dirty="0">
              <a:ln w="0"/>
              <a:solidFill>
                <a:schemeClr val="accent5">
                  <a:lumMod val="5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586870A-E0F3-04D8-BBE2-72257195FA97}"/>
              </a:ext>
            </a:extLst>
          </p:cNvPr>
          <p:cNvSpPr/>
          <p:nvPr/>
        </p:nvSpPr>
        <p:spPr>
          <a:xfrm>
            <a:off x="446925" y="1637444"/>
            <a:ext cx="8544675" cy="499613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A66E55-5B0A-A2BF-18ED-149DB26E5D5F}"/>
              </a:ext>
            </a:extLst>
          </p:cNvPr>
          <p:cNvSpPr txBox="1"/>
          <p:nvPr/>
        </p:nvSpPr>
        <p:spPr>
          <a:xfrm>
            <a:off x="639566" y="3188553"/>
            <a:ext cx="697358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0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প্রফেসর</a:t>
            </a:r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অসীম</a:t>
            </a:r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কুমার</a:t>
            </a:r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সাহা</a:t>
            </a:r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স্যারের</a:t>
            </a:r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অনুশীলনী</a:t>
            </a:r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3(b)</a:t>
            </a:r>
            <a:r>
              <a:rPr lang="bn-IN" sz="3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0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bn-IN" sz="30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১৫</a:t>
            </a:r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নম্বর</a:t>
            </a:r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সমস্যার</a:t>
            </a:r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005882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 animBg="1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289B507-833A-41C8-9159-EA86051EDAFC}"/>
              </a:ext>
            </a:extLst>
          </p:cNvPr>
          <p:cNvSpPr/>
          <p:nvPr/>
        </p:nvSpPr>
        <p:spPr>
          <a:xfrm>
            <a:off x="1" y="896447"/>
            <a:ext cx="9143999" cy="51435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285750">
            <a:gradFill>
              <a:gsLst>
                <a:gs pos="77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0">
                  <a:srgbClr val="C00000"/>
                </a:gs>
                <a:gs pos="84000">
                  <a:srgbClr val="00206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prstTxWarp prst="textDoubleWave1">
              <a:avLst>
                <a:gd name="adj1" fmla="val 4610"/>
                <a:gd name="adj2" fmla="val 577"/>
              </a:avLst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 dirty="0">
              <a:solidFill>
                <a:srgbClr val="C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50D501-3621-492F-968A-3C2E404F91E8}"/>
              </a:ext>
            </a:extLst>
          </p:cNvPr>
          <p:cNvSpPr/>
          <p:nvPr/>
        </p:nvSpPr>
        <p:spPr>
          <a:xfrm>
            <a:off x="538089" y="2186647"/>
            <a:ext cx="8039687" cy="253218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b">
            <a:prstTxWarp prst="textStop">
              <a:avLst>
                <a:gd name="adj" fmla="val 17242"/>
              </a:avLst>
            </a:prstTxWarp>
          </a:bodyPr>
          <a:lstStyle/>
          <a:p>
            <a:pPr indent="-585202" algn="ctr">
              <a:lnSpc>
                <a:spcPct val="300000"/>
              </a:lnSpc>
            </a:pPr>
            <a:r>
              <a:rPr lang="bn-BD" sz="10275" b="1" spc="38" dirty="0">
                <a:ln w="0"/>
                <a:solidFill>
                  <a:srgbClr val="C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0275" b="1" spc="38" dirty="0">
              <a:ln w="0"/>
              <a:solidFill>
                <a:srgbClr val="C00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086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909B3C9-5FB1-446D-9A0B-6AD9DE5CA718}"/>
              </a:ext>
            </a:extLst>
          </p:cNvPr>
          <p:cNvSpPr/>
          <p:nvPr/>
        </p:nvSpPr>
        <p:spPr>
          <a:xfrm>
            <a:off x="1" y="896447"/>
            <a:ext cx="9143999" cy="51435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285750" cmpd="tri">
            <a:gradFill flip="none" rotWithShape="1">
              <a:gsLst>
                <a:gs pos="26000">
                  <a:schemeClr val="accent5">
                    <a:lumMod val="67000"/>
                  </a:schemeClr>
                </a:gs>
                <a:gs pos="95000">
                  <a:srgbClr val="00B050"/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prstDash val="lgDash"/>
            <a:miter lim="800000"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prstTxWarp prst="textDoubleWave1">
              <a:avLst>
                <a:gd name="adj1" fmla="val 4610"/>
                <a:gd name="adj2" fmla="val 577"/>
              </a:avLst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 dirty="0">
              <a:ln>
                <a:solidFill>
                  <a:srgbClr val="00206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B3881F9-BBF2-4F8F-A971-141A746FA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598" y="1212970"/>
            <a:ext cx="7818120" cy="1330136"/>
          </a:xfrm>
          <a:solidFill>
            <a:schemeClr val="accent6">
              <a:lumMod val="20000"/>
              <a:lumOff val="80000"/>
            </a:schemeClr>
          </a:solidFill>
          <a:ln w="69850" cmpd="thickThin">
            <a:solidFill>
              <a:srgbClr val="0033CC"/>
            </a:solidFill>
          </a:ln>
        </p:spPr>
        <p:txBody>
          <a:bodyPr>
            <a:prstTxWarp prst="textTriangle">
              <a:avLst>
                <a:gd name="adj" fmla="val 46196"/>
              </a:avLst>
            </a:prstTxWarp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1024" b="1" dirty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bn-BD" sz="1024" b="1" dirty="0">
                <a:ln>
                  <a:solidFill>
                    <a:srgbClr val="3366CC"/>
                  </a:solidFill>
                </a:ln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</a:t>
            </a:r>
            <a:r>
              <a:rPr lang="bn-BD" sz="1024" b="1" dirty="0">
                <a:ln>
                  <a:solidFill>
                    <a:srgbClr val="FF0000"/>
                  </a:solidFill>
                </a:ln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</a:t>
            </a:r>
            <a:r>
              <a:rPr lang="bn-BD" sz="1024" b="1" dirty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</a:t>
            </a:r>
            <a:r>
              <a:rPr lang="bn-BD" sz="1024" b="1" dirty="0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024" b="1" dirty="0">
              <a:ln/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8C4A0E7-74AD-4617-9DB7-CD026F4F1E65}"/>
              </a:ext>
            </a:extLst>
          </p:cNvPr>
          <p:cNvSpPr/>
          <p:nvPr/>
        </p:nvSpPr>
        <p:spPr>
          <a:xfrm>
            <a:off x="4315265" y="3072912"/>
            <a:ext cx="4557932" cy="2437228"/>
          </a:xfrm>
          <a:prstGeom prst="roundRect">
            <a:avLst>
              <a:gd name="adj" fmla="val 31498"/>
            </a:avLst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rgbClr val="002060"/>
            </a:solidFill>
          </a:ln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5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/>
                <a:cs typeface="NikoshBAN" pitchFamily="2" charset="0"/>
              </a:rPr>
              <a:t>সুপ্তি</a:t>
            </a:r>
            <a:r>
              <a:rPr lang="en-US" sz="405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/>
                <a:cs typeface="NikoshBAN" pitchFamily="2" charset="0"/>
              </a:rPr>
              <a:t> </a:t>
            </a:r>
            <a:r>
              <a:rPr lang="en-US" sz="405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/>
                <a:cs typeface="NikoshBAN" pitchFamily="2" charset="0"/>
              </a:rPr>
              <a:t>মৈত্র</a:t>
            </a:r>
            <a:endParaRPr lang="en-US" sz="405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/>
              <a:cs typeface="NikoshBAN" pitchFamily="2" charset="0"/>
            </a:endParaRPr>
          </a:p>
          <a:p>
            <a:pPr algn="ctr"/>
            <a:r>
              <a:rPr lang="en-US" sz="3300" b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NikoshBAN" pitchFamily="2" charset="0"/>
              </a:rPr>
              <a:t>প্রভাষক</a:t>
            </a:r>
            <a:r>
              <a:rPr lang="en-US" sz="33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NikoshBAN" pitchFamily="2" charset="0"/>
              </a:rPr>
              <a:t> (</a:t>
            </a:r>
            <a:r>
              <a:rPr lang="en-US" sz="3300" b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NikoshBAN" pitchFamily="2" charset="0"/>
              </a:rPr>
              <a:t>গণিত</a:t>
            </a:r>
            <a:r>
              <a:rPr lang="en-US" sz="33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NikoshBAN" pitchFamily="2" charset="0"/>
              </a:rPr>
              <a:t>)</a:t>
            </a:r>
          </a:p>
          <a:p>
            <a:pPr algn="ctr"/>
            <a:r>
              <a:rPr lang="en-US" sz="2100" b="1" spc="-113" dirty="0" err="1">
                <a:ln w="0"/>
                <a:solidFill>
                  <a:schemeClr val="accent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/>
                <a:cs typeface="NikoshBAN" pitchFamily="2" charset="0"/>
              </a:rPr>
              <a:t>শহিদ</a:t>
            </a:r>
            <a:r>
              <a:rPr lang="en-US" sz="2100" b="1" spc="-113" dirty="0">
                <a:ln w="0"/>
                <a:solidFill>
                  <a:schemeClr val="accent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/>
                <a:cs typeface="NikoshBAN" pitchFamily="2" charset="0"/>
              </a:rPr>
              <a:t> </a:t>
            </a:r>
            <a:r>
              <a:rPr lang="en-US" sz="2100" b="1" spc="-113" dirty="0" err="1">
                <a:ln w="0"/>
                <a:solidFill>
                  <a:schemeClr val="accent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/>
                <a:cs typeface="NikoshBAN" pitchFamily="2" charset="0"/>
              </a:rPr>
              <a:t>জননী</a:t>
            </a:r>
            <a:r>
              <a:rPr lang="en-US" sz="2100" b="1" spc="-113" dirty="0">
                <a:ln w="0"/>
                <a:solidFill>
                  <a:schemeClr val="accent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/>
                <a:cs typeface="NikoshBAN" pitchFamily="2" charset="0"/>
              </a:rPr>
              <a:t> </a:t>
            </a:r>
            <a:r>
              <a:rPr lang="en-US" sz="2100" b="1" spc="-113" dirty="0" err="1">
                <a:ln w="0"/>
                <a:solidFill>
                  <a:schemeClr val="accent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/>
                <a:cs typeface="NikoshBAN" pitchFamily="2" charset="0"/>
              </a:rPr>
              <a:t>মহিলা</a:t>
            </a:r>
            <a:r>
              <a:rPr lang="en-US" sz="2100" b="1" spc="-113" dirty="0">
                <a:ln w="0"/>
                <a:solidFill>
                  <a:schemeClr val="accent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/>
                <a:cs typeface="NikoshBAN" pitchFamily="2" charset="0"/>
              </a:rPr>
              <a:t> </a:t>
            </a:r>
            <a:r>
              <a:rPr lang="en-US" sz="2100" b="1" spc="-113" dirty="0" err="1">
                <a:ln w="0"/>
                <a:solidFill>
                  <a:schemeClr val="accent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/>
                <a:cs typeface="NikoshBAN" pitchFamily="2" charset="0"/>
              </a:rPr>
              <a:t>মহাবিদ্যালয়</a:t>
            </a:r>
            <a:r>
              <a:rPr lang="en-US" sz="2100" b="1" spc="-113" dirty="0">
                <a:ln w="0"/>
                <a:solidFill>
                  <a:schemeClr val="accent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/>
                <a:cs typeface="NikoshBAN" pitchFamily="2" charset="0"/>
              </a:rPr>
              <a:t>, </a:t>
            </a:r>
            <a:r>
              <a:rPr lang="en-US" sz="2100" b="1" spc="-113" dirty="0" err="1">
                <a:ln w="0"/>
                <a:solidFill>
                  <a:schemeClr val="accent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/>
                <a:cs typeface="NikoshBAN" pitchFamily="2" charset="0"/>
              </a:rPr>
              <a:t>পিরোজপুর</a:t>
            </a:r>
            <a:r>
              <a:rPr lang="bn-BD" sz="2100" b="1" spc="-113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/>
                <a:cs typeface="NikoshBAN" pitchFamily="2" charset="0"/>
              </a:rPr>
              <a:t> </a:t>
            </a:r>
          </a:p>
          <a:p>
            <a:pPr algn="ctr"/>
            <a:r>
              <a:rPr lang="en-AU" sz="1950" b="1" spc="38" dirty="0">
                <a:ln w="0"/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Email: </a:t>
            </a:r>
            <a:r>
              <a:rPr lang="en-AU" sz="1950" b="1" spc="38" dirty="0" err="1">
                <a:ln w="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suptimaitra</a:t>
            </a:r>
            <a:r>
              <a:rPr lang="en-US" sz="1950" b="1" spc="38" dirty="0">
                <a:ln w="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AU" sz="1950" b="1" spc="38" dirty="0">
                <a:ln w="0"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@gmail.com</a:t>
            </a:r>
          </a:p>
          <a:p>
            <a:pPr algn="ctr"/>
            <a:endParaRPr lang="en-US" sz="195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C56CA2D-5892-4946-945E-FED662BBF01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48" t="3692" r="4233" b="9539"/>
          <a:stretch/>
        </p:blipFill>
        <p:spPr>
          <a:xfrm>
            <a:off x="643599" y="2701657"/>
            <a:ext cx="2933113" cy="3032686"/>
          </a:xfrm>
          <a:prstGeom prst="ellipse">
            <a:avLst/>
          </a:prstGeom>
          <a:ln w="190500" cap="rnd">
            <a:solidFill>
              <a:srgbClr val="00206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062256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9923138-C37F-479D-93AD-51869389CC97}"/>
              </a:ext>
            </a:extLst>
          </p:cNvPr>
          <p:cNvSpPr/>
          <p:nvPr/>
        </p:nvSpPr>
        <p:spPr>
          <a:xfrm>
            <a:off x="1" y="857250"/>
            <a:ext cx="9143999" cy="51435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w="285750" cmpd="tri">
            <a:gradFill>
              <a:gsLst>
                <a:gs pos="20000">
                  <a:schemeClr val="accent5"/>
                </a:gs>
                <a:gs pos="50000">
                  <a:schemeClr val="accent1">
                    <a:lumMod val="45000"/>
                    <a:lumOff val="55000"/>
                  </a:schemeClr>
                </a:gs>
                <a:gs pos="100000">
                  <a:srgbClr val="0070C0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prstTxWarp prst="textDoubleWave1">
              <a:avLst>
                <a:gd name="adj1" fmla="val 4610"/>
                <a:gd name="adj2" fmla="val 577"/>
              </a:avLst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 dirty="0">
              <a:solidFill>
                <a:srgbClr val="C00000"/>
              </a:solidFill>
            </a:endParaRPr>
          </a:p>
        </p:txBody>
      </p:sp>
      <p:sp>
        <p:nvSpPr>
          <p:cNvPr id="7" name="Round Diagonal Corner Rectangle 3">
            <a:extLst>
              <a:ext uri="{FF2B5EF4-FFF2-40B4-BE49-F238E27FC236}">
                <a16:creationId xmlns:a16="http://schemas.microsoft.com/office/drawing/2014/main" id="{53DFC2BE-4DB9-454E-95C8-6F5316BB3297}"/>
              </a:ext>
            </a:extLst>
          </p:cNvPr>
          <p:cNvSpPr/>
          <p:nvPr/>
        </p:nvSpPr>
        <p:spPr>
          <a:xfrm>
            <a:off x="927847" y="3062451"/>
            <a:ext cx="6519362" cy="2772125"/>
          </a:xfrm>
          <a:prstGeom prst="round2DiagRect">
            <a:avLst>
              <a:gd name="adj1" fmla="val 41732"/>
              <a:gd name="adj2" fmla="val 41661"/>
            </a:avLst>
          </a:prstGeom>
          <a:solidFill>
            <a:schemeClr val="accent2"/>
          </a:solidFill>
          <a:ln w="76200">
            <a:solidFill>
              <a:schemeClr val="accent4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96" b="1" spc="38" dirty="0">
              <a:ln w="0"/>
              <a:solidFill>
                <a:srgbClr val="C00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96" b="1" spc="38" dirty="0">
              <a:ln w="0"/>
              <a:solidFill>
                <a:srgbClr val="C00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96" b="1" spc="38" dirty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096" b="1" spc="38" dirty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96" b="1" spc="38" dirty="0" err="1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উচ্চতর</a:t>
            </a:r>
            <a:r>
              <a:rPr lang="en-US" sz="4096" b="1" spc="38" dirty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96" b="1" spc="38" dirty="0" err="1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4096" b="1" spc="38" dirty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bn-IN" sz="4096" b="1" spc="38" dirty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২য়</a:t>
            </a:r>
            <a:r>
              <a:rPr lang="en-US" sz="4096" b="1" spc="38" dirty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96" b="1" spc="38" dirty="0" err="1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পত্র</a:t>
            </a:r>
            <a:endParaRPr lang="bn-BD" sz="4096" b="1" spc="38" dirty="0">
              <a:ln w="0"/>
              <a:solidFill>
                <a:srgbClr val="00206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36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US" sz="36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দ্বাদশ</a:t>
            </a:r>
            <a:endParaRPr lang="en-US" sz="36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7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         </a:t>
            </a:r>
            <a:r>
              <a:rPr lang="en-US" sz="27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তারিখঃ২৮/০১/২০২৩                </a:t>
            </a:r>
          </a:p>
          <a:p>
            <a:pPr algn="ctr"/>
            <a:endParaRPr lang="bn-BD" sz="33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B0F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96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lgerian" panose="04020705040A02060702" pitchFamily="82" charset="0"/>
              <a:cs typeface="NikoshBAN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7133810-26CD-49FE-A03B-8F3B32FA48B2}"/>
              </a:ext>
            </a:extLst>
          </p:cNvPr>
          <p:cNvSpPr txBox="1"/>
          <p:nvPr/>
        </p:nvSpPr>
        <p:spPr>
          <a:xfrm>
            <a:off x="1004552" y="1384789"/>
            <a:ext cx="6442656" cy="117327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endParaRPr lang="bn-IN" sz="1024" b="1" dirty="0">
              <a:ln/>
              <a:solidFill>
                <a:schemeClr val="accent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b="1" spc="38" dirty="0" err="1">
                <a:ln w="0"/>
                <a:solidFill>
                  <a:srgbClr val="00B05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b="1" spc="38" dirty="0">
                <a:ln w="0"/>
                <a:solidFill>
                  <a:srgbClr val="00B05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spc="38" dirty="0" err="1">
                <a:ln w="0"/>
                <a:solidFill>
                  <a:srgbClr val="00B05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endParaRPr lang="en-US" sz="6000" b="1" dirty="0">
              <a:ln/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36176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0"/>
            <a:ext cx="4419600" cy="693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6" y="0"/>
            <a:ext cx="4561114" cy="6792722"/>
          </a:xfrm>
          <a:prstGeom prst="rect">
            <a:avLst/>
          </a:prstGeom>
        </p:spPr>
      </p:pic>
      <p:sp>
        <p:nvSpPr>
          <p:cNvPr id="9" name="Title 2"/>
          <p:cNvSpPr txBox="1">
            <a:spLocks/>
          </p:cNvSpPr>
          <p:nvPr/>
        </p:nvSpPr>
        <p:spPr>
          <a:xfrm>
            <a:off x="5791200" y="3048000"/>
            <a:ext cx="2438400" cy="1066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বাস্তব</a:t>
            </a:r>
            <a:endParaRPr lang="en-US" sz="4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itle 2"/>
          <p:cNvSpPr txBox="1">
            <a:spLocks/>
          </p:cNvSpPr>
          <p:nvPr/>
        </p:nvSpPr>
        <p:spPr>
          <a:xfrm>
            <a:off x="1219200" y="2971800"/>
            <a:ext cx="2438400" cy="1066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অবাস্তব</a:t>
            </a:r>
            <a:r>
              <a:rPr lang="en-US" sz="4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13695354"/>
      </p:ext>
    </p:extLst>
  </p:cSld>
  <p:clrMapOvr>
    <a:masterClrMapping/>
  </p:clrMapOvr>
  <p:transition spd="slow">
    <p:push dir="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9923138-C37F-479D-93AD-51869389CC97}"/>
              </a:ext>
            </a:extLst>
          </p:cNvPr>
          <p:cNvSpPr/>
          <p:nvPr/>
        </p:nvSpPr>
        <p:spPr>
          <a:xfrm>
            <a:off x="96033" y="934523"/>
            <a:ext cx="9143999" cy="51435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w="285750" cmpd="tri">
            <a:gradFill>
              <a:gsLst>
                <a:gs pos="20000">
                  <a:schemeClr val="accent5"/>
                </a:gs>
                <a:gs pos="50000">
                  <a:schemeClr val="accent1">
                    <a:lumMod val="45000"/>
                    <a:lumOff val="55000"/>
                  </a:schemeClr>
                </a:gs>
                <a:gs pos="100000">
                  <a:srgbClr val="0070C0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prstTxWarp prst="textDoubleWave1">
              <a:avLst>
                <a:gd name="adj1" fmla="val 4610"/>
                <a:gd name="adj2" fmla="val 577"/>
              </a:avLst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3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B0F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525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25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0৩ (</a:t>
            </a:r>
            <a:r>
              <a:rPr lang="en-US" sz="525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জটিল</a:t>
            </a:r>
            <a:r>
              <a:rPr lang="en-US" sz="525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সংখ্যা-2</a:t>
            </a:r>
            <a:r>
              <a:rPr lang="en-US" sz="525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25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)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125014" y="1204980"/>
            <a:ext cx="5409127" cy="11784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spc="38" dirty="0" err="1">
                <a:ln w="0"/>
                <a:solidFill>
                  <a:srgbClr val="00B05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b="1" spc="38" dirty="0">
                <a:ln w="0"/>
                <a:solidFill>
                  <a:srgbClr val="00B05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spc="38" dirty="0" err="1">
                <a:ln w="0"/>
                <a:solidFill>
                  <a:srgbClr val="00B05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6000" b="1" spc="38" dirty="0">
              <a:ln w="0"/>
              <a:solidFill>
                <a:srgbClr val="00B05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959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52400" y="1584136"/>
            <a:ext cx="8839200" cy="51214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7924800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0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7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0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ফল</a:t>
            </a:r>
            <a:endParaRPr lang="en-US" sz="7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2531745"/>
            <a:ext cx="793215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অধ্যায়পাঠ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…….</a:t>
            </a:r>
          </a:p>
          <a:p>
            <a:endParaRPr lang="en-US" sz="4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জটিল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সঞ্চারপথের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56973515"/>
      </p:ext>
    </p:extLst>
  </p:cSld>
  <p:clrMapOvr>
    <a:masterClrMapping/>
  </p:clrMapOvr>
  <p:transition spd="slow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69C3E3A-C1DF-A979-12FA-15C1EF2A85C5}"/>
              </a:ext>
            </a:extLst>
          </p:cNvPr>
          <p:cNvSpPr/>
          <p:nvPr/>
        </p:nvSpPr>
        <p:spPr>
          <a:xfrm>
            <a:off x="95250" y="1554536"/>
            <a:ext cx="9048750" cy="515106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38200" y="1524000"/>
            <a:ext cx="222208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NikoshBAN" pitchFamily="2" charset="0"/>
                <a:cs typeface="NikoshBAN" pitchFamily="2" charset="0"/>
              </a:rPr>
              <a:t>                  </a:t>
            </a:r>
            <a:r>
              <a:rPr lang="en-US" sz="2600" dirty="0" err="1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, </a:t>
            </a:r>
          </a:p>
        </p:txBody>
      </p:sp>
      <p:sp>
        <p:nvSpPr>
          <p:cNvPr id="5" name="Arc 4"/>
          <p:cNvSpPr/>
          <p:nvPr/>
        </p:nvSpPr>
        <p:spPr>
          <a:xfrm rot="1474071">
            <a:off x="5800503" y="4424860"/>
            <a:ext cx="882622" cy="970028"/>
          </a:xfrm>
          <a:prstGeom prst="arc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928340" y="4817933"/>
            <a:ext cx="304800" cy="228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67400" y="3767796"/>
            <a:ext cx="304800" cy="228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 flipH="1" flipV="1">
            <a:off x="6590505" y="4398039"/>
            <a:ext cx="1295400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1070657"/>
              </p:ext>
            </p:extLst>
          </p:nvPr>
        </p:nvGraphicFramePr>
        <p:xfrm>
          <a:off x="6215222" y="3979733"/>
          <a:ext cx="56657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4120" imgH="126720" progId="Equation.3">
                  <p:embed/>
                </p:oleObj>
              </mc:Choice>
              <mc:Fallback>
                <p:oleObj name="Equation" r:id="rId3" imgW="114120" imgH="1267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5222" y="3979733"/>
                        <a:ext cx="566578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7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48400" y="4493205"/>
            <a:ext cx="304799" cy="609598"/>
          </a:xfrm>
          <a:prstGeom prst="rect">
            <a:avLst/>
          </a:prstGeom>
          <a:noFill/>
        </p:spPr>
      </p:pic>
      <p:cxnSp>
        <p:nvCxnSpPr>
          <p:cNvPr id="11" name="Straight Arrow Connector 10"/>
          <p:cNvCxnSpPr/>
          <p:nvPr/>
        </p:nvCxnSpPr>
        <p:spPr>
          <a:xfrm>
            <a:off x="5029200" y="5029200"/>
            <a:ext cx="3536950" cy="18921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867400" y="2912933"/>
            <a:ext cx="0" cy="329184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629650" y="4737268"/>
            <a:ext cx="41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86400" y="6189533"/>
            <a:ext cx="533400" cy="382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Y’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10200" y="2895600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05400" y="5046533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O(0,0)</a:t>
            </a:r>
          </a:p>
        </p:txBody>
      </p:sp>
      <p:pic>
        <p:nvPicPr>
          <p:cNvPr id="17" name="Picture 7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48400" y="4876800"/>
            <a:ext cx="365760" cy="762000"/>
          </a:xfrm>
          <a:prstGeom prst="rect">
            <a:avLst/>
          </a:prstGeom>
          <a:noFill/>
        </p:spPr>
      </p:pic>
      <p:pic>
        <p:nvPicPr>
          <p:cNvPr id="18" name="Picture 7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4208333"/>
            <a:ext cx="323263" cy="513031"/>
          </a:xfrm>
          <a:prstGeom prst="rect">
            <a:avLst/>
          </a:prstGeom>
          <a:noFill/>
        </p:spPr>
      </p:pic>
      <p:cxnSp>
        <p:nvCxnSpPr>
          <p:cNvPr id="19" name="Straight Connector 18"/>
          <p:cNvCxnSpPr/>
          <p:nvPr/>
        </p:nvCxnSpPr>
        <p:spPr>
          <a:xfrm flipV="1">
            <a:off x="5867400" y="3753728"/>
            <a:ext cx="1371600" cy="1295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6009" y="3429000"/>
            <a:ext cx="1787991" cy="352425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4724400" y="4800600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X’</a:t>
            </a:r>
          </a:p>
        </p:txBody>
      </p:sp>
      <p:cxnSp>
        <p:nvCxnSpPr>
          <p:cNvPr id="22" name="Straight Connector 21"/>
          <p:cNvCxnSpPr/>
          <p:nvPr/>
        </p:nvCxnSpPr>
        <p:spPr>
          <a:xfrm rot="10800000" flipV="1">
            <a:off x="5867400" y="3767796"/>
            <a:ext cx="13716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381000" y="268224"/>
            <a:ext cx="8248650" cy="914400"/>
          </a:xfrm>
          <a:solidFill>
            <a:schemeClr val="accent6">
              <a:lumMod val="75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আর্গুমেন্ট</a:t>
            </a:r>
            <a:r>
              <a:rPr lang="en-US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নতি</a:t>
            </a:r>
            <a:r>
              <a:rPr lang="en-US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)</a:t>
            </a:r>
          </a:p>
        </p:txBody>
      </p:sp>
      <p:pic>
        <p:nvPicPr>
          <p:cNvPr id="24" name="Picture 9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490004"/>
            <a:ext cx="1295400" cy="491196"/>
          </a:xfrm>
          <a:prstGeom prst="rect">
            <a:avLst/>
          </a:prstGeom>
          <a:noFill/>
        </p:spPr>
      </p:pic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1371600"/>
            <a:ext cx="4953000" cy="742950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762000" y="2022157"/>
            <a:ext cx="371768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>
                <a:latin typeface="NikoshBAN" pitchFamily="2" charset="0"/>
                <a:cs typeface="NikoshBAN" pitchFamily="2" charset="0"/>
              </a:rPr>
              <a:t>চিত্রানুযায়ী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,                        </a:t>
            </a:r>
            <a:r>
              <a:rPr lang="en-US" sz="2600" dirty="0" err="1">
                <a:latin typeface="NikoshBAN" pitchFamily="2" charset="0"/>
                <a:cs typeface="NikoshBAN" pitchFamily="2" charset="0"/>
              </a:rPr>
              <a:t>এবং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2057400"/>
            <a:ext cx="1866900" cy="466725"/>
          </a:xfrm>
          <a:prstGeom prst="rect">
            <a:avLst/>
          </a:prstGeom>
          <a:noFill/>
        </p:spPr>
      </p:pic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679" name="Picture 7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5800" y="1981200"/>
            <a:ext cx="2133600" cy="547638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762000" y="2667000"/>
            <a:ext cx="92685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,</a:t>
            </a:r>
          </a:p>
        </p:txBody>
      </p:sp>
      <p:pic>
        <p:nvPicPr>
          <p:cNvPr id="33" name="Picture 69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1" y="2514600"/>
            <a:ext cx="1904999" cy="819002"/>
          </a:xfrm>
          <a:prstGeom prst="rect">
            <a:avLst/>
          </a:prstGeom>
          <a:noFill/>
        </p:spPr>
      </p:pic>
      <p:sp>
        <p:nvSpPr>
          <p:cNvPr id="34" name="TextBox 33"/>
          <p:cNvSpPr txBox="1"/>
          <p:nvPr/>
        </p:nvSpPr>
        <p:spPr>
          <a:xfrm>
            <a:off x="2286000" y="3276600"/>
            <a:ext cx="309571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 z </a:t>
            </a:r>
            <a:r>
              <a:rPr lang="en-US" sz="26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>
                <a:latin typeface="NikoshBAN" pitchFamily="2" charset="0"/>
                <a:cs typeface="NikoshBAN" pitchFamily="2" charset="0"/>
              </a:rPr>
              <a:t>আর্গুমেন্ট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৤</a:t>
            </a:r>
          </a:p>
        </p:txBody>
      </p:sp>
      <p:pic>
        <p:nvPicPr>
          <p:cNvPr id="35" name="Picture 69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1" y="3200400"/>
            <a:ext cx="1447799" cy="622441"/>
          </a:xfrm>
          <a:prstGeom prst="rect">
            <a:avLst/>
          </a:prstGeom>
          <a:noFill/>
        </p:spPr>
      </p:pic>
      <p:sp>
        <p:nvSpPr>
          <p:cNvPr id="47" name="TextBox 46"/>
          <p:cNvSpPr txBox="1"/>
          <p:nvPr/>
        </p:nvSpPr>
        <p:spPr>
          <a:xfrm>
            <a:off x="304802" y="4606177"/>
            <a:ext cx="4356098" cy="169277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600" dirty="0" err="1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en-US" sz="26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600" dirty="0" err="1"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600" dirty="0" err="1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>
                <a:latin typeface="NikoshBAN" pitchFamily="2" charset="0"/>
                <a:cs typeface="NikoshBAN" pitchFamily="2" charset="0"/>
              </a:rPr>
              <a:t>মুখ্য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 (principal) </a:t>
            </a:r>
            <a:r>
              <a:rPr lang="en-US" sz="2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আর্গুমেন্ট</a:t>
            </a:r>
            <a:r>
              <a:rPr lang="en-US" sz="2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৤ z </a:t>
            </a:r>
            <a:r>
              <a:rPr lang="en-US" sz="26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>
                <a:latin typeface="NikoshBAN" pitchFamily="2" charset="0"/>
                <a:cs typeface="NikoshBAN" pitchFamily="2" charset="0"/>
              </a:rPr>
              <a:t>মুখ্য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>
                <a:latin typeface="NikoshBAN" pitchFamily="2" charset="0"/>
                <a:cs typeface="NikoshBAN" pitchFamily="2" charset="0"/>
              </a:rPr>
              <a:t>আর্গুমেন্টকে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600" dirty="0" err="1">
                <a:latin typeface="NikoshBAN" pitchFamily="2" charset="0"/>
                <a:cs typeface="NikoshBAN" pitchFamily="2" charset="0"/>
              </a:rPr>
              <a:t>Arg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(z) </a:t>
            </a:r>
            <a:r>
              <a:rPr lang="en-US" sz="2600" dirty="0" err="1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৤</a:t>
            </a:r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692" name="Picture 20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7300" y="4658363"/>
            <a:ext cx="1447800" cy="319139"/>
          </a:xfrm>
          <a:prstGeom prst="rect">
            <a:avLst/>
          </a:prstGeom>
          <a:noFill/>
        </p:spPr>
      </p:pic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694" name="Picture 22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61936" y="3962400"/>
            <a:ext cx="209550" cy="3905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8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8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13" grpId="0"/>
      <p:bldP spid="14" grpId="0"/>
      <p:bldP spid="15" grpId="0"/>
      <p:bldP spid="16" grpId="0"/>
      <p:bldP spid="21" grpId="0"/>
      <p:bldP spid="23" grpId="0" animBg="1"/>
      <p:bldP spid="27" grpId="0"/>
      <p:bldP spid="32" grpId="0"/>
      <p:bldP spid="34" grpId="0"/>
      <p:bldP spid="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7C29809-E9FA-0AF9-F8C0-53D896CACF5A}"/>
              </a:ext>
            </a:extLst>
          </p:cNvPr>
          <p:cNvSpPr/>
          <p:nvPr/>
        </p:nvSpPr>
        <p:spPr>
          <a:xfrm>
            <a:off x="133350" y="1219201"/>
            <a:ext cx="8877300" cy="548639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928340" y="4876800"/>
            <a:ext cx="304800" cy="228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838498" y="3767796"/>
            <a:ext cx="304800" cy="228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51416" y="304800"/>
            <a:ext cx="8111584" cy="914400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চতুর্ভাগে</a:t>
            </a:r>
            <a:r>
              <a:rPr lang="en-US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আর্গুমেন্ট</a:t>
            </a:r>
            <a:r>
              <a:rPr lang="en-US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829300" y="3352800"/>
            <a:ext cx="1790700" cy="1751568"/>
          </a:xfrm>
          <a:prstGeom prst="line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1070657"/>
              </p:ext>
            </p:extLst>
          </p:nvPr>
        </p:nvGraphicFramePr>
        <p:xfrm>
          <a:off x="6177122" y="4037568"/>
          <a:ext cx="56657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4120" imgH="126720" progId="Equation.3">
                  <p:embed/>
                </p:oleObj>
              </mc:Choice>
              <mc:Fallback>
                <p:oleObj name="Equation" r:id="rId3" imgW="114120" imgH="1267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7122" y="4037568"/>
                        <a:ext cx="566578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4457700" y="5104368"/>
            <a:ext cx="4070350" cy="1588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829300" y="2970768"/>
            <a:ext cx="0" cy="329184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591550" y="4795103"/>
            <a:ext cx="41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48300" y="6247368"/>
            <a:ext cx="533400" cy="382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Y’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91000" y="4935500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X’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03851" y="2724835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67300" y="5104368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O(0,0)</a:t>
            </a:r>
          </a:p>
        </p:txBody>
      </p:sp>
      <p:pic>
        <p:nvPicPr>
          <p:cNvPr id="15" name="Picture 7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2200" y="4981136"/>
            <a:ext cx="251460" cy="523875"/>
          </a:xfrm>
          <a:prstGeom prst="rect">
            <a:avLst/>
          </a:prstGeom>
          <a:noFill/>
        </p:spPr>
      </p:pic>
      <p:pic>
        <p:nvPicPr>
          <p:cNvPr id="16" name="Picture 7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74280" y="4419600"/>
            <a:ext cx="240720" cy="382032"/>
          </a:xfrm>
          <a:prstGeom prst="rect">
            <a:avLst/>
          </a:prstGeom>
          <a:noFill/>
        </p:spPr>
      </p:pic>
      <p:sp>
        <p:nvSpPr>
          <p:cNvPr id="17" name="Title 1"/>
          <p:cNvSpPr txBox="1">
            <a:spLocks/>
          </p:cNvSpPr>
          <p:nvPr/>
        </p:nvSpPr>
        <p:spPr>
          <a:xfrm>
            <a:off x="3429000" y="1524000"/>
            <a:ext cx="24384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প্রথম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চতুর্ভাগ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3048000"/>
            <a:ext cx="3886199" cy="533400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651416" y="3124200"/>
            <a:ext cx="56778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>
                <a:latin typeface="NikoshBAN" pitchFamily="2" charset="0"/>
                <a:cs typeface="NikoshBAN" pitchFamily="2" charset="0"/>
              </a:rPr>
              <a:t>যদি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3962400"/>
            <a:ext cx="2590800" cy="910082"/>
          </a:xfrm>
          <a:prstGeom prst="rect">
            <a:avLst/>
          </a:prstGeom>
          <a:noFill/>
        </p:spPr>
      </p:pic>
      <p:sp>
        <p:nvSpPr>
          <p:cNvPr id="25" name="Arc 24"/>
          <p:cNvSpPr/>
          <p:nvPr/>
        </p:nvSpPr>
        <p:spPr>
          <a:xfrm rot="1474071">
            <a:off x="5864035" y="4469142"/>
            <a:ext cx="809448" cy="939580"/>
          </a:xfrm>
          <a:prstGeom prst="arc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7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48400" y="4493205"/>
            <a:ext cx="304799" cy="609598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7467600" y="3581400"/>
            <a:ext cx="1143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NikoshBAN" pitchFamily="2" charset="0"/>
                <a:cs typeface="NikoshBAN" pitchFamily="2" charset="0"/>
              </a:rPr>
              <a:t>P(x, y)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7200" y="4191000"/>
            <a:ext cx="92685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,</a:t>
            </a:r>
          </a:p>
        </p:txBody>
      </p:sp>
      <p:cxnSp>
        <p:nvCxnSpPr>
          <p:cNvPr id="33" name="Straight Connector 32"/>
          <p:cNvCxnSpPr/>
          <p:nvPr/>
        </p:nvCxnSpPr>
        <p:spPr>
          <a:xfrm rot="10800000" flipV="1">
            <a:off x="5867400" y="3767796"/>
            <a:ext cx="13716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6200000" flipV="1">
            <a:off x="6561867" y="4428266"/>
            <a:ext cx="1354267" cy="1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4" grpId="0" animBg="1"/>
      <p:bldP spid="10" grpId="0"/>
      <p:bldP spid="11" grpId="0"/>
      <p:bldP spid="12" grpId="0"/>
      <p:bldP spid="13" grpId="0"/>
      <p:bldP spid="14" grpId="0"/>
      <p:bldP spid="17" grpId="0" animBg="1"/>
      <p:bldP spid="22" grpId="0"/>
      <p:bldP spid="25" grpId="0" animBg="1"/>
      <p:bldP spid="28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7FFF9C7-032B-250E-ED5C-FA331CDC2F51}"/>
              </a:ext>
            </a:extLst>
          </p:cNvPr>
          <p:cNvSpPr/>
          <p:nvPr/>
        </p:nvSpPr>
        <p:spPr>
          <a:xfrm>
            <a:off x="95250" y="1985666"/>
            <a:ext cx="8819356" cy="464373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rc 41"/>
          <p:cNvSpPr/>
          <p:nvPr/>
        </p:nvSpPr>
        <p:spPr>
          <a:xfrm>
            <a:off x="6248400" y="4191000"/>
            <a:ext cx="1680720" cy="1976554"/>
          </a:xfrm>
          <a:prstGeom prst="arc">
            <a:avLst>
              <a:gd name="adj1" fmla="val 13523856"/>
              <a:gd name="adj2" fmla="val 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086600" y="3733800"/>
            <a:ext cx="304800" cy="228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410200" y="4953000"/>
            <a:ext cx="304800" cy="228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 rot="10800000">
            <a:off x="5410200" y="3733800"/>
            <a:ext cx="1981200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 flipH="1" flipV="1">
            <a:off x="4685506" y="4457700"/>
            <a:ext cx="1448594" cy="79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1070657"/>
              </p:ext>
            </p:extLst>
          </p:nvPr>
        </p:nvGraphicFramePr>
        <p:xfrm>
          <a:off x="6215222" y="3886200"/>
          <a:ext cx="56657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4120" imgH="126720" progId="Equation.3">
                  <p:embed/>
                </p:oleObj>
              </mc:Choice>
              <mc:Fallback>
                <p:oleObj name="Equation" r:id="rId3" imgW="114120" imgH="1267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5222" y="3886200"/>
                        <a:ext cx="566578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4495800" y="5181600"/>
            <a:ext cx="4070350" cy="1588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7391400" y="3048000"/>
            <a:ext cx="0" cy="329184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629650" y="4872335"/>
            <a:ext cx="41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43800" y="6172200"/>
            <a:ext cx="533400" cy="382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Y’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29100" y="5012732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X’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40600" y="2678668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20000" y="53340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O(0,0)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188479" y="114301"/>
            <a:ext cx="8839200" cy="914400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চতুর্ভাগে</a:t>
            </a:r>
            <a:r>
              <a:rPr lang="en-US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আর্গুমেন্ট</a:t>
            </a:r>
            <a:r>
              <a:rPr lang="en-US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1333751" y="1013698"/>
            <a:ext cx="640512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চতুর্ভাগ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pic>
        <p:nvPicPr>
          <p:cNvPr id="22" name="Picture 7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4495800"/>
            <a:ext cx="304799" cy="609598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5257800" y="3048000"/>
            <a:ext cx="1295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NikoshBAN" pitchFamily="2" charset="0"/>
                <a:cs typeface="NikoshBAN" pitchFamily="2" charset="0"/>
              </a:rPr>
              <a:t>P(-x, y)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3733800"/>
            <a:ext cx="3657600" cy="381000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533400" y="3698557"/>
            <a:ext cx="56778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>
                <a:latin typeface="NikoshBAN" pitchFamily="2" charset="0"/>
                <a:cs typeface="NikoshBAN" pitchFamily="2" charset="0"/>
              </a:rPr>
              <a:t>যদি</a:t>
            </a:r>
            <a:endParaRPr lang="en-US" sz="2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26" name="Picture 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4419600"/>
            <a:ext cx="2895600" cy="623358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304800" y="4460557"/>
            <a:ext cx="92685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2600" dirty="0">
                <a:latin typeface="NikoshBAN" pitchFamily="2" charset="0"/>
                <a:cs typeface="NikoshBAN" pitchFamily="2" charset="0"/>
              </a:rPr>
              <a:t>,</a:t>
            </a:r>
          </a:p>
        </p:txBody>
      </p:sp>
      <p:cxnSp>
        <p:nvCxnSpPr>
          <p:cNvPr id="31" name="Straight Connector 30"/>
          <p:cNvCxnSpPr/>
          <p:nvPr/>
        </p:nvCxnSpPr>
        <p:spPr>
          <a:xfrm rot="10800000">
            <a:off x="4343400" y="2971800"/>
            <a:ext cx="3048000" cy="2209800"/>
          </a:xfrm>
          <a:prstGeom prst="line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096000" y="5105400"/>
            <a:ext cx="47481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NikoshBAN" pitchFamily="2" charset="0"/>
                <a:cs typeface="NikoshBAN" pitchFamily="2" charset="0"/>
              </a:rPr>
              <a:t>-x</a:t>
            </a:r>
            <a:endParaRPr lang="en-US" sz="2600" dirty="0"/>
          </a:p>
        </p:txBody>
      </p:sp>
      <p:sp>
        <p:nvSpPr>
          <p:cNvPr id="51" name="TextBox 50"/>
          <p:cNvSpPr txBox="1"/>
          <p:nvPr/>
        </p:nvSpPr>
        <p:spPr>
          <a:xfrm>
            <a:off x="5486400" y="4343400"/>
            <a:ext cx="37221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NikoshBAN" pitchFamily="2" charset="0"/>
                <a:cs typeface="NikoshBAN" pitchFamily="2" charset="0"/>
              </a:rPr>
              <a:t>y</a:t>
            </a:r>
            <a:endParaRPr lang="en-US" sz="2600" dirty="0"/>
          </a:p>
        </p:txBody>
      </p:sp>
    </p:spTree>
  </p:cSld>
  <p:clrMapOvr>
    <a:masterClrMapping/>
  </p:clrMapOvr>
  <p:transition spd="slow">
    <p:pull dir="l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35" grpId="0" animBg="1"/>
      <p:bldP spid="36" grpId="0" animBg="1"/>
      <p:bldP spid="9" grpId="0"/>
      <p:bldP spid="11" grpId="0"/>
      <p:bldP spid="12" grpId="0"/>
      <p:bldP spid="13" grpId="0"/>
      <p:bldP spid="18" grpId="0" animBg="1"/>
      <p:bldP spid="21" grpId="0" animBg="1"/>
      <p:bldP spid="23" grpId="0"/>
      <p:bldP spid="26" grpId="0"/>
      <p:bldP spid="29" grpId="0"/>
      <p:bldP spid="50" grpId="0"/>
      <p:bldP spid="5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2321</TotalTime>
  <Words>315</Words>
  <Application>Microsoft Office PowerPoint</Application>
  <PresentationFormat>On-screen Show (4:3)</PresentationFormat>
  <Paragraphs>95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Algerian</vt:lpstr>
      <vt:lpstr>Arial</vt:lpstr>
      <vt:lpstr>Calibri</vt:lpstr>
      <vt:lpstr>NikoshBAN</vt:lpstr>
      <vt:lpstr>Times New Roman</vt:lpstr>
      <vt:lpstr>Trebuchet MS</vt:lpstr>
      <vt:lpstr>Office Theme</vt:lpstr>
      <vt:lpstr>Equation</vt:lpstr>
      <vt:lpstr>PowerPoint Presentation</vt:lpstr>
      <vt:lpstr>পরিচিতি </vt:lpstr>
      <vt:lpstr>PowerPoint Presentation</vt:lpstr>
      <vt:lpstr>PowerPoint Presentation</vt:lpstr>
      <vt:lpstr>PowerPoint Presentation</vt:lpstr>
      <vt:lpstr>শিখন ফল</vt:lpstr>
      <vt:lpstr>আর্গুমেন্ট (নতি)</vt:lpstr>
      <vt:lpstr>বিভিন্ন চতুর্ভাগে আর্গুমেন্ট </vt:lpstr>
      <vt:lpstr>বিভিন্ন চতুর্ভাগে আর্গুমেন্ট </vt:lpstr>
      <vt:lpstr>বিভিন্ন চতুর্ভাগে আর্গুমেন্ট </vt:lpstr>
      <vt:lpstr>বিভিন্ন চতুর্ভাগে আর্গুমেন্ট </vt:lpstr>
      <vt:lpstr>সঞ্চারপথের সমীকরণ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National</dc:creator>
  <cp:lastModifiedBy>Pankoj Mondal</cp:lastModifiedBy>
  <cp:revision>154</cp:revision>
  <dcterms:created xsi:type="dcterms:W3CDTF">2006-08-16T00:00:00Z</dcterms:created>
  <dcterms:modified xsi:type="dcterms:W3CDTF">2023-01-29T11:50:29Z</dcterms:modified>
</cp:coreProperties>
</file>