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1" r:id="rId3"/>
    <p:sldId id="281" r:id="rId4"/>
    <p:sldId id="277" r:id="rId5"/>
    <p:sldId id="258" r:id="rId6"/>
    <p:sldId id="276" r:id="rId7"/>
    <p:sldId id="272" r:id="rId8"/>
    <p:sldId id="259" r:id="rId9"/>
    <p:sldId id="260" r:id="rId10"/>
    <p:sldId id="265" r:id="rId11"/>
    <p:sldId id="274" r:id="rId12"/>
    <p:sldId id="261" r:id="rId13"/>
    <p:sldId id="262" r:id="rId14"/>
    <p:sldId id="266"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00FFFF"/>
    <a:srgbClr val="FFFFFF"/>
    <a:srgbClr val="CCFF99"/>
    <a:srgbClr val="0000FF"/>
    <a:srgbClr val="66FF33"/>
    <a:srgbClr val="C1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3" autoAdjust="0"/>
    <p:restoredTop sz="94660"/>
  </p:normalViewPr>
  <p:slideViewPr>
    <p:cSldViewPr>
      <p:cViewPr varScale="1">
        <p:scale>
          <a:sx n="70" d="100"/>
          <a:sy n="70" d="100"/>
        </p:scale>
        <p:origin x="1452"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FD4B1-400B-4F7D-B8F9-D75C9A967E77}" type="datetimeFigureOut">
              <a:rPr lang="en-US" smtClean="0"/>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5CEAA-FF8A-4ADB-9D5C-F8A5A0404798}" type="slidenum">
              <a:rPr lang="en-US" smtClean="0"/>
              <a:t>‹#›</a:t>
            </a:fld>
            <a:endParaRPr lang="en-US"/>
          </a:p>
        </p:txBody>
      </p:sp>
    </p:spTree>
    <p:extLst>
      <p:ext uri="{BB962C8B-B14F-4D97-AF65-F5344CB8AC3E}">
        <p14:creationId xmlns:p14="http://schemas.microsoft.com/office/powerpoint/2010/main" val="234036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স্বাগতম দ্বারা সকল শিক্ষার্থীর</a:t>
            </a:r>
            <a:r>
              <a:rPr lang="bn-IN" baseline="0" dirty="0" smtClean="0"/>
              <a:t> দৃষ্টি আকর্ষন করা যেতে পারে।</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a:t>
            </a:fld>
            <a:endParaRPr lang="en-US"/>
          </a:p>
        </p:txBody>
      </p:sp>
    </p:spTree>
    <p:extLst>
      <p:ext uri="{BB962C8B-B14F-4D97-AF65-F5344CB8AC3E}">
        <p14:creationId xmlns:p14="http://schemas.microsoft.com/office/powerpoint/2010/main" val="385027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পদার্থের</a:t>
            </a:r>
            <a:r>
              <a:rPr lang="bn-IN" baseline="0" dirty="0" smtClean="0">
                <a:latin typeface="NikoshBAN" pitchFamily="2" charset="0"/>
                <a:cs typeface="NikoshBAN" pitchFamily="2" charset="0"/>
              </a:rPr>
              <a:t> অণুগুলো কী অবস্থায় থাকে? কঠিন পদার্থকে তাপ দিলে কী পরিবর্তন হয়? তরল পদার্থকে তাপ দিলে কী পরিবর্তন হয়? বায়বীয় পদার্থকে তাপ দিলে কী হয়? পদার্থের স্বীকর্যগুলো কী কী? পদার্থের অণুর  এই পরিবর্তনকে কী বলে?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10</a:t>
            </a:fld>
            <a:endParaRPr lang="en-US"/>
          </a:p>
        </p:txBody>
      </p:sp>
    </p:spTree>
    <p:extLst>
      <p:ext uri="{BB962C8B-B14F-4D97-AF65-F5344CB8AC3E}">
        <p14:creationId xmlns:p14="http://schemas.microsoft.com/office/powerpoint/2010/main" val="267803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পদার্থের এই অবস্থাকে কী বলে? প্লাজমা অবস্থার প্রধান উৎস কী? প্লাজমা কণা কী পরিবহন করে? প্লাজমা টর্চ দ্বারা কী কাটা হয় </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11</a:t>
            </a:fld>
            <a:endParaRPr lang="en-US"/>
          </a:p>
        </p:txBody>
      </p:sp>
    </p:spTree>
    <p:extLst>
      <p:ext uri="{BB962C8B-B14F-4D97-AF65-F5344CB8AC3E}">
        <p14:creationId xmlns:p14="http://schemas.microsoft.com/office/powerpoint/2010/main" val="104031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 কাজের মাধ্যমে</a:t>
            </a:r>
            <a:r>
              <a:rPr lang="bn-IN" baseline="0" dirty="0" smtClean="0"/>
              <a:t> শিক্ষার্থীদের মধ্যে আজকের পাঠের ধারনা দৃঢ় জরার সহায়তা করা যেতে পারে। </a:t>
            </a:r>
            <a:r>
              <a:rPr lang="bn-IN" dirty="0" smtClean="0"/>
              <a:t>সময়—৫ মিনিট।</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12</a:t>
            </a:fld>
            <a:endParaRPr lang="en-US"/>
          </a:p>
        </p:txBody>
      </p:sp>
    </p:spTree>
    <p:extLst>
      <p:ext uri="{BB962C8B-B14F-4D97-AF65-F5344CB8AC3E}">
        <p14:creationId xmlns:p14="http://schemas.microsoft.com/office/powerpoint/2010/main" val="77640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13</a:t>
            </a:fld>
            <a:endParaRPr lang="en-US"/>
          </a:p>
        </p:txBody>
      </p:sp>
    </p:spTree>
    <p:extLst>
      <p:ext uri="{BB962C8B-B14F-4D97-AF65-F5344CB8AC3E}">
        <p14:creationId xmlns:p14="http://schemas.microsoft.com/office/powerpoint/2010/main" val="133105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বাড়ির কাজের</a:t>
            </a:r>
            <a:r>
              <a:rPr lang="bn-IN" baseline="0" dirty="0" smtClean="0"/>
              <a:t> খাতা দেখে শিক্ষার্থীদের বিষয়ের প্রতি সচেতন করে তুলতে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14</a:t>
            </a:fld>
            <a:endParaRPr lang="en-US"/>
          </a:p>
        </p:txBody>
      </p:sp>
    </p:spTree>
    <p:extLst>
      <p:ext uri="{BB962C8B-B14F-4D97-AF65-F5344CB8AC3E}">
        <p14:creationId xmlns:p14="http://schemas.microsoft.com/office/powerpoint/2010/main" val="258335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শ্রেণীর কাজ সমাপ্ত ঘোষনা করা যেতে পারে।</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15</a:t>
            </a:fld>
            <a:endParaRPr lang="en-US"/>
          </a:p>
        </p:txBody>
      </p:sp>
    </p:spTree>
    <p:extLst>
      <p:ext uri="{BB962C8B-B14F-4D97-AF65-F5344CB8AC3E}">
        <p14:creationId xmlns:p14="http://schemas.microsoft.com/office/powerpoint/2010/main" val="14949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হয়েছে।</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2</a:t>
            </a:fld>
            <a:endParaRPr lang="en-US"/>
          </a:p>
        </p:txBody>
      </p:sp>
    </p:spTree>
    <p:extLst>
      <p:ext uri="{BB962C8B-B14F-4D97-AF65-F5344CB8AC3E}">
        <p14:creationId xmlns:p14="http://schemas.microsoft.com/office/powerpoint/2010/main" val="2582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প্রশ্ন করে শিক্ষার্থীদের নিকত থেকে উত্তর আদায়ের চেছটা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3</a:t>
            </a:fld>
            <a:endParaRPr lang="en-US"/>
          </a:p>
        </p:txBody>
      </p:sp>
    </p:spTree>
    <p:extLst>
      <p:ext uri="{BB962C8B-B14F-4D97-AF65-F5344CB8AC3E}">
        <p14:creationId xmlns:p14="http://schemas.microsoft.com/office/powerpoint/2010/main" val="38505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স্প্রিংএ কী প্রয়োগ করা হচ্ছে? বল প্রয়োগে স্প্রিংএর কী পরিবর্তন হল? বল্প্রত্যাহার করলে কী ঘটে? গেঙ্গির কী পরিবর্তন হচ্ছে? বলের কী পরিবর্তন হচ্ছে? দন্ডটির কী পরিবর্তন হচ্ছে? বস্তুর উপর বাহ্যিক বল প্রয়োগ করলে কী হয়? বল প্রত্যাহার করলে কী হয়?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4</a:t>
            </a:fld>
            <a:endParaRPr lang="en-US"/>
          </a:p>
        </p:txBody>
      </p:sp>
    </p:spTree>
    <p:extLst>
      <p:ext uri="{BB962C8B-B14F-4D97-AF65-F5344CB8AC3E}">
        <p14:creationId xmlns:p14="http://schemas.microsoft.com/office/powerpoint/2010/main" val="356897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রাবারের ফিতায় কী প্রয়োগ করা হয়েছে?</a:t>
            </a:r>
            <a:r>
              <a:rPr lang="bn-IN" baseline="0" dirty="0" smtClean="0">
                <a:latin typeface="NikoshBAN" pitchFamily="2" charset="0"/>
                <a:cs typeface="NikoshBAN" pitchFamily="2" charset="0"/>
              </a:rPr>
              <a:t> এ পরিবর্তনকে কী বলে?</a:t>
            </a:r>
            <a:r>
              <a:rPr lang="bn-IN" dirty="0" smtClean="0">
                <a:latin typeface="NikoshBAN" pitchFamily="2" charset="0"/>
                <a:cs typeface="NikoshBAN" pitchFamily="2" charset="0"/>
              </a:rPr>
              <a:t>আজকের পাঠ</a:t>
            </a:r>
            <a:r>
              <a:rPr lang="bn-IN" baseline="0" dirty="0" smtClean="0">
                <a:latin typeface="NikoshBAN" pitchFamily="2" charset="0"/>
                <a:cs typeface="NikoshBAN" pitchFamily="2" charset="0"/>
              </a:rPr>
              <a:t> ঘোষনা করা যেতে পারে।</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5</a:t>
            </a:fld>
            <a:endParaRPr lang="en-US"/>
          </a:p>
        </p:txBody>
      </p:sp>
    </p:spTree>
    <p:extLst>
      <p:ext uri="{BB962C8B-B14F-4D97-AF65-F5344CB8AC3E}">
        <p14:creationId xmlns:p14="http://schemas.microsoft.com/office/powerpoint/2010/main" val="119637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যেতে পারে অথবা দেখানো যেতে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6</a:t>
            </a:fld>
            <a:endParaRPr lang="en-US"/>
          </a:p>
        </p:txBody>
      </p:sp>
    </p:spTree>
    <p:extLst>
      <p:ext uri="{BB962C8B-B14F-4D97-AF65-F5344CB8AC3E}">
        <p14:creationId xmlns:p14="http://schemas.microsoft.com/office/powerpoint/2010/main" val="21034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চিত্রে কী দেখা যায়? একটী রাবার ব্যন্ডে কী প্রয়োগ করা হচ্ছে? বল প্রয়োগে কী হয়? দুই আঙুলে কী সৃষ্টি হয়?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7</a:t>
            </a:fld>
            <a:endParaRPr lang="en-US"/>
          </a:p>
        </p:txBody>
      </p:sp>
    </p:spTree>
    <p:extLst>
      <p:ext uri="{BB962C8B-B14F-4D97-AF65-F5344CB8AC3E}">
        <p14:creationId xmlns:p14="http://schemas.microsoft.com/office/powerpoint/2010/main" val="145336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স্থিতিস্থাপক সীমা কী? এই সীমারমধ্যে পীড়ন ও বিকৃতির মধ্যে সম্পর্ক কী? এ সম্পর্কটি কে আবিষ্কার করেছেন? সূত্রটি কী নামে পরিচিত?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8</a:t>
            </a:fld>
            <a:endParaRPr lang="en-US"/>
          </a:p>
        </p:txBody>
      </p:sp>
    </p:spTree>
    <p:extLst>
      <p:ext uri="{BB962C8B-B14F-4D97-AF65-F5344CB8AC3E}">
        <p14:creationId xmlns:p14="http://schemas.microsoft.com/office/powerpoint/2010/main" val="337715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দন্ডটির দৈর্ঘ্য</a:t>
            </a:r>
            <a:r>
              <a:rPr lang="bn-IN" baseline="0" dirty="0" smtClean="0">
                <a:latin typeface="NikoshBAN" pitchFamily="2" charset="0"/>
                <a:cs typeface="NikoshBAN" pitchFamily="2" charset="0"/>
              </a:rPr>
              <a:t> কেন বৃদ্ধি পেল? বিকৃতি কাকে বলে? পীড়ন কাকে বলে? হুকের সূত্রটি কী? ধ্রুবকটিকে কী দ্বারা প্রকাশ করা হয়? এই ধ্রুবকটির নাম কী?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9</a:t>
            </a:fld>
            <a:endParaRPr lang="en-US"/>
          </a:p>
        </p:txBody>
      </p:sp>
    </p:spTree>
    <p:extLst>
      <p:ext uri="{BB962C8B-B14F-4D97-AF65-F5344CB8AC3E}">
        <p14:creationId xmlns:p14="http://schemas.microsoft.com/office/powerpoint/2010/main" val="38499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1/29/2023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1"/>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gif"/><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97695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6571"/>
          <a:stretch/>
        </p:blipFill>
        <p:spPr>
          <a:xfrm>
            <a:off x="6717264" y="4025192"/>
            <a:ext cx="1915108" cy="1689808"/>
          </a:xfrm>
          <a:prstGeom prst="ellipse">
            <a:avLst/>
          </a:prstGeom>
          <a:ln>
            <a:noFill/>
          </a:ln>
          <a:effectLst>
            <a:softEdge rad="112500"/>
          </a:effectLst>
        </p:spPr>
      </p:pic>
      <p:pic>
        <p:nvPicPr>
          <p:cNvPr id="3076" name="Picture 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74" r="7042"/>
          <a:stretch/>
        </p:blipFill>
        <p:spPr bwMode="auto">
          <a:xfrm>
            <a:off x="6630956" y="1066800"/>
            <a:ext cx="2001416"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028" t="2165" r="9152" b="3360"/>
          <a:stretch/>
        </p:blipFill>
        <p:spPr bwMode="auto">
          <a:xfrm>
            <a:off x="6695492" y="1066800"/>
            <a:ext cx="1991308"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6486" y="405825"/>
            <a:ext cx="8150314" cy="584775"/>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পদার্থের আনবিক গতিতত্ত্ব</a:t>
            </a:r>
            <a:endParaRPr lang="en-US" sz="3200" dirty="0">
              <a:latin typeface="NikoshBAN" pitchFamily="2" charset="0"/>
              <a:cs typeface="NikoshBAN" pitchFamily="2" charset="0"/>
            </a:endParaRPr>
          </a:p>
        </p:txBody>
      </p:sp>
      <p:sp>
        <p:nvSpPr>
          <p:cNvPr id="3" name="TextBox 2"/>
          <p:cNvSpPr txBox="1"/>
          <p:nvPr/>
        </p:nvSpPr>
        <p:spPr>
          <a:xfrm>
            <a:off x="7140354" y="1244025"/>
            <a:ext cx="1101585"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কঠিন</a:t>
            </a:r>
            <a:endParaRPr lang="en-US" sz="3200" dirty="0">
              <a:latin typeface="NikoshBAN" pitchFamily="2" charset="0"/>
              <a:cs typeface="NikoshBAN" pitchFamily="2" charset="0"/>
            </a:endParaRPr>
          </a:p>
        </p:txBody>
      </p:sp>
      <p:sp>
        <p:nvSpPr>
          <p:cNvPr id="8" name="TextBox 7"/>
          <p:cNvSpPr txBox="1"/>
          <p:nvPr/>
        </p:nvSpPr>
        <p:spPr>
          <a:xfrm>
            <a:off x="7140354" y="1244025"/>
            <a:ext cx="1101584"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তরল</a:t>
            </a:r>
            <a:endParaRPr lang="en-US" sz="3200" dirty="0">
              <a:latin typeface="NikoshBAN" pitchFamily="2" charset="0"/>
              <a:cs typeface="NikoshBAN" pitchFamily="2" charset="0"/>
            </a:endParaRPr>
          </a:p>
        </p:txBody>
      </p:sp>
      <p:pic>
        <p:nvPicPr>
          <p:cNvPr id="1026"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33"/>
          <a:stretch/>
        </p:blipFill>
        <p:spPr bwMode="auto">
          <a:xfrm>
            <a:off x="6669456" y="1066800"/>
            <a:ext cx="2007236" cy="332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40354" y="1244025"/>
            <a:ext cx="1101584" cy="584775"/>
          </a:xfrm>
          <a:prstGeom prst="rect">
            <a:avLst/>
          </a:prstGeom>
          <a:solidFill>
            <a:schemeClr val="bg1"/>
          </a:solidFill>
          <a:ln w="12700">
            <a:noFill/>
          </a:ln>
        </p:spPr>
        <p:txBody>
          <a:bodyPr wrap="none" rtlCol="0">
            <a:spAutoFit/>
          </a:bodyPr>
          <a:lstStyle/>
          <a:p>
            <a:pPr algn="ctr"/>
            <a:r>
              <a:rPr lang="bn-BD" sz="3200" dirty="0" smtClean="0">
                <a:latin typeface="NikoshBAN" pitchFamily="2" charset="0"/>
                <a:cs typeface="NikoshBAN" pitchFamily="2" charset="0"/>
              </a:rPr>
              <a:t>বায়বীয়</a:t>
            </a:r>
            <a:endParaRPr lang="en-US" sz="3200" dirty="0">
              <a:latin typeface="NikoshBAN" pitchFamily="2" charset="0"/>
              <a:cs typeface="NikoshBAN" pitchFamily="2" charset="0"/>
            </a:endParaRPr>
          </a:p>
        </p:txBody>
      </p:sp>
      <p:sp>
        <p:nvSpPr>
          <p:cNvPr id="6" name="TextBox 5"/>
          <p:cNvSpPr txBox="1"/>
          <p:nvPr/>
        </p:nvSpPr>
        <p:spPr>
          <a:xfrm>
            <a:off x="4620573" y="3962400"/>
            <a:ext cx="1018227" cy="584775"/>
          </a:xfrm>
          <a:prstGeom prst="rect">
            <a:avLst/>
          </a:prstGeom>
          <a:solidFill>
            <a:srgbClr val="CCFF99"/>
          </a:solidFill>
          <a:ln w="19050">
            <a:solidFill>
              <a:schemeClr val="tx1"/>
            </a:solidFill>
          </a:ln>
        </p:spPr>
        <p:txBody>
          <a:bodyPr wrap="none" rtlCol="0">
            <a:spAutoFit/>
          </a:bodyPr>
          <a:lstStyle/>
          <a:p>
            <a:r>
              <a:rPr lang="bn-BD" sz="3200" dirty="0" smtClean="0">
                <a:latin typeface="NikoshBAN" pitchFamily="2" charset="0"/>
                <a:cs typeface="NikoshBAN" pitchFamily="2" charset="0"/>
              </a:rPr>
              <a:t>স্বীকার্য</a:t>
            </a:r>
            <a:endParaRPr lang="en-US" sz="3200" dirty="0">
              <a:latin typeface="NikoshBAN" pitchFamily="2" charset="0"/>
              <a:cs typeface="NikoshBAN" pitchFamily="2" charset="0"/>
            </a:endParaRPr>
          </a:p>
        </p:txBody>
      </p:sp>
      <p:sp>
        <p:nvSpPr>
          <p:cNvPr id="7" name="TextBox 6"/>
          <p:cNvSpPr txBox="1"/>
          <p:nvPr/>
        </p:nvSpPr>
        <p:spPr>
          <a:xfrm>
            <a:off x="533400" y="5776516"/>
            <a:ext cx="1813317" cy="584775"/>
          </a:xfrm>
          <a:prstGeom prst="rect">
            <a:avLst/>
          </a:prstGeom>
          <a:solidFill>
            <a:schemeClr val="accent6">
              <a:lumMod val="20000"/>
              <a:lumOff val="80000"/>
            </a:schemeClr>
          </a:solidFill>
          <a:ln w="19050">
            <a:solidFill>
              <a:schemeClr val="tx1"/>
            </a:solidFill>
          </a:ln>
        </p:spPr>
        <p:txBody>
          <a:bodyPr wrap="none" rtlCol="0">
            <a:spAutoFit/>
          </a:bodyPr>
          <a:lstStyle/>
          <a:p>
            <a:pPr algn="ctr"/>
            <a:r>
              <a:rPr lang="bn-BD" sz="3200" dirty="0" smtClean="0">
                <a:latin typeface="NikoshBAN" pitchFamily="2" charset="0"/>
                <a:cs typeface="NikoshBAN" pitchFamily="2" charset="0"/>
              </a:rPr>
              <a:t>ক্ষুদ্র ক্ষুদ্র কণা</a:t>
            </a:r>
            <a:endParaRPr lang="en-US" sz="3200" dirty="0">
              <a:latin typeface="NikoshBAN" pitchFamily="2" charset="0"/>
              <a:cs typeface="NikoshBAN" pitchFamily="2" charset="0"/>
            </a:endParaRPr>
          </a:p>
        </p:txBody>
      </p:sp>
      <p:sp>
        <p:nvSpPr>
          <p:cNvPr id="18" name="TextBox 17"/>
          <p:cNvSpPr txBox="1"/>
          <p:nvPr/>
        </p:nvSpPr>
        <p:spPr>
          <a:xfrm>
            <a:off x="2346718" y="5776517"/>
            <a:ext cx="146328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বিন্দু</a:t>
            </a:r>
            <a:endParaRPr lang="en-US" sz="3200" dirty="0">
              <a:latin typeface="NikoshBAN" pitchFamily="2" charset="0"/>
              <a:cs typeface="NikoshBAN" pitchFamily="2" charset="0"/>
            </a:endParaRPr>
          </a:p>
        </p:txBody>
      </p:sp>
      <p:sp>
        <p:nvSpPr>
          <p:cNvPr id="19" name="TextBox 18"/>
          <p:cNvSpPr txBox="1"/>
          <p:nvPr/>
        </p:nvSpPr>
        <p:spPr>
          <a:xfrm>
            <a:off x="3810000" y="5776517"/>
            <a:ext cx="144120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গতিশীল</a:t>
            </a:r>
            <a:endParaRPr lang="en-US" sz="3200" dirty="0">
              <a:latin typeface="NikoshBAN" pitchFamily="2" charset="0"/>
              <a:cs typeface="NikoshBAN" pitchFamily="2" charset="0"/>
            </a:endParaRPr>
          </a:p>
        </p:txBody>
      </p:sp>
      <p:sp>
        <p:nvSpPr>
          <p:cNvPr id="20" name="TextBox 19"/>
          <p:cNvSpPr txBox="1"/>
          <p:nvPr/>
        </p:nvSpPr>
        <p:spPr>
          <a:xfrm>
            <a:off x="5251203" y="5776516"/>
            <a:ext cx="173675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আকর্ষণ বল</a:t>
            </a:r>
            <a:endParaRPr lang="en-US" sz="3200" dirty="0">
              <a:latin typeface="NikoshBAN" pitchFamily="2" charset="0"/>
              <a:cs typeface="NikoshBAN" pitchFamily="2" charset="0"/>
            </a:endParaRPr>
          </a:p>
        </p:txBody>
      </p:sp>
      <p:sp>
        <p:nvSpPr>
          <p:cNvPr id="21" name="TextBox 20"/>
          <p:cNvSpPr txBox="1"/>
          <p:nvPr/>
        </p:nvSpPr>
        <p:spPr>
          <a:xfrm>
            <a:off x="6987955" y="5776517"/>
            <a:ext cx="1622645"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সংঘর্ষ</a:t>
            </a:r>
            <a:endParaRPr lang="en-US" sz="3200" dirty="0">
              <a:latin typeface="NikoshBAN" pitchFamily="2" charset="0"/>
              <a:cs typeface="NikoshBAN" pitchFamily="2" charset="0"/>
            </a:endParaRPr>
          </a:p>
        </p:txBody>
      </p:sp>
      <p:cxnSp>
        <p:nvCxnSpPr>
          <p:cNvPr id="13" name="Straight Arrow Connector 12"/>
          <p:cNvCxnSpPr>
            <a:stCxn id="6" idx="2"/>
          </p:cNvCxnSpPr>
          <p:nvPr/>
        </p:nvCxnSpPr>
        <p:spPr>
          <a:xfrm flipH="1">
            <a:off x="2057400" y="4547175"/>
            <a:ext cx="3072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p:cNvCxnSpPr>
          <p:nvPr/>
        </p:nvCxnSpPr>
        <p:spPr>
          <a:xfrm>
            <a:off x="5129687" y="4547175"/>
            <a:ext cx="2185513"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20" idx="0"/>
          </p:cNvCxnSpPr>
          <p:nvPr/>
        </p:nvCxnSpPr>
        <p:spPr>
          <a:xfrm>
            <a:off x="5129687" y="4547175"/>
            <a:ext cx="989892"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p:cNvCxnSpPr>
          <p:nvPr/>
        </p:nvCxnSpPr>
        <p:spPr>
          <a:xfrm flipH="1">
            <a:off x="3429000" y="4547175"/>
            <a:ext cx="1700687"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flipH="1">
            <a:off x="4724400" y="4547175"/>
            <a:ext cx="405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101760"/>
            <a:ext cx="3161332" cy="4008656"/>
          </a:xfrm>
          <a:prstGeom prst="rect">
            <a:avLst/>
          </a:prstGeom>
        </p:spPr>
      </p:pic>
      <p:sp>
        <p:nvSpPr>
          <p:cNvPr id="42" name="TextBox 41"/>
          <p:cNvSpPr txBox="1"/>
          <p:nvPr/>
        </p:nvSpPr>
        <p:spPr>
          <a:xfrm>
            <a:off x="3733800" y="2590800"/>
            <a:ext cx="3034805" cy="523220"/>
          </a:xfrm>
          <a:prstGeom prst="rect">
            <a:avLst/>
          </a:prstGeom>
          <a:solidFill>
            <a:srgbClr val="FFFFFF"/>
          </a:solidFill>
          <a:ln w="19050">
            <a:solidFill>
              <a:schemeClr val="tx1"/>
            </a:solidFill>
          </a:ln>
        </p:spPr>
        <p:txBody>
          <a:bodyPr wrap="none" rtlCol="0">
            <a:spAutoFit/>
          </a:bodyPr>
          <a:lstStyle/>
          <a:p>
            <a:r>
              <a:rPr lang="bn-IN" sz="2800" dirty="0" smtClean="0">
                <a:latin typeface="NikoshBAN" pitchFamily="2" charset="0"/>
                <a:cs typeface="NikoshBAN" pitchFamily="2" charset="0"/>
              </a:rPr>
              <a:t>পদার্থের অণুগুলো গতিশীল</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1177301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20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1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2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1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20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10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20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1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8" grpId="0" animBg="1"/>
      <p:bldP spid="8" grpId="1" animBg="1"/>
      <p:bldP spid="9" grpId="0" animBg="1"/>
      <p:bldP spid="6" grpId="0" animBg="1"/>
      <p:bldP spid="7" grpId="0" animBg="1"/>
      <p:bldP spid="18" grpId="0" animBg="1"/>
      <p:bldP spid="19" grpId="0" animBg="1"/>
      <p:bldP spid="20" grpId="0" animBg="1"/>
      <p:bldP spid="2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904" y="533400"/>
            <a:ext cx="2699444" cy="23180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76565"/>
            <a:ext cx="2699444" cy="230113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51260"/>
            <a:ext cx="2424926" cy="2311306"/>
          </a:xfrm>
          <a:prstGeom prst="rect">
            <a:avLst/>
          </a:prstGeom>
        </p:spPr>
      </p:pic>
      <p:sp>
        <p:nvSpPr>
          <p:cNvPr id="14" name="TextBox 13"/>
          <p:cNvSpPr txBox="1"/>
          <p:nvPr/>
        </p:nvSpPr>
        <p:spPr>
          <a:xfrm>
            <a:off x="561881" y="3072825"/>
            <a:ext cx="2670963"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১।প্লাজমা অবস্থা</a:t>
            </a:r>
            <a:endParaRPr lang="en-US" sz="3200" dirty="0">
              <a:latin typeface="NikoshBAN" pitchFamily="2" charset="0"/>
              <a:cs typeface="NikoshBAN" pitchFamily="2" charset="0"/>
            </a:endParaRPr>
          </a:p>
        </p:txBody>
      </p:sp>
      <p:sp>
        <p:nvSpPr>
          <p:cNvPr id="16" name="TextBox 15"/>
          <p:cNvSpPr txBox="1"/>
          <p:nvPr/>
        </p:nvSpPr>
        <p:spPr>
          <a:xfrm>
            <a:off x="3352904" y="3072825"/>
            <a:ext cx="2699444"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২।সূর্য</a:t>
            </a:r>
            <a:endParaRPr lang="en-US" sz="3200" dirty="0">
              <a:latin typeface="NikoshBAN" pitchFamily="2" charset="0"/>
              <a:cs typeface="NikoshBAN" pitchFamily="2" charset="0"/>
            </a:endParaRPr>
          </a:p>
        </p:txBody>
      </p:sp>
      <p:sp>
        <p:nvSpPr>
          <p:cNvPr id="17" name="TextBox 16"/>
          <p:cNvSpPr txBox="1"/>
          <p:nvPr/>
        </p:nvSpPr>
        <p:spPr>
          <a:xfrm>
            <a:off x="6172200" y="3072825"/>
            <a:ext cx="2439901"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৩।প্লাজমা কণা</a:t>
            </a:r>
            <a:endParaRPr lang="en-US" sz="3200" dirty="0">
              <a:latin typeface="NikoshBAN" pitchFamily="2" charset="0"/>
              <a:cs typeface="NikoshBAN" pitchFamily="2" charset="0"/>
            </a:endParaRPr>
          </a:p>
        </p:txBody>
      </p:sp>
      <p:sp>
        <p:nvSpPr>
          <p:cNvPr id="15" name="TextBox 14"/>
          <p:cNvSpPr txBox="1"/>
          <p:nvPr/>
        </p:nvSpPr>
        <p:spPr>
          <a:xfrm>
            <a:off x="3352800" y="3886200"/>
            <a:ext cx="5261377" cy="2431435"/>
          </a:xfrm>
          <a:prstGeom prst="rect">
            <a:avLst/>
          </a:prstGeom>
          <a:solidFill>
            <a:srgbClr val="CCFFCC"/>
          </a:solidFill>
          <a:ln w="19050">
            <a:solidFill>
              <a:schemeClr val="tx1"/>
            </a:solidFill>
          </a:ln>
        </p:spPr>
        <p:txBody>
          <a:bodyPr wrap="none" rtlCol="0">
            <a:spAutoFit/>
          </a:bodyPr>
          <a:lstStyle/>
          <a:p>
            <a:r>
              <a:rPr lang="bn-BD" sz="3200" dirty="0" smtClean="0">
                <a:latin typeface="NikoshBAN" pitchFamily="2" charset="0"/>
                <a:cs typeface="NikoshBAN" pitchFamily="2" charset="0"/>
              </a:rPr>
              <a:t>১। অতি উচ্চ তাপমাত্রায় আয়নিত গ্যাস</a:t>
            </a:r>
          </a:p>
          <a:p>
            <a:r>
              <a:rPr lang="bn-BD" sz="3200" dirty="0" smtClean="0">
                <a:latin typeface="NikoshBAN" pitchFamily="2" charset="0"/>
                <a:cs typeface="NikoshBAN" pitchFamily="2" charset="0"/>
              </a:rPr>
              <a:t>২। প্লাজমার প্রধান উৎস</a:t>
            </a:r>
          </a:p>
          <a:p>
            <a:r>
              <a:rPr lang="bn-BD" sz="3200" dirty="0" smtClean="0">
                <a:latin typeface="NikoshBAN" pitchFamily="2" charset="0"/>
                <a:cs typeface="NikoshBAN" pitchFamily="2" charset="0"/>
              </a:rPr>
              <a:t>৩। প্লাজমা ক</a:t>
            </a:r>
            <a:r>
              <a:rPr lang="bn-IN" sz="3200" dirty="0" smtClean="0">
                <a:latin typeface="NikoshBAN" pitchFamily="2" charset="0"/>
                <a:cs typeface="NikoshBAN" pitchFamily="2" charset="0"/>
              </a:rPr>
              <a:t>ণা</a:t>
            </a:r>
            <a:r>
              <a:rPr lang="bn-BD" sz="3200" dirty="0" smtClean="0">
                <a:latin typeface="NikoshBAN" pitchFamily="2" charset="0"/>
                <a:cs typeface="NikoshBAN" pitchFamily="2" charset="0"/>
              </a:rPr>
              <a:t> তড়িৎ পরিবহন করে</a:t>
            </a:r>
          </a:p>
          <a:p>
            <a:r>
              <a:rPr lang="bn-BD" sz="3200" dirty="0" smtClean="0">
                <a:latin typeface="NikoshBAN" pitchFamily="2" charset="0"/>
                <a:cs typeface="NikoshBAN" pitchFamily="2" charset="0"/>
              </a:rPr>
              <a:t>৪। প্লাজমা টর্চ দ্বারা ধাতব পদার্থ কাটা হয়</a:t>
            </a:r>
            <a:endParaRPr lang="en-US" sz="3200"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10" y="3886199"/>
            <a:ext cx="2815823" cy="2431435"/>
          </a:xfrm>
          <a:prstGeom prst="rect">
            <a:avLst/>
          </a:prstGeom>
        </p:spPr>
      </p:pic>
      <p:sp>
        <p:nvSpPr>
          <p:cNvPr id="18" name="TextBox 17"/>
          <p:cNvSpPr txBox="1"/>
          <p:nvPr/>
        </p:nvSpPr>
        <p:spPr>
          <a:xfrm>
            <a:off x="753438" y="5638800"/>
            <a:ext cx="2397976" cy="584775"/>
          </a:xfrm>
          <a:prstGeom prst="rect">
            <a:avLst/>
          </a:prstGeom>
          <a:noFill/>
          <a:ln w="19050">
            <a:solidFill>
              <a:srgbClr val="00FFFF"/>
            </a:solidFill>
          </a:ln>
        </p:spPr>
        <p:txBody>
          <a:bodyPr wrap="square" rtlCol="0">
            <a:spAutoFit/>
          </a:bodyPr>
          <a:lstStyle/>
          <a:p>
            <a:pPr algn="ctr"/>
            <a:r>
              <a:rPr lang="bn-BD" sz="3200" dirty="0" smtClean="0">
                <a:solidFill>
                  <a:srgbClr val="FFFF00"/>
                </a:solidFill>
                <a:latin typeface="NikoshBAN" pitchFamily="2" charset="0"/>
                <a:cs typeface="NikoshBAN" pitchFamily="2" charset="0"/>
              </a:rPr>
              <a:t>৪।প্লাজমা টর্চ</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8108285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2000"/>
                                        <p:tgtEl>
                                          <p:spTgt spid="1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left)">
                                      <p:cBhvr>
                                        <p:cTn id="60" dur="20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2000"/>
                                        <p:tgtEl>
                                          <p:spTgt spid="1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wipe(left)">
                                      <p:cBhvr>
                                        <p:cTn id="70" dur="2000"/>
                                        <p:tgtEl>
                                          <p:spTgt spid="1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wipe(left)">
                                      <p:cBhvr>
                                        <p:cTn id="75"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5" grpId="0" build="p"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543800" cy="646331"/>
          </a:xfrm>
          <a:prstGeom prst="rect">
            <a:avLst/>
          </a:prstGeom>
          <a:solidFill>
            <a:srgbClr val="CCFF99"/>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দলীয় কাজ</a:t>
            </a:r>
            <a:endParaRPr lang="en-US" sz="36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21" t="4573" r="6162" b="12530"/>
          <a:stretch/>
        </p:blipFill>
        <p:spPr>
          <a:xfrm>
            <a:off x="762000" y="1219200"/>
            <a:ext cx="3733800" cy="3305515"/>
          </a:xfrm>
          <a:prstGeom prst="rect">
            <a:avLst/>
          </a:prstGeom>
        </p:spPr>
      </p:pic>
      <p:pic>
        <p:nvPicPr>
          <p:cNvPr id="5" name="Picture 4"/>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4211"/>
          <a:stretch/>
        </p:blipFill>
        <p:spPr>
          <a:xfrm>
            <a:off x="4825093" y="1204572"/>
            <a:ext cx="3556907" cy="3305515"/>
          </a:xfrm>
          <a:prstGeom prst="rect">
            <a:avLst/>
          </a:prstGeom>
        </p:spPr>
      </p:pic>
      <p:sp>
        <p:nvSpPr>
          <p:cNvPr id="7" name="TextBox 6"/>
          <p:cNvSpPr txBox="1"/>
          <p:nvPr/>
        </p:nvSpPr>
        <p:spPr>
          <a:xfrm>
            <a:off x="838200" y="4596825"/>
            <a:ext cx="3581400" cy="584775"/>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a:t>
            </a:r>
            <a:endParaRPr lang="en-US" sz="3200" dirty="0">
              <a:latin typeface="NikoshBAN" pitchFamily="2" charset="0"/>
              <a:cs typeface="NikoshBAN" pitchFamily="2" charset="0"/>
            </a:endParaRPr>
          </a:p>
        </p:txBody>
      </p:sp>
      <p:sp>
        <p:nvSpPr>
          <p:cNvPr id="8" name="TextBox 7"/>
          <p:cNvSpPr txBox="1"/>
          <p:nvPr/>
        </p:nvSpPr>
        <p:spPr>
          <a:xfrm>
            <a:off x="4825093" y="4596825"/>
            <a:ext cx="3556907" cy="584775"/>
          </a:xfrm>
          <a:prstGeom prst="rect">
            <a:avLst/>
          </a:prstGeom>
          <a:solidFill>
            <a:srgbClr val="CCFFCC"/>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a:t>
            </a:r>
            <a:endParaRPr lang="en-US" sz="3200" dirty="0">
              <a:latin typeface="NikoshBAN" pitchFamily="2" charset="0"/>
              <a:cs typeface="NikoshBAN" pitchFamily="2" charset="0"/>
            </a:endParaRPr>
          </a:p>
        </p:txBody>
      </p:sp>
      <p:sp>
        <p:nvSpPr>
          <p:cNvPr id="9" name="TextBox 8"/>
          <p:cNvSpPr txBox="1"/>
          <p:nvPr/>
        </p:nvSpPr>
        <p:spPr>
          <a:xfrm>
            <a:off x="762000" y="5262010"/>
            <a:ext cx="7620000" cy="1077218"/>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 রাবারের চেয়ে বেশি স্থিতিস্থাপক </a:t>
            </a:r>
          </a:p>
          <a:p>
            <a:pPr algn="ct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যুক্তিসহ</a:t>
            </a:r>
            <a:r>
              <a:rPr lang="bn-BD" sz="3200" dirty="0" smtClean="0">
                <a:latin typeface="NikoshBAN" pitchFamily="2" charset="0"/>
                <a:cs typeface="NikoshBAN" pitchFamily="2" charset="0"/>
                <a:sym typeface="Symbol"/>
              </a:rPr>
              <a:t> বিশ্লেষণ</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561565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Effect transition="in" filter="wipe(left)">
                                      <p:cBhvr>
                                        <p:cTn id="36" dur="2000"/>
                                        <p:tgtEl>
                                          <p:spTgt spid="9">
                                            <p:bg/>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2000"/>
                                        <p:tgtEl>
                                          <p:spTgt spid="9">
                                            <p:txEl>
                                              <p:pRg st="0" end="0"/>
                                            </p:txEl>
                                          </p:spTgt>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71368"/>
            <a:ext cx="8153400" cy="646331"/>
          </a:xfrm>
          <a:prstGeom prst="rect">
            <a:avLst/>
          </a:prstGeom>
          <a:solidFill>
            <a:srgbClr val="FFCCFF"/>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95400"/>
            <a:ext cx="4876801" cy="2743200"/>
          </a:xfrm>
          <a:prstGeom prst="rect">
            <a:avLst/>
          </a:prstGeom>
        </p:spPr>
      </p:pic>
      <p:sp>
        <p:nvSpPr>
          <p:cNvPr id="2" name="TextBox 1"/>
          <p:cNvSpPr txBox="1"/>
          <p:nvPr/>
        </p:nvSpPr>
        <p:spPr>
          <a:xfrm>
            <a:off x="533400" y="4154031"/>
            <a:ext cx="4950394" cy="2246769"/>
          </a:xfrm>
          <a:prstGeom prst="rect">
            <a:avLst/>
          </a:prstGeom>
          <a:noFill/>
          <a:ln w="19050">
            <a:solidFill>
              <a:schemeClr val="tx1"/>
            </a:solidFill>
          </a:ln>
        </p:spPr>
        <p:txBody>
          <a:bodyPr wrap="none" rtlCol="0">
            <a:spAutoFit/>
          </a:bodyPr>
          <a:lstStyle/>
          <a:p>
            <a:r>
              <a:rPr lang="bn-BD" sz="2800" dirty="0" smtClean="0">
                <a:latin typeface="NikoshBAN" pitchFamily="2" charset="0"/>
                <a:cs typeface="NikoshBAN" pitchFamily="2" charset="0"/>
              </a:rPr>
              <a:t>১। রাবার কী ধরনের পদার্থ?</a:t>
            </a:r>
          </a:p>
          <a:p>
            <a:r>
              <a:rPr lang="bn-BD" sz="2800" dirty="0" smtClean="0">
                <a:latin typeface="NikoshBAN" pitchFamily="2" charset="0"/>
                <a:cs typeface="NikoshBAN" pitchFamily="2" charset="0"/>
              </a:rPr>
              <a:t>২। রাবারে বল প্রয়গ করায় কী সৃস্টি হয়েছে?</a:t>
            </a:r>
          </a:p>
          <a:p>
            <a:r>
              <a:rPr lang="bn-BD" sz="2800" dirty="0" smtClean="0">
                <a:latin typeface="NikoshBAN" pitchFamily="2" charset="0"/>
                <a:cs typeface="NikoshBAN" pitchFamily="2" charset="0"/>
              </a:rPr>
              <a:t>৩। পীড়ন ও বিকৃতির অনুপাতকে কী বলে?</a:t>
            </a:r>
          </a:p>
          <a:p>
            <a:r>
              <a:rPr lang="bn-BD" sz="2800" dirty="0" smtClean="0">
                <a:latin typeface="NikoshBAN" pitchFamily="2" charset="0"/>
                <a:cs typeface="NikoshBAN" pitchFamily="2" charset="0"/>
              </a:rPr>
              <a:t>৪। পদার্থের চতুর্থ অবস্থার নাম কী?</a:t>
            </a:r>
          </a:p>
          <a:p>
            <a:r>
              <a:rPr lang="bn-BD" sz="2800" dirty="0" smtClean="0">
                <a:latin typeface="NikoshBAN" pitchFamily="2" charset="0"/>
                <a:cs typeface="NikoshBAN" pitchFamily="2" charset="0"/>
              </a:rPr>
              <a:t>৫। প্লাজমার প্রধান উৎস কী এবং কেন?</a:t>
            </a:r>
            <a:endParaRPr lang="en-US" sz="2800" dirty="0">
              <a:latin typeface="NikoshBAN" pitchFamily="2" charset="0"/>
              <a:cs typeface="NikoshBAN" pitchFamily="2" charset="0"/>
            </a:endParaRPr>
          </a:p>
        </p:txBody>
      </p:sp>
      <p:sp>
        <p:nvSpPr>
          <p:cNvPr id="6" name="TextBox 5"/>
          <p:cNvSpPr txBox="1"/>
          <p:nvPr/>
        </p:nvSpPr>
        <p:spPr>
          <a:xfrm>
            <a:off x="5501570" y="4154031"/>
            <a:ext cx="3185229" cy="2246769"/>
          </a:xfrm>
          <a:prstGeom prst="rect">
            <a:avLst/>
          </a:prstGeom>
          <a:noFill/>
          <a:ln w="19050">
            <a:solidFill>
              <a:schemeClr val="tx1"/>
            </a:solidFill>
          </a:ln>
        </p:spPr>
        <p:txBody>
          <a:bodyPr wrap="square" rtlCol="0">
            <a:spAutoFit/>
          </a:bodyPr>
          <a:lstStyle/>
          <a:p>
            <a:r>
              <a:rPr lang="bn-BD" sz="2800" dirty="0" smtClean="0">
                <a:latin typeface="NikoshBAN" pitchFamily="2" charset="0"/>
                <a:cs typeface="NikoshBAN" pitchFamily="2" charset="0"/>
              </a:rPr>
              <a:t>১। স্থিতিস্থাপক পদার্থ</a:t>
            </a:r>
          </a:p>
          <a:p>
            <a:r>
              <a:rPr lang="bn-BD" sz="2800" dirty="0" smtClean="0">
                <a:latin typeface="NikoshBAN" pitchFamily="2" charset="0"/>
                <a:cs typeface="NikoshBAN" pitchFamily="2" charset="0"/>
              </a:rPr>
              <a:t>২। বিকৃতি</a:t>
            </a:r>
          </a:p>
          <a:p>
            <a:r>
              <a:rPr lang="bn-BD" sz="2800" dirty="0" smtClean="0">
                <a:latin typeface="NikoshBAN" pitchFamily="2" charset="0"/>
                <a:cs typeface="NikoshBAN" pitchFamily="2" charset="0"/>
              </a:rPr>
              <a:t>৩। স্থিতিস্থাপক গুণাঙ্ক </a:t>
            </a:r>
          </a:p>
          <a:p>
            <a:r>
              <a:rPr lang="bn-BD" sz="2800" dirty="0" smtClean="0">
                <a:latin typeface="NikoshBAN" pitchFamily="2" charset="0"/>
                <a:cs typeface="NikoshBAN" pitchFamily="2" charset="0"/>
              </a:rPr>
              <a:t>৪। প্লাজমা  </a:t>
            </a:r>
          </a:p>
          <a:p>
            <a:r>
              <a:rPr lang="bn-BD" sz="2800" dirty="0" smtClean="0">
                <a:latin typeface="NikoshBAN" pitchFamily="2" charset="0"/>
                <a:cs typeface="NikoshBAN" pitchFamily="2" charset="0"/>
              </a:rPr>
              <a:t>৫। সূর্য এবং আয়নিত গ্যাস</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295400"/>
            <a:ext cx="3124200" cy="2743199"/>
          </a:xfrm>
          <a:prstGeom prst="rect">
            <a:avLst/>
          </a:prstGeom>
          <a:ln>
            <a:noFill/>
          </a:ln>
        </p:spPr>
      </p:pic>
    </p:spTree>
    <p:extLst>
      <p:ext uri="{BB962C8B-B14F-4D97-AF65-F5344CB8AC3E}">
        <p14:creationId xmlns:p14="http://schemas.microsoft.com/office/powerpoint/2010/main" val="17381432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animEffect transition="in" filter="wipe(left)">
                                      <p:cBhvr>
                                        <p:cTn id="26" dur="2000"/>
                                        <p:tgtEl>
                                          <p:spTgt spid="2">
                                            <p:bg/>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20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2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20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left)">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20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left)">
                                      <p:cBhvr>
                                        <p:cTn id="60" dur="2000"/>
                                        <p:tgtEl>
                                          <p:spTgt spid="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20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20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20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4" end="4"/>
                                            </p:txEl>
                                          </p:spTgt>
                                        </p:tgtEl>
                                        <p:attrNameLst>
                                          <p:attrName>style.visibility</p:attrName>
                                        </p:attrNameLst>
                                      </p:cBhvr>
                                      <p:to>
                                        <p:strVal val="visible"/>
                                      </p:to>
                                    </p:set>
                                    <p:animEffect transition="in" filter="wipe(left)">
                                      <p:cBhvr>
                                        <p:cTn id="8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animBg="1"/>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72869"/>
            <a:ext cx="7848599" cy="646331"/>
          </a:xfrm>
          <a:prstGeom prst="rect">
            <a:avLst/>
          </a:prstGeom>
          <a:solidFill>
            <a:srgbClr val="CCFF99"/>
          </a:solidFill>
          <a:ln w="3810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6" name="TextBox 5"/>
          <p:cNvSpPr txBox="1"/>
          <p:nvPr/>
        </p:nvSpPr>
        <p:spPr>
          <a:xfrm>
            <a:off x="685801" y="2133600"/>
            <a:ext cx="7848599" cy="3539430"/>
          </a:xfrm>
          <a:prstGeom prst="rect">
            <a:avLst/>
          </a:prstGeom>
          <a:noFill/>
          <a:ln w="28575">
            <a:solidFill>
              <a:schemeClr val="tx1"/>
            </a:solidFill>
          </a:ln>
        </p:spPr>
        <p:txBody>
          <a:bodyPr wrap="square" rtlCol="0">
            <a:spAutoFit/>
          </a:bodyPr>
          <a:lstStyle/>
          <a:p>
            <a:r>
              <a:rPr lang="en-US" sz="2800" dirty="0" smtClean="0">
                <a:latin typeface="Times New Roman" pitchFamily="18" charset="0"/>
                <a:cs typeface="Times New Roman" pitchFamily="18" charset="0"/>
              </a:rPr>
              <a:t>*1cm</a:t>
            </a:r>
            <a:r>
              <a:rPr lang="en-US" sz="2800" baseline="30000" dirty="0" smtClean="0">
                <a:latin typeface="Times New Roman" pitchFamily="18" charset="0"/>
                <a:cs typeface="Times New Roman" pitchFamily="18" charset="0"/>
              </a:rPr>
              <a:t>2</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প্রস্থচ্ছেদ</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বিশি</a:t>
            </a:r>
            <a:r>
              <a:rPr lang="en-US" sz="2800" dirty="0" err="1" smtClean="0">
                <a:latin typeface="NikoshBAN" pitchFamily="2" charset="0"/>
                <a:cs typeface="NikoshBAN" pitchFamily="2" charset="0"/>
              </a:rPr>
              <a:t>ষ্ট</a:t>
            </a:r>
            <a:r>
              <a:rPr lang="bn-BD" sz="2800" smtClean="0">
                <a:latin typeface="NikoshBAN" pitchFamily="2" charset="0"/>
                <a:cs typeface="NikoshBAN" pitchFamily="2" charset="0"/>
              </a:rPr>
              <a:t> </a:t>
            </a:r>
            <a:r>
              <a:rPr lang="bn-BD" sz="2800" dirty="0" smtClean="0">
                <a:latin typeface="NikoshBAN" pitchFamily="2" charset="0"/>
                <a:cs typeface="NikoshBAN" pitchFamily="2" charset="0"/>
              </a:rPr>
              <a:t>দুটি ভিন্ন ধাতুর তৈরি তারে </a:t>
            </a:r>
            <a:r>
              <a:rPr lang="en-US" sz="2800" dirty="0" smtClean="0">
                <a:latin typeface="Times New Roman" pitchFamily="18" charset="0"/>
                <a:cs typeface="Times New Roman" pitchFamily="18" charset="0"/>
              </a:rPr>
              <a:t>200N</a:t>
            </a:r>
            <a:r>
              <a:rPr lang="bn-BD" sz="2800" dirty="0" smtClean="0">
                <a:latin typeface="NikoshBAN" pitchFamily="2" charset="0"/>
                <a:cs typeface="NikoshBAN" pitchFamily="2" charset="0"/>
              </a:rPr>
              <a:t> বল</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প্রয়োগ</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a:t>
            </a:r>
            <a:r>
              <a:rPr lang="bn-IN" sz="2800" dirty="0" smtClean="0">
                <a:latin typeface="NikoshBAN" pitchFamily="2" charset="0"/>
                <a:cs typeface="NikoshBAN" pitchFamily="2" charset="0"/>
              </a:rPr>
              <a:t>য় তার দুটির দৈর্ঘ্য যথাক্রমে </a:t>
            </a:r>
            <a:r>
              <a:rPr lang="en-US" sz="2800" dirty="0" smtClean="0">
                <a:latin typeface="Times New Roman" pitchFamily="18" charset="0"/>
                <a:cs typeface="Times New Roman" pitchFamily="18" charset="0"/>
              </a:rPr>
              <a:t>1</a:t>
            </a:r>
            <a:r>
              <a:rPr lang="bn-IN" sz="2800" dirty="0" smtClean="0">
                <a:latin typeface="NikoshBAN" pitchFamily="2" charset="0"/>
                <a:cs typeface="NikoshBAN" pitchFamily="2" charset="0"/>
              </a:rPr>
              <a:t>সে.মি. এবং </a:t>
            </a:r>
            <a:r>
              <a:rPr lang="en-US" sz="2800" dirty="0" smtClean="0">
                <a:latin typeface="Times New Roman" pitchFamily="18" charset="0"/>
                <a:cs typeface="Times New Roman" pitchFamily="18" charset="0"/>
              </a:rPr>
              <a:t>0.5 </a:t>
            </a:r>
            <a:r>
              <a:rPr lang="bn-IN" sz="2800" dirty="0" smtClean="0">
                <a:latin typeface="NikoshBAN" pitchFamily="2" charset="0"/>
                <a:cs typeface="NikoshBAN" pitchFamily="2" charset="0"/>
              </a:rPr>
              <a:t>সে.মি. বৃদ্ধি</a:t>
            </a:r>
            <a:endParaRPr lang="en-US" sz="2800" dirty="0" smtClean="0">
              <a:latin typeface="NikoshBAN" pitchFamily="2" charset="0"/>
              <a:cs typeface="NikoshBAN" pitchFamily="2" charset="0"/>
            </a:endParaRPr>
          </a:p>
          <a:p>
            <a:r>
              <a:rPr lang="bn-IN" sz="2800" dirty="0" smtClean="0">
                <a:latin typeface="NikoshBAN" pitchFamily="2" charset="0"/>
                <a:cs typeface="NikoshBAN" pitchFamily="2" charset="0"/>
              </a:rPr>
              <a:t> পেল</a:t>
            </a:r>
            <a:r>
              <a:rPr lang="bn-BD" sz="2800" dirty="0" smtClean="0">
                <a:latin typeface="NikoshBAN" pitchFamily="2" charset="0"/>
                <a:cs typeface="NikoshBAN" pitchFamily="2" charset="0"/>
              </a:rPr>
              <a:t>।তার দুটির আদি দৈর্ঘ্য </a:t>
            </a:r>
            <a:r>
              <a:rPr lang="en-US" sz="2800" dirty="0" smtClean="0">
                <a:latin typeface="Times New Roman" pitchFamily="18" charset="0"/>
                <a:cs typeface="Times New Roman" pitchFamily="18" charset="0"/>
              </a:rPr>
              <a:t>30</a:t>
            </a:r>
            <a:r>
              <a:rPr lang="bn-IN" sz="2800" dirty="0" smtClean="0">
                <a:latin typeface="NikoshBAN" pitchFamily="2" charset="0"/>
                <a:cs typeface="NikoshBAN" pitchFamily="2" charset="0"/>
              </a:rPr>
              <a:t>সে.মি.।</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ক. স্থিতিস্থাপক সীমা কী?</a:t>
            </a:r>
          </a:p>
          <a:p>
            <a:r>
              <a:rPr lang="bn-BD" sz="2800" dirty="0" smtClean="0">
                <a:latin typeface="NikoshBAN" pitchFamily="2" charset="0"/>
                <a:cs typeface="NikoshBAN" pitchFamily="2" charset="0"/>
              </a:rPr>
              <a:t>খ. পীড়ন ও বিকৃতির মধ্যে সম্পর্ক ব্যাখ্যা কর।</a:t>
            </a:r>
          </a:p>
          <a:p>
            <a:r>
              <a:rPr lang="bn-BD" sz="2800" dirty="0" smtClean="0">
                <a:latin typeface="NikoshBAN" pitchFamily="2" charset="0"/>
                <a:cs typeface="NikoshBAN" pitchFamily="2" charset="0"/>
              </a:rPr>
              <a:t>গ. প্রথম তারটির স্থিতিস্থাপক গুনাঙ্ক নির্ণয় কর।</a:t>
            </a:r>
          </a:p>
          <a:p>
            <a:r>
              <a:rPr lang="bn-BD" sz="2800" dirty="0" smtClean="0">
                <a:latin typeface="NikoshBAN" pitchFamily="2" charset="0"/>
                <a:cs typeface="NikoshBAN" pitchFamily="2" charset="0"/>
              </a:rPr>
              <a:t>ঘ. তার দুটির স্থিতিস্থাপক গুণাঙ্কের মান পরিবর্তন হবে কি </a:t>
            </a:r>
            <a:r>
              <a:rPr lang="en-US" sz="2800" dirty="0" smtClean="0">
                <a:latin typeface="NikoshBAN" pitchFamily="2" charset="0"/>
                <a:cs typeface="NikoshBAN" pitchFamily="2" charset="0"/>
                <a:sym typeface="Symbol"/>
              </a:rPr>
              <a:t></a:t>
            </a:r>
            <a:r>
              <a:rPr lang="bn-BD" sz="2800" dirty="0" smtClean="0">
                <a:latin typeface="NikoshBAN" pitchFamily="2" charset="0"/>
                <a:cs typeface="NikoshBAN" pitchFamily="2" charset="0"/>
                <a:sym typeface="Symbol"/>
              </a:rPr>
              <a:t> গাণিতিক</a:t>
            </a:r>
            <a:endParaRPr lang="en-US" sz="2800" dirty="0" smtClean="0">
              <a:latin typeface="NikoshBAN" pitchFamily="2" charset="0"/>
              <a:cs typeface="NikoshBAN" pitchFamily="2" charset="0"/>
              <a:sym typeface="Symbol"/>
            </a:endParaRPr>
          </a:p>
          <a:p>
            <a:r>
              <a:rPr lang="bn-BD" sz="2800" dirty="0" smtClean="0">
                <a:latin typeface="NikoshBAN" pitchFamily="2" charset="0"/>
                <a:cs typeface="NikoshBAN" pitchFamily="2" charset="0"/>
                <a:sym typeface="Symbol"/>
              </a:rPr>
              <a:t> যুক্তি দ্বারা</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বিশ্লেষণ 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737324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2000"/>
                                        <p:tgtEl>
                                          <p:spTgt spid="6">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2000"/>
                                        <p:tgtEl>
                                          <p:spTgt spid="6">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2000"/>
                                        <p:tgtEl>
                                          <p:spTgt spid="6">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2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2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20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2000"/>
                                        <p:tgtEl>
                                          <p:spTgt spid="6">
                                            <p:txEl>
                                              <p:pRg st="6" end="6"/>
                                            </p:txEl>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ipe(left)">
                                      <p:cBhvr>
                                        <p:cTn id="4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418673" y="4538752"/>
            <a:ext cx="837089"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ধ</a:t>
            </a:r>
            <a:endParaRPr lang="en-US" sz="11500" dirty="0">
              <a:solidFill>
                <a:srgbClr val="FFFF00"/>
              </a:solidFill>
              <a:latin typeface="NikoshBAN" pitchFamily="2" charset="0"/>
              <a:cs typeface="NikoshBAN" pitchFamily="2" charset="0"/>
            </a:endParaRPr>
          </a:p>
        </p:txBody>
      </p:sp>
      <p:sp>
        <p:nvSpPr>
          <p:cNvPr id="4" name="TextBox 3"/>
          <p:cNvSpPr txBox="1"/>
          <p:nvPr/>
        </p:nvSpPr>
        <p:spPr>
          <a:xfrm>
            <a:off x="3144238" y="4538752"/>
            <a:ext cx="1215397"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ন্য</a:t>
            </a:r>
            <a:endParaRPr lang="en-US" sz="11500" dirty="0">
              <a:solidFill>
                <a:srgbClr val="FFFF00"/>
              </a:solidFill>
              <a:latin typeface="NikoshBAN" pitchFamily="2" charset="0"/>
              <a:cs typeface="NikoshBAN" pitchFamily="2" charset="0"/>
            </a:endParaRPr>
          </a:p>
        </p:txBody>
      </p:sp>
      <p:sp>
        <p:nvSpPr>
          <p:cNvPr id="5" name="TextBox 4"/>
          <p:cNvSpPr txBox="1"/>
          <p:nvPr/>
        </p:nvSpPr>
        <p:spPr>
          <a:xfrm>
            <a:off x="4217704" y="4538752"/>
            <a:ext cx="1154483"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বা</a:t>
            </a:r>
            <a:endParaRPr lang="en-US" sz="11500" dirty="0">
              <a:solidFill>
                <a:srgbClr val="FFFF00"/>
              </a:solidFill>
              <a:latin typeface="NikoshBAN" pitchFamily="2" charset="0"/>
              <a:cs typeface="NikoshBAN" pitchFamily="2" charset="0"/>
            </a:endParaRPr>
          </a:p>
        </p:txBody>
      </p:sp>
      <p:sp>
        <p:nvSpPr>
          <p:cNvPr id="6" name="TextBox 5"/>
          <p:cNvSpPr txBox="1"/>
          <p:nvPr/>
        </p:nvSpPr>
        <p:spPr>
          <a:xfrm>
            <a:off x="5238073" y="4538752"/>
            <a:ext cx="857927" cy="1862048"/>
          </a:xfrm>
          <a:prstGeom prst="rect">
            <a:avLst/>
          </a:prstGeom>
          <a:noFill/>
        </p:spPr>
        <p:txBody>
          <a:bodyPr wrap="none" rtlCol="0">
            <a:spAutoFit/>
          </a:bodyPr>
          <a:lstStyle/>
          <a:p>
            <a:pPr algn="ctr"/>
            <a:r>
              <a:rPr lang="bn-BD" sz="11500" dirty="0">
                <a:solidFill>
                  <a:srgbClr val="FFFF00"/>
                </a:solidFill>
                <a:latin typeface="NikoshBAN" pitchFamily="2" charset="0"/>
                <a:cs typeface="NikoshBAN" pitchFamily="2" charset="0"/>
              </a:rPr>
              <a:t>দ</a:t>
            </a:r>
            <a:endParaRPr lang="en-US" sz="115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3839294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0-#ppt_w/2"/>
                                          </p:val>
                                        </p:tav>
                                        <p:tav tm="100000">
                                          <p:val>
                                            <p:strVal val="#ppt_x"/>
                                          </p:val>
                                        </p:tav>
                                      </p:tavLst>
                                    </p:anim>
                                    <p:anim calcmode="lin" valueType="num">
                                      <p:cBhvr additive="base">
                                        <p:cTn id="17" dur="2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2" presetClass="entr" presetSubtype="9"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0-#ppt_w/2"/>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8000"/>
                            </p:stCondLst>
                            <p:childTnLst>
                              <p:par>
                                <p:cTn id="24" presetID="2" presetClass="entr" presetSubtype="9"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0-#ppt_w/2"/>
                                          </p:val>
                                        </p:tav>
                                        <p:tav tm="100000">
                                          <p:val>
                                            <p:strVal val="#ppt_x"/>
                                          </p:val>
                                        </p:tav>
                                      </p:tavLst>
                                    </p:anim>
                                    <p:anim calcmode="lin" valueType="num">
                                      <p:cBhvr additive="base">
                                        <p:cTn id="27"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62000" y="850642"/>
            <a:ext cx="7543800" cy="507831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a:spAutoFit/>
          </a:bodyPr>
          <a:lstStyle/>
          <a:p>
            <a:pPr algn="ctr"/>
            <a:r>
              <a:rPr lang="en-US" sz="3600" b="1" dirty="0" err="1" smtClean="0">
                <a:latin typeface="NikoshBAN" pitchFamily="2" charset="0"/>
                <a:cs typeface="NikoshBAN" pitchFamily="2" charset="0"/>
              </a:rPr>
              <a:t>মোস্তফা</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কামাল</a:t>
            </a:r>
            <a:endParaRPr lang="en-US" sz="3600" b="1" dirty="0">
              <a:latin typeface="NikoshBAN" pitchFamily="2" charset="0"/>
              <a:cs typeface="NikoshBAN" pitchFamily="2" charset="0"/>
            </a:endParaRPr>
          </a:p>
          <a:p>
            <a:pPr algn="ctr"/>
            <a:r>
              <a:rPr lang="bn-IN" sz="3200" dirty="0" smtClean="0">
                <a:latin typeface="NikoshBAN" pitchFamily="2" charset="0"/>
                <a:cs typeface="NikoshBAN" pitchFamily="2" charset="0"/>
              </a:rPr>
              <a:t> সহকারী শিক্ষক</a:t>
            </a:r>
          </a:p>
          <a:p>
            <a:pPr algn="ctr"/>
            <a:r>
              <a:rPr lang="en-US" sz="3200" dirty="0" err="1" smtClean="0">
                <a:latin typeface="NikoshBAN" pitchFamily="2" charset="0"/>
                <a:cs typeface="NikoshBAN" pitchFamily="2" charset="0"/>
              </a:rPr>
              <a:t>সিংআড্ডা</a:t>
            </a:r>
            <a:r>
              <a:rPr lang="bn-IN" sz="3200" dirty="0" smtClean="0">
                <a:latin typeface="NikoshBAN" pitchFamily="2" charset="0"/>
                <a:cs typeface="NikoshBAN" pitchFamily="2" charset="0"/>
              </a:rPr>
              <a:t> উচ্চ বিদ্যালয়</a:t>
            </a:r>
          </a:p>
          <a:p>
            <a:pPr algn="ctr"/>
            <a:r>
              <a:rPr lang="en-US" sz="3200" dirty="0" err="1" smtClean="0">
                <a:latin typeface="NikoshBAN" pitchFamily="2" charset="0"/>
                <a:cs typeface="NikoshBAN" pitchFamily="2" charset="0"/>
              </a:rPr>
              <a:t>কচুয়া,চাঁদপুর</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মোবাইলঃ ০</a:t>
            </a:r>
            <a:r>
              <a:rPr lang="en-US" sz="3200" smtClean="0">
                <a:latin typeface="NikoshBAN" pitchFamily="2" charset="0"/>
                <a:cs typeface="NikoshBAN" pitchFamily="2" charset="0"/>
              </a:rPr>
              <a:t>১৭১২-৫০৭৪৫৮</a:t>
            </a:r>
            <a:endParaRPr lang="bn-IN"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পাঠ পরিকল্পনাঃ শ্রেণির কাজ</a:t>
            </a:r>
            <a:endParaRPr lang="en-US"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শ্রেণিঃ নবম</a:t>
            </a:r>
            <a:r>
              <a:rPr lang="bn-IN" sz="3200" dirty="0">
                <a:latin typeface="NikoshBAN" pitchFamily="2" charset="0"/>
                <a:cs typeface="NikoshBAN" pitchFamily="2" charset="0"/>
                <a:sym typeface="Symbol"/>
              </a:rPr>
              <a:t> </a:t>
            </a:r>
            <a:r>
              <a:rPr lang="en-US" sz="3200" b="1" dirty="0">
                <a:latin typeface="NikoshBAN" pitchFamily="2" charset="0"/>
                <a:cs typeface="NikoshBAN" pitchFamily="2" charset="0"/>
                <a:sym typeface="Symbol"/>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বিষয়ঃ পদার্থ বিজ্ঞান</a:t>
            </a:r>
          </a:p>
          <a:p>
            <a:pPr algn="ctr"/>
            <a:r>
              <a:rPr lang="bn-IN" sz="3200" dirty="0" smtClean="0">
                <a:latin typeface="NikoshBAN" pitchFamily="2" charset="0"/>
                <a:cs typeface="NikoshBAN" pitchFamily="2" charset="0"/>
              </a:rPr>
              <a:t>অধ্যায়ঃ পঞ্চম( পদার্থের অবস্থা ও চাপ )</a:t>
            </a:r>
          </a:p>
          <a:p>
            <a:pPr algn="ctr"/>
            <a:r>
              <a:rPr lang="bn-IN" sz="3200" dirty="0" smtClean="0">
                <a:latin typeface="NikoshBAN" pitchFamily="2" charset="0"/>
                <a:cs typeface="NikoshBAN" pitchFamily="2" charset="0"/>
              </a:rPr>
              <a:t>বিষয়বস্তুঃ স্থিতিস্থাপকতা</a:t>
            </a:r>
          </a:p>
          <a:p>
            <a:pPr algn="ctr"/>
            <a:r>
              <a:rPr lang="bn-IN" sz="3200" dirty="0" smtClean="0">
                <a:latin typeface="NikoshBAN" pitchFamily="2" charset="0"/>
                <a:cs typeface="NikoshBAN" pitchFamily="2" charset="0"/>
              </a:rPr>
              <a:t>সময়ঃ ৪৫ মিনিট </a:t>
            </a:r>
            <a:endParaRPr lang="bn-BD" sz="3200" dirty="0" smtClean="0">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881349"/>
            <a:ext cx="1371600" cy="1645920"/>
          </a:xfrm>
          <a:prstGeom prst="rect">
            <a:avLst/>
          </a:prstGeom>
        </p:spPr>
      </p:pic>
    </p:spTree>
    <p:extLst>
      <p:ext uri="{BB962C8B-B14F-4D97-AF65-F5344CB8AC3E}">
        <p14:creationId xmlns:p14="http://schemas.microsoft.com/office/powerpoint/2010/main" val="210182930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0128" y="1357868"/>
            <a:ext cx="7143750" cy="4324350"/>
            <a:chOff x="1000125" y="1295400"/>
            <a:chExt cx="7143750" cy="4324350"/>
          </a:xfrm>
        </p:grpSpPr>
        <p:pic>
          <p:nvPicPr>
            <p:cNvPr id="3" name="Picture 2" title="স্থিতিস্থাপকাতা"/>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1295400"/>
              <a:ext cx="7143750" cy="4324350"/>
            </a:xfrm>
            <a:prstGeom prst="rect">
              <a:avLst/>
            </a:prstGeom>
            <a:ln>
              <a:noFill/>
            </a:ln>
          </p:spPr>
        </p:pic>
        <p:sp>
          <p:nvSpPr>
            <p:cNvPr id="4" name="Rectangle 3"/>
            <p:cNvSpPr/>
            <p:nvPr/>
          </p:nvSpPr>
          <p:spPr>
            <a:xfrm>
              <a:off x="1033991" y="1295400"/>
              <a:ext cx="71098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0600" y="5663625"/>
            <a:ext cx="7042313" cy="584775"/>
          </a:xfrm>
          <a:prstGeom prst="rect">
            <a:avLst/>
          </a:prstGeom>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a:t>
            </a:r>
            <a:r>
              <a:rPr lang="bn-IN" sz="3200" dirty="0" smtClean="0">
                <a:latin typeface="NikoshBAN" pitchFamily="2" charset="0"/>
                <a:cs typeface="NikoshBAN" pitchFamily="2" charset="0"/>
              </a:rPr>
              <a:t>প্রত্যাহার করলে </a:t>
            </a:r>
            <a:r>
              <a:rPr lang="bn-IN" sz="3200" dirty="0">
                <a:latin typeface="NikoshBAN" pitchFamily="2" charset="0"/>
                <a:cs typeface="NikoshBAN" pitchFamily="2" charset="0"/>
              </a:rPr>
              <a:t>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pic>
        <p:nvPicPr>
          <p:cNvPr id="7" name="Picture 6"/>
          <p:cNvPicPr>
            <a:picLocks noChangeAspect="1"/>
          </p:cNvPicPr>
          <p:nvPr/>
        </p:nvPicPr>
        <p:blipFill>
          <a:blip r:embed="rId4"/>
          <a:stretch>
            <a:fillRect/>
          </a:stretch>
        </p:blipFill>
        <p:spPr>
          <a:xfrm>
            <a:off x="920128" y="1295400"/>
            <a:ext cx="7143749" cy="4396800"/>
          </a:xfrm>
          <a:prstGeom prst="rect">
            <a:avLst/>
          </a:prstGeom>
          <a:ln>
            <a:noFill/>
          </a:ln>
        </p:spPr>
      </p:pic>
      <p:sp>
        <p:nvSpPr>
          <p:cNvPr id="5" name="Rectangle 4"/>
          <p:cNvSpPr/>
          <p:nvPr/>
        </p:nvSpPr>
        <p:spPr>
          <a:xfrm>
            <a:off x="1568005" y="1383268"/>
            <a:ext cx="6022803" cy="584775"/>
          </a:xfrm>
          <a:prstGeom prst="rect">
            <a:avLst/>
          </a:prstGeom>
          <a:ln>
            <a:noFill/>
          </a:ln>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প্রয়োগে 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17311694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153" y="4012964"/>
            <a:ext cx="2074447" cy="238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691" y="4038601"/>
            <a:ext cx="2046029" cy="2362200"/>
          </a:xfrm>
          <a:prstGeom prst="rect">
            <a:avLst/>
          </a:prstGeom>
          <a:solidFill>
            <a:schemeClr val="bg1"/>
          </a:solidFill>
          <a:ln w="19050">
            <a:solidFill>
              <a:schemeClr val="tx1"/>
            </a:solidFill>
          </a:ln>
        </p:spPr>
      </p:pic>
      <p:pic>
        <p:nvPicPr>
          <p:cNvPr id="8" name="Picture 7"/>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t="20095" b="9048"/>
          <a:stretch/>
        </p:blipFill>
        <p:spPr>
          <a:xfrm>
            <a:off x="2438400" y="1981200"/>
            <a:ext cx="4038600" cy="1981200"/>
          </a:xfrm>
          <a:prstGeom prst="rect">
            <a:avLst/>
          </a:prstGeom>
          <a:ln w="19050">
            <a:noFill/>
          </a:ln>
        </p:spPr>
      </p:pic>
      <p:grpSp>
        <p:nvGrpSpPr>
          <p:cNvPr id="5" name="Group 4"/>
          <p:cNvGrpSpPr/>
          <p:nvPr/>
        </p:nvGrpSpPr>
        <p:grpSpPr>
          <a:xfrm>
            <a:off x="2307770" y="533400"/>
            <a:ext cx="4245430" cy="1321943"/>
            <a:chOff x="3363685" y="3853544"/>
            <a:chExt cx="4245430" cy="1321943"/>
          </a:xfrm>
        </p:grpSpPr>
        <p:pic>
          <p:nvPicPr>
            <p:cNvPr id="3" name="Picture 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013" r="29221"/>
            <a:stretch/>
          </p:blipFill>
          <p:spPr>
            <a:xfrm rot="5400000">
              <a:off x="4901629" y="3257215"/>
              <a:ext cx="1321941" cy="2514600"/>
            </a:xfrm>
            <a:prstGeom prst="rect">
              <a:avLst/>
            </a:prstGeom>
            <a:ln w="19050">
              <a:noFill/>
            </a:ln>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a:off x="6477000" y="4267201"/>
              <a:ext cx="1132115" cy="90828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flipH="1">
              <a:off x="3363685" y="4060372"/>
              <a:ext cx="1132115" cy="908286"/>
            </a:xfrm>
            <a:prstGeom prst="rect">
              <a:avLst/>
            </a:prstGeom>
          </p:spPr>
        </p:pic>
      </p:grpSp>
      <p:sp>
        <p:nvSpPr>
          <p:cNvPr id="10" name="TextBox 9"/>
          <p:cNvSpPr txBox="1"/>
          <p:nvPr/>
        </p:nvSpPr>
        <p:spPr>
          <a:xfrm>
            <a:off x="1460133" y="947057"/>
            <a:ext cx="825867" cy="584775"/>
          </a:xfrm>
          <a:prstGeom prst="rect">
            <a:avLst/>
          </a:prstGeom>
          <a:noFill/>
        </p:spPr>
        <p:txBody>
          <a:bodyPr wrap="none" rtlCol="0">
            <a:spAutoFit/>
          </a:bodyPr>
          <a:lstStyle/>
          <a:p>
            <a:r>
              <a:rPr lang="en-US" sz="2800" dirty="0" smtClean="0">
                <a:sym typeface="Symbol"/>
              </a:rPr>
              <a:t>F</a:t>
            </a:r>
            <a:r>
              <a:rPr lang="en-US" sz="3200" b="1" dirty="0" smtClean="0">
                <a:sym typeface="Symbol"/>
              </a:rPr>
              <a:t></a:t>
            </a:r>
            <a:endParaRPr lang="en-US" sz="2800" dirty="0"/>
          </a:p>
        </p:txBody>
      </p:sp>
      <p:sp>
        <p:nvSpPr>
          <p:cNvPr id="12" name="TextBox 11"/>
          <p:cNvSpPr txBox="1"/>
          <p:nvPr/>
        </p:nvSpPr>
        <p:spPr>
          <a:xfrm>
            <a:off x="6553200" y="1155599"/>
            <a:ext cx="797013" cy="584775"/>
          </a:xfrm>
          <a:prstGeom prst="rect">
            <a:avLst/>
          </a:prstGeom>
          <a:noFill/>
        </p:spPr>
        <p:txBody>
          <a:bodyPr wrap="none" rtlCol="0">
            <a:spAutoFit/>
          </a:bodyPr>
          <a:lstStyle/>
          <a:p>
            <a:r>
              <a:rPr lang="en-US" sz="3200" b="1" dirty="0" smtClean="0">
                <a:sym typeface="Symbol"/>
              </a:rPr>
              <a:t></a:t>
            </a:r>
            <a:r>
              <a:rPr lang="en-US" sz="2800" dirty="0" smtClean="0">
                <a:sym typeface="Symbol"/>
              </a:rPr>
              <a:t>F</a:t>
            </a:r>
            <a:endParaRPr lang="en-US" sz="2800" dirty="0"/>
          </a:p>
        </p:txBody>
      </p:sp>
      <p:pic>
        <p:nvPicPr>
          <p:cNvPr id="11"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114800"/>
            <a:ext cx="3548744"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67000" y="5410200"/>
            <a:ext cx="5943600" cy="954107"/>
          </a:xfrm>
          <a:prstGeom prst="rect">
            <a:avLst/>
          </a:prstGeom>
          <a:solidFill>
            <a:srgbClr val="FFCCFF"/>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বাহ্যিক বল প্রয়োগে বস্তুর আকৃতি পরিবর্তন হয়।</a:t>
            </a:r>
          </a:p>
          <a:p>
            <a:pPr algn="ctr"/>
            <a:r>
              <a:rPr lang="bn-IN" sz="2800" dirty="0" smtClean="0">
                <a:latin typeface="NikoshBAN" pitchFamily="2" charset="0"/>
                <a:cs typeface="NikoshBAN" pitchFamily="2" charset="0"/>
              </a:rPr>
              <a:t>বল প্রত্যাহার করলে পূর্বের অবস্থায় ফিরে আসে।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386835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150000" y="100000"/>
                                    </p:animScale>
                                  </p:childTnLst>
                                </p:cTn>
                              </p:par>
                              <p:par>
                                <p:cTn id="17" presetID="63" presetClass="path" presetSubtype="0" accel="50000" decel="50000" fill="hold" grpId="1" nodeType="withEffect">
                                  <p:stCondLst>
                                    <p:cond delay="0"/>
                                  </p:stCondLst>
                                  <p:childTnLst>
                                    <p:animMotion origin="layout" path="M -3.33333E-6 -1.11111E-6 L 0.10834 -1.11111E-6 " pathEditMode="relative" rAng="0" ptsTypes="AA">
                                      <p:cBhvr>
                                        <p:cTn id="18" dur="2000" fill="hold"/>
                                        <p:tgtEl>
                                          <p:spTgt spid="12"/>
                                        </p:tgtEl>
                                        <p:attrNameLst>
                                          <p:attrName>ppt_x</p:attrName>
                                          <p:attrName>ppt_y</p:attrName>
                                        </p:attrNameLst>
                                      </p:cBhvr>
                                      <p:rCtr x="5417" y="0"/>
                                    </p:animMotion>
                                  </p:childTnLst>
                                </p:cTn>
                              </p:par>
                              <p:par>
                                <p:cTn id="19" presetID="35" presetClass="path" presetSubtype="0" accel="50000" decel="50000" fill="hold" grpId="1" nodeType="withEffect">
                                  <p:stCondLst>
                                    <p:cond delay="0"/>
                                  </p:stCondLst>
                                  <p:childTnLst>
                                    <p:animMotion origin="layout" path="M -1.11111E-6 2.96296E-6 L -0.10486 -0.00301 " pathEditMode="relative" rAng="0" ptsTypes="AA">
                                      <p:cBhvr>
                                        <p:cTn id="20" dur="2000" fill="hold"/>
                                        <p:tgtEl>
                                          <p:spTgt spid="10"/>
                                        </p:tgtEl>
                                        <p:attrNameLst>
                                          <p:attrName>ppt_x</p:attrName>
                                          <p:attrName>ppt_y</p:attrName>
                                        </p:attrNameLst>
                                      </p:cBhvr>
                                      <p:rCtr x="-5243" y="-162"/>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2000" fill="hold"/>
                                        <p:tgtEl>
                                          <p:spTgt spid="5"/>
                                        </p:tgtEl>
                                      </p:cBhvr>
                                      <p:by x="67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repeatCount="indefinite" autoRev="1" fill="hold" nodeType="clickEffect">
                                  <p:stCondLst>
                                    <p:cond delay="0"/>
                                  </p:stCondLst>
                                  <p:endCondLst>
                                    <p:cond evt="onNext" delay="0">
                                      <p:tgtEl>
                                        <p:sldTgt/>
                                      </p:tgtEl>
                                    </p:cond>
                                  </p:endCondLst>
                                  <p:childTnLst>
                                    <p:animScale>
                                      <p:cBhvr>
                                        <p:cTn id="36" dur="2000" fill="hold"/>
                                        <p:tgtEl>
                                          <p:spTgt spid="8"/>
                                        </p:tgtEl>
                                      </p:cBhvr>
                                      <p:by x="15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repeatCount="indefinite" autoRev="1" fill="hold" nodeType="clickEffect">
                                  <p:stCondLst>
                                    <p:cond delay="0"/>
                                  </p:stCondLst>
                                  <p:endCondLst>
                                    <p:cond evt="onNext" delay="0">
                                      <p:tgtEl>
                                        <p:sldTgt/>
                                      </p:tgtEl>
                                    </p:cond>
                                  </p:endCondLst>
                                  <p:childTnLst>
                                    <p:animScale>
                                      <p:cBhvr>
                                        <p:cTn id="55" dur="2000" fill="hold"/>
                                        <p:tgtEl>
                                          <p:spTgt spid="11"/>
                                        </p:tgtEl>
                                      </p:cBhvr>
                                      <p:by x="200000" y="100000"/>
                                    </p:animScale>
                                  </p:childTnLst>
                                </p:cTn>
                              </p:par>
                              <p:par>
                                <p:cTn id="56" presetID="6" presetClass="emph" presetSubtype="0" repeatCount="indefinite" autoRev="1" fill="hold" nodeType="withEffect">
                                  <p:stCondLst>
                                    <p:cond delay="0"/>
                                  </p:stCondLst>
                                  <p:endCondLst>
                                    <p:cond evt="onNext" delay="0">
                                      <p:tgtEl>
                                        <p:sldTgt/>
                                      </p:tgtEl>
                                    </p:cond>
                                  </p:endCondLst>
                                  <p:childTnLst>
                                    <p:animScale>
                                      <p:cBhvr>
                                        <p:cTn id="57" dur="2000" fill="hold"/>
                                        <p:tgtEl>
                                          <p:spTgt spid="11"/>
                                        </p:tgtEl>
                                      </p:cBhvr>
                                      <p:by x="100000" y="5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wipe(left)">
                                      <p:cBhvr>
                                        <p:cTn id="62" dur="2000"/>
                                        <p:tgtEl>
                                          <p:spTgt spid="13">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2" grpId="0"/>
      <p:bldP spid="12" grpId="1"/>
      <p:bldP spid="12" grpId="2"/>
      <p:bldP spid="1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323582"/>
            <a:ext cx="8229600" cy="1077218"/>
          </a:xfrm>
          <a:prstGeom prst="rect">
            <a:avLst/>
          </a:prstGeom>
          <a:solidFill>
            <a:srgbClr val="CCFF99"/>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দৈর্ঘ্য বৃদ্ধি পায়।</a:t>
            </a:r>
          </a:p>
          <a:p>
            <a:pPr algn="ctr"/>
            <a:r>
              <a:rPr lang="bn-BD" sz="3200" dirty="0" smtClean="0">
                <a:latin typeface="NikoshBAN" pitchFamily="2" charset="0"/>
                <a:cs typeface="NikoshBAN" pitchFamily="2" charset="0"/>
              </a:rPr>
              <a:t>আবার টান ছেড়ে দিলে পূর্বের দৈর্ঘ্য ফিরে পায় </a:t>
            </a:r>
            <a:endParaRPr lang="en-US" sz="3200" dirty="0">
              <a:latin typeface="NikoshBAN" pitchFamily="2" charset="0"/>
              <a:cs typeface="NikoshBAN" pitchFamily="2" charset="0"/>
            </a:endParaRPr>
          </a:p>
        </p:txBody>
      </p:sp>
      <p:sp>
        <p:nvSpPr>
          <p:cNvPr id="9" name="TextBox 8"/>
          <p:cNvSpPr txBox="1"/>
          <p:nvPr/>
        </p:nvSpPr>
        <p:spPr>
          <a:xfrm>
            <a:off x="457200" y="587514"/>
            <a:ext cx="8229600" cy="707886"/>
          </a:xfrm>
          <a:prstGeom prst="rect">
            <a:avLst/>
          </a:prstGeom>
          <a:solidFill>
            <a:srgbClr val="C1FFFF"/>
          </a:solidFill>
          <a:ln w="19050">
            <a:solidFill>
              <a:schemeClr val="tx1"/>
            </a:solidFill>
          </a:ln>
        </p:spPr>
        <p:txBody>
          <a:bodyPr wrap="square" rtlCol="0">
            <a:spAutoFit/>
          </a:bodyPr>
          <a:lstStyle/>
          <a:p>
            <a:pPr algn="ctr"/>
            <a:r>
              <a:rPr lang="bn-IN" sz="4000" dirty="0" smtClean="0">
                <a:latin typeface="NikoshBAN" pitchFamily="2" charset="0"/>
                <a:cs typeface="NikoshBAN" pitchFamily="2" charset="0"/>
              </a:rPr>
              <a:t>স্থিতিস্থাপকতা</a:t>
            </a:r>
            <a:endParaRPr lang="en-US" sz="4000" dirty="0">
              <a:latin typeface="NikoshBAN" pitchFamily="2" charset="0"/>
              <a:cs typeface="NikoshBAN" pitchFamily="2" charset="0"/>
            </a:endParaRPr>
          </a:p>
        </p:txBody>
      </p:sp>
      <p:pic>
        <p:nvPicPr>
          <p:cNvPr id="1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354" r="1369" b="12733"/>
          <a:stretch/>
        </p:blipFill>
        <p:spPr bwMode="auto">
          <a:xfrm>
            <a:off x="1828800" y="1524000"/>
            <a:ext cx="54864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19401"/>
            <a:ext cx="8229600" cy="1170432"/>
          </a:xfrm>
          <a:prstGeom prst="rect">
            <a:avLst/>
          </a:prstGeom>
        </p:spPr>
      </p:pic>
      <p:sp>
        <p:nvSpPr>
          <p:cNvPr id="6" name="TextBox 5"/>
          <p:cNvSpPr txBox="1"/>
          <p:nvPr/>
        </p:nvSpPr>
        <p:spPr>
          <a:xfrm>
            <a:off x="446314" y="4104382"/>
            <a:ext cx="8229600" cy="1077218"/>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a:t>
            </a:r>
            <a:r>
              <a:rPr lang="bn-IN" sz="3200" dirty="0" smtClean="0">
                <a:latin typeface="NikoshBAN" pitchFamily="2" charset="0"/>
                <a:cs typeface="NikoshBAN" pitchFamily="2" charset="0"/>
              </a:rPr>
              <a:t>কী পরিবর্তন হয়?</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আবার টান ছেড়ে দিলে </a:t>
            </a:r>
            <a:r>
              <a:rPr lang="bn-IN" sz="3200" dirty="0" smtClean="0">
                <a:latin typeface="NikoshBAN" pitchFamily="2" charset="0"/>
                <a:cs typeface="NikoshBAN" pitchFamily="2" charset="0"/>
              </a:rPr>
              <a:t>কী ঘটে?</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917911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00000"/>
                                    </p:animScale>
                                  </p:childTnLst>
                                </p:cTn>
                              </p:par>
                              <p:par>
                                <p:cTn id="18" presetID="6" presetClass="emph" presetSubtype="0" fill="hold" nodeType="withEffect">
                                  <p:stCondLst>
                                    <p:cond delay="0"/>
                                  </p:stCondLst>
                                  <p:childTnLst>
                                    <p:animScale>
                                      <p:cBhvr>
                                        <p:cTn id="19" dur="2000" fill="hold"/>
                                        <p:tgtEl>
                                          <p:spTgt spid="10"/>
                                        </p:tgtEl>
                                      </p:cBhvr>
                                      <p:by x="100000" y="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
                                        </p:tgtEl>
                                      </p:cBhvr>
                                      <p:by x="67000" y="100000"/>
                                    </p:animScale>
                                  </p:childTnLst>
                                </p:cTn>
                              </p:par>
                              <p:par>
                                <p:cTn id="24" presetID="6" presetClass="emph" presetSubtype="0" fill="hold" nodeType="withEffect">
                                  <p:stCondLst>
                                    <p:cond delay="0"/>
                                  </p:stCondLst>
                                  <p:childTnLst>
                                    <p:animScale>
                                      <p:cBhvr>
                                        <p:cTn id="25" dur="2000" fill="hold"/>
                                        <p:tgtEl>
                                          <p:spTgt spid="10"/>
                                        </p:tgtEl>
                                      </p:cBhvr>
                                      <p:by x="100000" y="19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2000"/>
                                        <p:tgtEl>
                                          <p:spTgt spid="6">
                                            <p:txEl>
                                              <p:pRg st="0" end="0"/>
                                            </p:txEl>
                                          </p:spTgt>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20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wipe(left)">
                                      <p:cBhvr>
                                        <p:cTn id="43" dur="2000"/>
                                        <p:tgtEl>
                                          <p:spTgt spid="8">
                                            <p:bg/>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2000"/>
                                        <p:tgtEl>
                                          <p:spTgt spid="8">
                                            <p:txEl>
                                              <p:pRg st="0" end="0"/>
                                            </p:txEl>
                                          </p:spTgt>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20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95400" y="1371600"/>
            <a:ext cx="6466835" cy="4093428"/>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none" rtlCol="0">
            <a:spAutoFit/>
          </a:bodyPr>
          <a:lstStyle/>
          <a:p>
            <a:pPr algn="ctr"/>
            <a:r>
              <a:rPr lang="bn-IN" sz="3600" dirty="0" smtClean="0">
                <a:latin typeface="NikoshBAN" pitchFamily="2" charset="0"/>
                <a:cs typeface="NikoshBAN" pitchFamily="2" charset="0"/>
              </a:rPr>
              <a:t>শিখনফল</a:t>
            </a:r>
          </a:p>
          <a:p>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এই পাঠ শেষে শিক্ষার্থীরা-</a:t>
            </a:r>
          </a:p>
          <a:p>
            <a:r>
              <a:rPr lang="bn-IN" sz="3200" dirty="0" smtClean="0">
                <a:latin typeface="NikoshBAN" pitchFamily="2" charset="0"/>
                <a:cs typeface="NikoshBAN" pitchFamily="2" charset="0"/>
              </a:rPr>
              <a:t>১। স্থিতিস্থাপকতা ব্যাখ্যা করতে পারবে;</a:t>
            </a:r>
          </a:p>
          <a:p>
            <a:r>
              <a:rPr lang="bn-IN" sz="3200" dirty="0">
                <a:latin typeface="NikoshBAN" pitchFamily="2" charset="0"/>
                <a:cs typeface="NikoshBAN" pitchFamily="2" charset="0"/>
              </a:rPr>
              <a:t>২</a:t>
            </a:r>
            <a:r>
              <a:rPr lang="bn-IN" sz="3200" dirty="0" smtClean="0">
                <a:latin typeface="NikoshBAN" pitchFamily="2" charset="0"/>
                <a:cs typeface="NikoshBAN" pitchFamily="2" charset="0"/>
              </a:rPr>
              <a:t>। পীড়ন ও বিকৃতি ব্যাখ্যা করতে পারবে;</a:t>
            </a:r>
          </a:p>
          <a:p>
            <a:r>
              <a:rPr lang="bn-IN" sz="3200" dirty="0">
                <a:latin typeface="NikoshBAN" pitchFamily="2" charset="0"/>
                <a:cs typeface="NikoshBAN" pitchFamily="2" charset="0"/>
              </a:rPr>
              <a:t>৩</a:t>
            </a:r>
            <a:r>
              <a:rPr lang="bn-IN" sz="3200" dirty="0" smtClean="0">
                <a:latin typeface="NikoshBAN" pitchFamily="2" charset="0"/>
                <a:cs typeface="NikoshBAN" pitchFamily="2" charset="0"/>
              </a:rPr>
              <a:t>। হুকের সূত্র ব্যাখ্যা ও প্রতিপাদন করতে পারবে;</a:t>
            </a:r>
          </a:p>
          <a:p>
            <a:r>
              <a:rPr lang="bn-IN" sz="3200" dirty="0">
                <a:latin typeface="NikoshBAN" pitchFamily="2" charset="0"/>
                <a:cs typeface="NikoshBAN" pitchFamily="2" charset="0"/>
              </a:rPr>
              <a:t>৪</a:t>
            </a:r>
            <a:r>
              <a:rPr lang="bn-IN" sz="3200" dirty="0" smtClean="0">
                <a:latin typeface="NikoshBAN" pitchFamily="2" charset="0"/>
                <a:cs typeface="NikoshBAN" pitchFamily="2" charset="0"/>
              </a:rPr>
              <a:t>। পদার্থের আনবিক গতিতত্ব বর্ণনা করতে পারবে;</a:t>
            </a:r>
          </a:p>
          <a:p>
            <a:r>
              <a:rPr lang="bn-IN" sz="3200" dirty="0">
                <a:latin typeface="NikoshBAN" pitchFamily="2" charset="0"/>
                <a:cs typeface="NikoshBAN" pitchFamily="2" charset="0"/>
              </a:rPr>
              <a:t>৫</a:t>
            </a:r>
            <a:r>
              <a:rPr lang="bn-IN" sz="3200" dirty="0" smtClean="0">
                <a:latin typeface="NikoshBAN" pitchFamily="2" charset="0"/>
                <a:cs typeface="NikoshBAN" pitchFamily="2" charset="0"/>
              </a:rPr>
              <a:t>। পদার্থের প্লাজমা অবস্থা বর্ণনা করতে পারবে।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7466353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4" y="457200"/>
            <a:ext cx="8227906" cy="2895600"/>
          </a:xfrm>
          <a:prstGeom prst="rect">
            <a:avLst/>
          </a:prstGeom>
          <a:ln w="19050">
            <a:solidFill>
              <a:schemeClr val="tx1"/>
            </a:solidFill>
          </a:ln>
        </p:spPr>
      </p:pic>
      <p:pic>
        <p:nvPicPr>
          <p:cNvPr id="3" name="Picture 2"/>
          <p:cNvPicPr>
            <a:picLocks noChangeAspect="1"/>
          </p:cNvPicPr>
          <p:nvPr/>
        </p:nvPicPr>
        <p:blipFill rotWithShape="1">
          <a:blip r:embed="rId4">
            <a:clrChange>
              <a:clrFrom>
                <a:srgbClr val="FAF8D1"/>
              </a:clrFrom>
              <a:clrTo>
                <a:srgbClr val="FAF8D1">
                  <a:alpha val="0"/>
                </a:srgbClr>
              </a:clrTo>
            </a:clrChange>
            <a:extLst>
              <a:ext uri="{28A0092B-C50C-407E-A947-70E740481C1C}">
                <a14:useLocalDpi xmlns:a14="http://schemas.microsoft.com/office/drawing/2010/main" val="0"/>
              </a:ext>
            </a:extLst>
          </a:blip>
          <a:srcRect t="12088" b="14286"/>
          <a:stretch/>
        </p:blipFill>
        <p:spPr>
          <a:xfrm>
            <a:off x="1796143" y="3429000"/>
            <a:ext cx="5486400" cy="1905000"/>
          </a:xfrm>
          <a:prstGeom prst="rect">
            <a:avLst/>
          </a:prstGeom>
          <a:ln w="19050">
            <a:noFill/>
          </a:ln>
        </p:spPr>
      </p:pic>
      <p:sp>
        <p:nvSpPr>
          <p:cNvPr id="4" name="TextBox 3"/>
          <p:cNvSpPr txBox="1"/>
          <p:nvPr/>
        </p:nvSpPr>
        <p:spPr>
          <a:xfrm>
            <a:off x="381000" y="5410200"/>
            <a:ext cx="8304106" cy="954107"/>
          </a:xfrm>
          <a:prstGeom prst="rect">
            <a:avLst/>
          </a:prstGeom>
          <a:solidFill>
            <a:srgbClr val="CCFFCC"/>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 হল বিকৃতি।</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 হল পীড়ন।</a:t>
            </a:r>
          </a:p>
        </p:txBody>
      </p:sp>
      <p:sp>
        <p:nvSpPr>
          <p:cNvPr id="5" name="TextBox 4"/>
          <p:cNvSpPr txBox="1"/>
          <p:nvPr/>
        </p:nvSpPr>
        <p:spPr>
          <a:xfrm>
            <a:off x="3601672" y="4596825"/>
            <a:ext cx="1754004"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বল প্রয়োগ</a:t>
            </a:r>
            <a:endParaRPr lang="en-US" sz="3200" dirty="0">
              <a:latin typeface="NikoshBAN" pitchFamily="2" charset="0"/>
              <a:cs typeface="NikoshBAN" pitchFamily="2" charset="0"/>
            </a:endParaRPr>
          </a:p>
        </p:txBody>
      </p:sp>
      <p:sp>
        <p:nvSpPr>
          <p:cNvPr id="6" name="TextBox 5"/>
          <p:cNvSpPr txBox="1"/>
          <p:nvPr/>
        </p:nvSpPr>
        <p:spPr>
          <a:xfrm>
            <a:off x="3601671" y="4593771"/>
            <a:ext cx="1754006"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দৈর্ঘ্য বৃদ্ধি</a:t>
            </a:r>
            <a:endParaRPr lang="en-US" sz="3200" dirty="0">
              <a:latin typeface="NikoshBAN" pitchFamily="2" charset="0"/>
              <a:cs typeface="NikoshBAN" pitchFamily="2" charset="0"/>
            </a:endParaRPr>
          </a:p>
        </p:txBody>
      </p:sp>
      <p:sp>
        <p:nvSpPr>
          <p:cNvPr id="7" name="TextBox 6"/>
          <p:cNvSpPr txBox="1"/>
          <p:nvPr/>
        </p:nvSpPr>
        <p:spPr>
          <a:xfrm>
            <a:off x="3601671" y="4593771"/>
            <a:ext cx="1754006" cy="584775"/>
          </a:xfrm>
          <a:prstGeom prst="rect">
            <a:avLst/>
          </a:prstGeom>
          <a:solidFill>
            <a:schemeClr val="bg1">
              <a:lumMod val="95000"/>
            </a:schemeClr>
          </a:solidFill>
          <a:ln>
            <a:noFill/>
          </a:ln>
        </p:spPr>
        <p:txBody>
          <a:bodyPr wrap="none" rtlCol="0">
            <a:spAutoFit/>
          </a:bodyPr>
          <a:lstStyle/>
          <a:p>
            <a:pPr algn="ctr"/>
            <a:r>
              <a:rPr lang="bn-IN" sz="3200" dirty="0" smtClean="0">
                <a:latin typeface="NikoshBAN" pitchFamily="2" charset="0"/>
                <a:cs typeface="NikoshBAN" pitchFamily="2" charset="0"/>
              </a:rPr>
              <a:t>বল প্রত্যাহার</a:t>
            </a:r>
            <a:endParaRPr lang="en-US" sz="3200" dirty="0">
              <a:latin typeface="NikoshBAN" pitchFamily="2" charset="0"/>
              <a:cs typeface="NikoshBAN" pitchFamily="2" charset="0"/>
            </a:endParaRPr>
          </a:p>
        </p:txBody>
      </p:sp>
      <p:sp>
        <p:nvSpPr>
          <p:cNvPr id="8" name="TextBox 7"/>
          <p:cNvSpPr txBox="1"/>
          <p:nvPr/>
        </p:nvSpPr>
        <p:spPr>
          <a:xfrm>
            <a:off x="3601671" y="4593771"/>
            <a:ext cx="1754005"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পূর্বের দৈর্ঘ্য</a:t>
            </a:r>
            <a:endParaRPr lang="en-US" sz="3200" dirty="0">
              <a:latin typeface="NikoshBAN" pitchFamily="2" charset="0"/>
              <a:cs typeface="NikoshBAN" pitchFamily="2" charset="0"/>
            </a:endParaRPr>
          </a:p>
        </p:txBody>
      </p:sp>
      <p:sp>
        <p:nvSpPr>
          <p:cNvPr id="9" name="TextBox 8"/>
          <p:cNvSpPr txBox="1"/>
          <p:nvPr/>
        </p:nvSpPr>
        <p:spPr>
          <a:xfrm>
            <a:off x="441688" y="5421086"/>
            <a:ext cx="8304106" cy="954107"/>
          </a:xfrm>
          <a:prstGeom prst="rect">
            <a:avLst/>
          </a:prstGeom>
          <a:solidFill>
            <a:schemeClr val="accent6">
              <a:lumMod val="20000"/>
              <a:lumOff val="80000"/>
            </a:schemeClr>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পরিবর্তনকে কী বলে?</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বলকে কী বলে?</a:t>
            </a:r>
          </a:p>
        </p:txBody>
      </p:sp>
    </p:spTree>
    <p:extLst>
      <p:ext uri="{BB962C8B-B14F-4D97-AF65-F5344CB8AC3E}">
        <p14:creationId xmlns:p14="http://schemas.microsoft.com/office/powerpoint/2010/main" val="39933334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6" presetClass="emph" presetSubtype="0" fill="hold" nodeType="afterEffect">
                                  <p:stCondLst>
                                    <p:cond delay="0"/>
                                  </p:stCondLst>
                                  <p:childTnLst>
                                    <p:animScale>
                                      <p:cBhvr>
                                        <p:cTn id="18" dur="2000" fill="hold"/>
                                        <p:tgtEl>
                                          <p:spTgt spid="3"/>
                                        </p:tgtEl>
                                      </p:cBhvr>
                                      <p:by x="150000" y="100000"/>
                                    </p:animScale>
                                  </p:childTnLst>
                                </p:cTn>
                              </p:par>
                            </p:childTnLst>
                          </p:cTn>
                        </p:par>
                        <p:par>
                          <p:cTn id="19" fill="hold">
                            <p:stCondLst>
                              <p:cond delay="2000"/>
                            </p:stCondLst>
                            <p:childTnLst>
                              <p:par>
                                <p:cTn id="20" presetID="1" presetClass="exit" presetSubtype="0" fill="hold" grpId="1"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0"/>
                            </p:stCondLst>
                            <p:childTnLst>
                              <p:par>
                                <p:cTn id="31" presetID="6" presetClass="emph" presetSubtype="0" fill="hold" nodeType="afterEffect">
                                  <p:stCondLst>
                                    <p:cond delay="0"/>
                                  </p:stCondLst>
                                  <p:childTnLst>
                                    <p:animScale>
                                      <p:cBhvr>
                                        <p:cTn id="32" dur="2000" fill="hold"/>
                                        <p:tgtEl>
                                          <p:spTgt spid="3"/>
                                        </p:tgtEl>
                                      </p:cBhvr>
                                      <p:by x="50000" y="100000"/>
                                    </p:animScale>
                                  </p:childTnLst>
                                </p:cTn>
                              </p:par>
                            </p:childTnLst>
                          </p:cTn>
                        </p:par>
                        <p:par>
                          <p:cTn id="33" fill="hold">
                            <p:stCondLst>
                              <p:cond delay="2000"/>
                            </p:stCondLst>
                            <p:childTnLst>
                              <p:par>
                                <p:cTn id="34" presetID="1" presetClass="exit" presetSubtype="0" fill="hold" grpId="1"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9">
                                            <p:bg/>
                                          </p:spTgt>
                                        </p:tgtEl>
                                        <p:attrNameLst>
                                          <p:attrName>style.visibility</p:attrName>
                                        </p:attrNameLst>
                                      </p:cBhvr>
                                      <p:to>
                                        <p:strVal val="visible"/>
                                      </p:to>
                                    </p:set>
                                    <p:animEffect transition="in" filter="wipe(left)">
                                      <p:cBhvr>
                                        <p:cTn id="45" dur="2000"/>
                                        <p:tgtEl>
                                          <p:spTgt spid="9">
                                            <p:bg/>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2000"/>
                                        <p:tgtEl>
                                          <p:spTgt spid="9">
                                            <p:txEl>
                                              <p:pRg st="0" end="0"/>
                                            </p:txEl>
                                          </p:spTgt>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20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xEl>
                                              <p:pRg st="1" end="1"/>
                                            </p:txEl>
                                          </p:spTgt>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9">
                                            <p:bg/>
                                          </p:spTgt>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left)">
                                      <p:cBhvr>
                                        <p:cTn id="64" dur="2000"/>
                                        <p:tgtEl>
                                          <p:spTgt spid="4">
                                            <p:bg/>
                                          </p:spTgt>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wipe(left)">
                                      <p:cBhvr>
                                        <p:cTn id="68" dur="2000"/>
                                        <p:tgtEl>
                                          <p:spTgt spid="4">
                                            <p:txEl>
                                              <p:pRg st="0" end="0"/>
                                            </p:txEl>
                                          </p:spTgt>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wipe(left)">
                                      <p:cBhvr>
                                        <p:cTn id="7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5" grpId="1" animBg="1"/>
      <p:bldP spid="6" grpId="0" animBg="1"/>
      <p:bldP spid="6" grpId="1" animBg="1"/>
      <p:bldP spid="7" grpId="0" animBg="1"/>
      <p:bldP spid="7" grpId="1" animBg="1"/>
      <p:bldP spid="8" grpId="0" animBg="1"/>
      <p:bldP spid="8" grpId="1" animBg="1"/>
      <p:bldP spid="9" grpId="0" build="p" animBg="1"/>
      <p:bldP spid="9" grpId="1"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1251856" y="1600200"/>
            <a:ext cx="947058" cy="1434873"/>
          </a:xfrm>
          <a:prstGeom prst="rect">
            <a:avLst/>
          </a:prstGeom>
          <a:ln w="19050">
            <a:noFill/>
          </a:ln>
        </p:spPr>
      </p:pic>
      <p:sp>
        <p:nvSpPr>
          <p:cNvPr id="15" name="TextBox 14"/>
          <p:cNvSpPr txBox="1"/>
          <p:nvPr/>
        </p:nvSpPr>
        <p:spPr>
          <a:xfrm>
            <a:off x="522514" y="508337"/>
            <a:ext cx="8164286" cy="646331"/>
          </a:xfrm>
          <a:prstGeom prst="rect">
            <a:avLst/>
          </a:prstGeom>
          <a:solidFill>
            <a:srgbClr val="CCFF99"/>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হুকের </a:t>
            </a:r>
            <a:r>
              <a:rPr lang="bn-BD" sz="3600" dirty="0" smtClean="0">
                <a:latin typeface="NikoshBAN" pitchFamily="2" charset="0"/>
                <a:cs typeface="NikoshBAN" pitchFamily="2" charset="0"/>
              </a:rPr>
              <a:t>সূত্রের বিবৃতি</a:t>
            </a:r>
            <a:endParaRPr lang="en-US" sz="3600" dirty="0">
              <a:latin typeface="NikoshBAN" pitchFamily="2" charset="0"/>
              <a:cs typeface="NikoshBAN" pitchFamily="2" charset="0"/>
            </a:endParaRPr>
          </a:p>
        </p:txBody>
      </p:sp>
      <p:sp>
        <p:nvSpPr>
          <p:cNvPr id="16" name="TextBox 15"/>
          <p:cNvSpPr txBox="1"/>
          <p:nvPr/>
        </p:nvSpPr>
        <p:spPr>
          <a:xfrm>
            <a:off x="522514" y="5587425"/>
            <a:ext cx="8088086"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স্থিতিস্থাপক সীমার মধ্যে পীড়ন বিকৃতির সমানুপাতিক</a:t>
            </a:r>
            <a:endParaRPr lang="en-US" sz="3200" dirty="0">
              <a:latin typeface="NikoshBAN" pitchFamily="2" charset="0"/>
              <a:cs typeface="NikoshBAN" pitchFamily="2" charset="0"/>
            </a:endParaRPr>
          </a:p>
        </p:txBody>
      </p:sp>
      <p:pic>
        <p:nvPicPr>
          <p:cNvPr id="17" name="Picture 1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5205" r="30137" b="29194"/>
          <a:stretch/>
        </p:blipFill>
        <p:spPr>
          <a:xfrm>
            <a:off x="2721427" y="1641020"/>
            <a:ext cx="979715" cy="2188029"/>
          </a:xfrm>
          <a:prstGeom prst="rect">
            <a:avLst/>
          </a:prstGeom>
          <a:ln w="19050">
            <a:noFill/>
          </a:ln>
        </p:spPr>
      </p:pic>
      <p:pic>
        <p:nvPicPr>
          <p:cNvPr id="18" name="Picture 1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3973" b="3655"/>
          <a:stretch/>
        </p:blipFill>
        <p:spPr>
          <a:xfrm>
            <a:off x="4354284" y="1621969"/>
            <a:ext cx="1034143" cy="2977243"/>
          </a:xfrm>
          <a:prstGeom prst="rect">
            <a:avLst/>
          </a:prstGeom>
          <a:ln w="19050">
            <a:noFill/>
          </a:ln>
        </p:spPr>
      </p:pic>
      <p:pic>
        <p:nvPicPr>
          <p:cNvPr id="21" name="Picture 2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6575" r="2603" b="88057"/>
          <a:stretch/>
        </p:blipFill>
        <p:spPr>
          <a:xfrm>
            <a:off x="6199416" y="1654626"/>
            <a:ext cx="827314" cy="369094"/>
          </a:xfrm>
          <a:prstGeom prst="rect">
            <a:avLst/>
          </a:prstGeom>
          <a:ln w="19050">
            <a:noFill/>
          </a:ln>
        </p:spPr>
      </p:pic>
      <p:pic>
        <p:nvPicPr>
          <p:cNvPr id="23" name="Picture 2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2710541" y="1611086"/>
            <a:ext cx="947058" cy="1434873"/>
          </a:xfrm>
          <a:prstGeom prst="rect">
            <a:avLst/>
          </a:prstGeom>
          <a:ln w="19050">
            <a:noFill/>
          </a:ln>
        </p:spPr>
      </p:pic>
      <p:pic>
        <p:nvPicPr>
          <p:cNvPr id="24" name="Picture 2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4354284" y="1611085"/>
            <a:ext cx="947058" cy="1434873"/>
          </a:xfrm>
          <a:prstGeom prst="rect">
            <a:avLst/>
          </a:prstGeom>
          <a:ln w="19050">
            <a:noFill/>
          </a:ln>
        </p:spPr>
      </p:pic>
      <p:pic>
        <p:nvPicPr>
          <p:cNvPr id="26" name="Picture 25"/>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2764970" y="2944586"/>
            <a:ext cx="892629" cy="397331"/>
          </a:xfrm>
          <a:prstGeom prst="rect">
            <a:avLst/>
          </a:prstGeom>
          <a:ln w="19050">
            <a:noFill/>
          </a:ln>
        </p:spPr>
      </p:pic>
      <p:pic>
        <p:nvPicPr>
          <p:cNvPr id="27" name="Picture 2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713" y="2944585"/>
            <a:ext cx="892629" cy="397331"/>
          </a:xfrm>
          <a:prstGeom prst="rect">
            <a:avLst/>
          </a:prstGeom>
          <a:ln w="19050">
            <a:noFill/>
          </a:ln>
        </p:spPr>
      </p:pic>
      <p:pic>
        <p:nvPicPr>
          <p:cNvPr id="28" name="Picture 2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501" y="3309258"/>
            <a:ext cx="892629" cy="397331"/>
          </a:xfrm>
          <a:prstGeom prst="rect">
            <a:avLst/>
          </a:prstGeom>
          <a:ln w="19050">
            <a:noFill/>
          </a:ln>
        </p:spPr>
      </p:pic>
      <p:pic>
        <p:nvPicPr>
          <p:cNvPr id="30" name="Picture 29"/>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096000" y="1932215"/>
            <a:ext cx="947058" cy="1143678"/>
          </a:xfrm>
          <a:prstGeom prst="rect">
            <a:avLst/>
          </a:prstGeom>
          <a:ln w="19050">
            <a:noFill/>
          </a:ln>
        </p:spPr>
      </p:pic>
      <p:pic>
        <p:nvPicPr>
          <p:cNvPr id="31" name="Picture 3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2911932"/>
            <a:ext cx="892629" cy="397331"/>
          </a:xfrm>
          <a:prstGeom prst="rect">
            <a:avLst/>
          </a:prstGeom>
          <a:ln w="19050">
            <a:noFill/>
          </a:ln>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134101" y="3309254"/>
            <a:ext cx="892629" cy="397331"/>
          </a:xfrm>
          <a:prstGeom prst="rect">
            <a:avLst/>
          </a:prstGeom>
          <a:ln w="19050">
            <a:noFill/>
          </a:ln>
        </p:spPr>
      </p:pic>
      <p:pic>
        <p:nvPicPr>
          <p:cNvPr id="33" name="Picture 3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3654882"/>
            <a:ext cx="892629" cy="397331"/>
          </a:xfrm>
          <a:prstGeom prst="rect">
            <a:avLst/>
          </a:prstGeom>
          <a:ln w="19050">
            <a:noFill/>
          </a:ln>
        </p:spPr>
      </p:pic>
      <p:grpSp>
        <p:nvGrpSpPr>
          <p:cNvPr id="5" name="Group 4"/>
          <p:cNvGrpSpPr/>
          <p:nvPr/>
        </p:nvGrpSpPr>
        <p:grpSpPr>
          <a:xfrm>
            <a:off x="6096000" y="1924055"/>
            <a:ext cx="947058" cy="2119998"/>
            <a:chOff x="6591299" y="2947304"/>
            <a:chExt cx="947058" cy="2119998"/>
          </a:xfrm>
        </p:grpSpPr>
        <p:pic>
          <p:nvPicPr>
            <p:cNvPr id="34" name="Picture 3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591299" y="2947304"/>
              <a:ext cx="947058" cy="1143678"/>
            </a:xfrm>
            <a:prstGeom prst="rect">
              <a:avLst/>
            </a:prstGeom>
            <a:ln w="19050">
              <a:noFill/>
            </a:ln>
          </p:spPr>
        </p:pic>
        <p:pic>
          <p:nvPicPr>
            <p:cNvPr id="35" name="Picture 34"/>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3927021"/>
              <a:ext cx="892629" cy="397331"/>
            </a:xfrm>
            <a:prstGeom prst="rect">
              <a:avLst/>
            </a:prstGeom>
            <a:ln w="19050">
              <a:noFill/>
            </a:ln>
          </p:spPr>
        </p:pic>
        <p:pic>
          <p:nvPicPr>
            <p:cNvPr id="36" name="Picture 3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629400" y="4324343"/>
              <a:ext cx="892629" cy="397331"/>
            </a:xfrm>
            <a:prstGeom prst="rect">
              <a:avLst/>
            </a:prstGeom>
            <a:ln w="19050">
              <a:noFill/>
            </a:ln>
          </p:spPr>
        </p:pic>
        <p:pic>
          <p:nvPicPr>
            <p:cNvPr id="37" name="Picture 3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4669971"/>
              <a:ext cx="892629" cy="397331"/>
            </a:xfrm>
            <a:prstGeom prst="rect">
              <a:avLst/>
            </a:prstGeom>
            <a:ln w="19050">
              <a:noFill/>
            </a:ln>
          </p:spPr>
        </p:pic>
      </p:grpSp>
      <p:sp>
        <p:nvSpPr>
          <p:cNvPr id="38" name="TextBox 37"/>
          <p:cNvSpPr txBox="1"/>
          <p:nvPr/>
        </p:nvSpPr>
        <p:spPr>
          <a:xfrm>
            <a:off x="1977791" y="4112411"/>
            <a:ext cx="2289409" cy="584775"/>
          </a:xfrm>
          <a:prstGeom prst="rect">
            <a:avLst/>
          </a:prstGeom>
          <a:noFill/>
          <a:ln w="19050">
            <a:noFill/>
          </a:ln>
        </p:spPr>
        <p:txBody>
          <a:bodyPr wrap="none" rtlCol="0">
            <a:spAutoFit/>
          </a:bodyPr>
          <a:lstStyle/>
          <a:p>
            <a:pPr algn="ctr"/>
            <a:r>
              <a:rPr lang="bn-BD" sz="3200" dirty="0" smtClean="0">
                <a:latin typeface="NikoshBAN" pitchFamily="2" charset="0"/>
                <a:cs typeface="NikoshBAN" pitchFamily="2" charset="0"/>
              </a:rPr>
              <a:t>স্থিতিস্থাপক সীমা</a:t>
            </a:r>
            <a:endParaRPr lang="en-US" sz="3200" dirty="0">
              <a:latin typeface="NikoshBAN" pitchFamily="2" charset="0"/>
              <a:cs typeface="NikoshBAN" pitchFamily="2"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8" y="1295401"/>
            <a:ext cx="1643743" cy="1649184"/>
          </a:xfrm>
          <a:prstGeom prst="rect">
            <a:avLst/>
          </a:prstGeom>
        </p:spPr>
      </p:pic>
      <p:sp>
        <p:nvSpPr>
          <p:cNvPr id="25" name="TextBox 24"/>
          <p:cNvSpPr txBox="1"/>
          <p:nvPr/>
        </p:nvSpPr>
        <p:spPr>
          <a:xfrm>
            <a:off x="7086600" y="3008706"/>
            <a:ext cx="1600200" cy="584775"/>
          </a:xfrm>
          <a:prstGeom prst="rect">
            <a:avLst/>
          </a:prstGeom>
          <a:noFill/>
          <a:ln w="19050">
            <a:noFill/>
          </a:ln>
        </p:spPr>
        <p:txBody>
          <a:bodyPr wrap="square" rtlCol="0">
            <a:spAutoFit/>
          </a:bodyPr>
          <a:lstStyle/>
          <a:p>
            <a:pPr algn="ctr"/>
            <a:r>
              <a:rPr lang="bn-IN" sz="3200" dirty="0" smtClean="0">
                <a:latin typeface="NikoshBAN" pitchFamily="2" charset="0"/>
                <a:cs typeface="NikoshBAN" pitchFamily="2" charset="0"/>
              </a:rPr>
              <a:t>রবার্ট হুক</a:t>
            </a:r>
            <a:endParaRPr lang="en-US" sz="3200" dirty="0">
              <a:latin typeface="NikoshBAN" pitchFamily="2" charset="0"/>
              <a:cs typeface="NikoshBAN" pitchFamily="2" charset="0"/>
            </a:endParaRPr>
          </a:p>
        </p:txBody>
      </p:sp>
      <p:grpSp>
        <p:nvGrpSpPr>
          <p:cNvPr id="6" name="Group 5"/>
          <p:cNvGrpSpPr/>
          <p:nvPr/>
        </p:nvGrpSpPr>
        <p:grpSpPr>
          <a:xfrm>
            <a:off x="1143000" y="1371603"/>
            <a:ext cx="5900058" cy="302409"/>
            <a:chOff x="1143000" y="1371603"/>
            <a:chExt cx="5900058" cy="302409"/>
          </a:xfrm>
        </p:grpSpPr>
        <p:sp>
          <p:nvSpPr>
            <p:cNvPr id="2" name="Can 1"/>
            <p:cNvSpPr/>
            <p:nvPr/>
          </p:nvSpPr>
          <p:spPr>
            <a:xfrm rot="5400000">
              <a:off x="3941824" y="-1427221"/>
              <a:ext cx="302409" cy="5900058"/>
            </a:xfrm>
            <a:prstGeom prst="can">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9174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4800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45768"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06242"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9931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100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hidden"/>
                                      </p:to>
                                    </p:set>
                                  </p:childTnLst>
                                </p:cTn>
                              </p:par>
                              <p:par>
                                <p:cTn id="23" presetID="22" presetClass="entr" presetSubtype="1"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nodeType="afterEffect">
                                  <p:stCondLst>
                                    <p:cond delay="100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100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nodeType="withEffect">
                                  <p:stCondLst>
                                    <p:cond delay="1000"/>
                                  </p:stCondLst>
                                  <p:childTnLst>
                                    <p:set>
                                      <p:cBhvr>
                                        <p:cTn id="38" dur="1" fill="hold">
                                          <p:stCondLst>
                                            <p:cond delay="0"/>
                                          </p:stCondLst>
                                        </p:cTn>
                                        <p:tgtEl>
                                          <p:spTgt spid="28"/>
                                        </p:tgtEl>
                                        <p:attrNameLst>
                                          <p:attrName>style.visibility</p:attrName>
                                        </p:attrNameLst>
                                      </p:cBhvr>
                                      <p:to>
                                        <p:strVal val="hidden"/>
                                      </p:to>
                                    </p:set>
                                  </p:childTnLst>
                                </p:cTn>
                              </p:par>
                              <p:par>
                                <p:cTn id="39" presetID="22" presetClass="entr" presetSubtype="1" fill="hold"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nodeType="afterEffect">
                                  <p:stCondLst>
                                    <p:cond delay="100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xit" presetSubtype="0" fill="hold" nodeType="withEffect">
                                  <p:stCondLst>
                                    <p:cond delay="100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nodeType="withEffect">
                                  <p:stCondLst>
                                    <p:cond delay="100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par>
                                <p:cTn id="68" presetID="42" presetClass="path" presetSubtype="0" accel="50000" decel="50000" fill="hold" nodeType="withEffect">
                                  <p:stCondLst>
                                    <p:cond delay="0"/>
                                  </p:stCondLst>
                                  <p:childTnLst>
                                    <p:animMotion origin="layout" path="M -3.61111E-6 -3.7037E-6 L 0.00191 0.22061 " pathEditMode="relative" rAng="0" ptsTypes="AA">
                                      <p:cBhvr>
                                        <p:cTn id="69" dur="2000" fill="hold"/>
                                        <p:tgtEl>
                                          <p:spTgt spid="5"/>
                                        </p:tgtEl>
                                        <p:attrNameLst>
                                          <p:attrName>ppt_x</p:attrName>
                                          <p:attrName>ppt_y</p:attrName>
                                        </p:attrNameLst>
                                      </p:cBhvr>
                                      <p:rCtr x="87" y="11019"/>
                                    </p:animMotion>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1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2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1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0200"/>
            <a:ext cx="6181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4475" y="482025"/>
            <a:ext cx="6181725" cy="584775"/>
          </a:xfrm>
          <a:prstGeom prst="rect">
            <a:avLst/>
          </a:prstGeom>
          <a:solidFill>
            <a:srgbClr val="CCFFCC"/>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Y </a:t>
            </a:r>
            <a:r>
              <a:rPr lang="bn-IN" sz="3200" dirty="0" smtClean="0">
                <a:latin typeface="NikoshBAN" pitchFamily="2" charset="0"/>
                <a:cs typeface="NikoshBAN" pitchFamily="2" charset="0"/>
              </a:rPr>
              <a:t>হল স্থিতিস্থাপক গুণাঙ্ক</a:t>
            </a:r>
            <a:endParaRPr lang="en-US" sz="3200" dirty="0">
              <a:latin typeface="NikoshBAN" pitchFamily="2" charset="0"/>
              <a:cs typeface="NikoshBAN" pitchFamily="2" charset="0"/>
            </a:endParaRPr>
          </a:p>
        </p:txBody>
      </p:sp>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1825" y="1066800"/>
            <a:ext cx="29241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14475" y="2615148"/>
            <a:ext cx="6181725" cy="3785652"/>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রাবার দন্ডের আদি দৈর্ঘ্য = </a:t>
            </a:r>
            <a:r>
              <a:rPr lang="en-US" sz="2400" dirty="0" smtClean="0">
                <a:latin typeface="Times New Roman" pitchFamily="18" charset="0"/>
                <a:cs typeface="Times New Roman" pitchFamily="18" charset="0"/>
              </a:rPr>
              <a:t>L</a:t>
            </a:r>
            <a:r>
              <a:rPr lang="bn-IN" sz="2400" dirty="0" smtClean="0">
                <a:latin typeface="Times New Roman" pitchFamily="18" charset="0"/>
                <a:cs typeface="Times New Roman" pitchFamily="18" charset="0"/>
              </a:rPr>
              <a:t>, </a:t>
            </a:r>
            <a:r>
              <a:rPr lang="bn-BD" sz="2400" dirty="0" smtClean="0">
                <a:latin typeface="NikoshBAN" pitchFamily="2" charset="0"/>
                <a:cs typeface="NikoshBAN" pitchFamily="2" charset="0"/>
              </a:rPr>
              <a:t>দন্ডের দৈর্ঘ্য বৃদ্ধি = </a:t>
            </a:r>
            <a:r>
              <a:rPr lang="en-US" sz="2400" dirty="0" smtClean="0">
                <a:latin typeface="Times New Roman" pitchFamily="18" charset="0"/>
                <a:cs typeface="Times New Roman" pitchFamily="18" charset="0"/>
              </a:rPr>
              <a:t>l</a:t>
            </a:r>
          </a:p>
          <a:p>
            <a:pPr algn="ctr"/>
            <a:r>
              <a:rPr lang="bn-BD" sz="2400" dirty="0" smtClean="0">
                <a:latin typeface="NikoshBAN" pitchFamily="2" charset="0"/>
                <a:cs typeface="NikoshBAN" pitchFamily="2" charset="0"/>
              </a:rPr>
              <a:t>দন্ডের একক দৈর্ঘ্যের পরিবর্তন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বিকৃতি = </a:t>
            </a:r>
            <a:r>
              <a:rPr lang="en-US" sz="2400" dirty="0" smtClean="0">
                <a:latin typeface="Times New Roman"/>
                <a:cs typeface="Times New Roman"/>
              </a:rPr>
              <a:t>l/L</a:t>
            </a:r>
          </a:p>
          <a:p>
            <a:pPr algn="ctr"/>
            <a:r>
              <a:rPr lang="bn-BD" sz="2400" dirty="0" smtClean="0">
                <a:latin typeface="NikoshBAN" pitchFamily="2" charset="0"/>
                <a:cs typeface="NikoshBAN" pitchFamily="2" charset="0"/>
              </a:rPr>
              <a:t>দন্ডের ভিতরে প্রতিরোধকারী বল = </a:t>
            </a:r>
            <a:r>
              <a:rPr lang="en-US" sz="2400" dirty="0" smtClean="0">
                <a:latin typeface="Times New Roman" pitchFamily="18" charset="0"/>
                <a:cs typeface="Times New Roman" pitchFamily="18" charset="0"/>
              </a:rPr>
              <a:t>F</a:t>
            </a:r>
          </a:p>
          <a:p>
            <a:pPr algn="ctr"/>
            <a:r>
              <a:rPr lang="bn-BD" sz="2400" dirty="0" smtClean="0">
                <a:latin typeface="NikoshBAN" pitchFamily="2" charset="0"/>
                <a:cs typeface="NikoshBAN" pitchFamily="2" charset="0"/>
              </a:rPr>
              <a:t>দন্ডের প্রস্থচ্ছেদের ক্ষেত্রফল = </a:t>
            </a:r>
            <a:r>
              <a:rPr lang="en-US" sz="2400" dirty="0" smtClean="0">
                <a:latin typeface="Times New Roman" pitchFamily="18" charset="0"/>
                <a:cs typeface="Times New Roman" pitchFamily="18" charset="0"/>
              </a:rPr>
              <a:t>A</a:t>
            </a:r>
          </a:p>
          <a:p>
            <a:pPr algn="ctr"/>
            <a:r>
              <a:rPr lang="bn-BD" sz="2400" dirty="0" smtClean="0">
                <a:latin typeface="NikoshBAN" pitchFamily="2" charset="0"/>
                <a:cs typeface="NikoshBAN" pitchFamily="2" charset="0"/>
              </a:rPr>
              <a:t>দন্ডের একক ক্ষেত্রফলে প্রতিরোধকারী বল = পীড়ন = </a:t>
            </a:r>
            <a:r>
              <a:rPr lang="en-US" sz="2400" dirty="0" smtClean="0">
                <a:latin typeface="Times New Roman" pitchFamily="18" charset="0"/>
                <a:cs typeface="Times New Roman" pitchFamily="18" charset="0"/>
              </a:rPr>
              <a:t>F/A</a:t>
            </a:r>
            <a:endParaRPr lang="bn-BD" sz="2400" dirty="0" smtClean="0">
              <a:latin typeface="Times New Roman" pitchFamily="18" charset="0"/>
              <a:cs typeface="Times New Roman" pitchFamily="18" charset="0"/>
            </a:endParaRPr>
          </a:p>
          <a:p>
            <a:pPr algn="ctr"/>
            <a:r>
              <a:rPr lang="bn-BD" sz="2400" b="1" dirty="0" smtClean="0">
                <a:solidFill>
                  <a:srgbClr val="0000FF"/>
                </a:solidFill>
                <a:latin typeface="Times New Roman" pitchFamily="18" charset="0"/>
                <a:cs typeface="NikoshBAN" pitchFamily="2" charset="0"/>
              </a:rPr>
              <a:t>স্থিতিস্থাপক সীমার মধ্যে পীড়ন বিকৃতির সমানুপাতিক</a:t>
            </a:r>
          </a:p>
          <a:p>
            <a:pPr algn="ctr"/>
            <a:r>
              <a:rPr lang="bn-BD" sz="2400" dirty="0" smtClean="0">
                <a:latin typeface="Times New Roman" pitchFamily="18" charset="0"/>
                <a:cs typeface="NikoshBAN" pitchFamily="2" charset="0"/>
              </a:rPr>
              <a:t>গাণিতিকভাবে, পীড়ন </a:t>
            </a:r>
            <a:r>
              <a:rPr lang="en-US" sz="2400" dirty="0" smtClean="0">
                <a:latin typeface="Times New Roman"/>
                <a:cs typeface="Times New Roman"/>
              </a:rPr>
              <a:t>α</a:t>
            </a:r>
            <a:r>
              <a:rPr lang="bn-BD" sz="2400" dirty="0" smtClean="0">
                <a:latin typeface="Times New Roman"/>
                <a:cs typeface="Times New Roman"/>
              </a:rPr>
              <a:t> </a:t>
            </a:r>
            <a:r>
              <a:rPr lang="bn-BD" sz="2400" dirty="0" smtClean="0">
                <a:latin typeface="NikoshBAN" pitchFamily="2" charset="0"/>
                <a:cs typeface="NikoshBAN" pitchFamily="2" charset="0"/>
              </a:rPr>
              <a:t>বিকৃতি</a:t>
            </a:r>
          </a:p>
          <a:p>
            <a:pPr algn="ctr"/>
            <a:r>
              <a:rPr lang="bn-BD" sz="2400" dirty="0" smtClean="0">
                <a:latin typeface="NikoshBAN" pitchFamily="2" charset="0"/>
                <a:cs typeface="NikoshBAN" pitchFamily="2" charset="0"/>
              </a:rPr>
              <a:t>বা, পীড়ন = ধ্রুবক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বিকৃতি</a:t>
            </a:r>
          </a:p>
          <a:p>
            <a:pPr algn="ctr"/>
            <a:r>
              <a:rPr lang="bn-BD" sz="2400" dirty="0" smtClean="0">
                <a:latin typeface="NikoshBAN" pitchFamily="2" charset="0"/>
                <a:cs typeface="NikoshBAN" pitchFamily="2" charset="0"/>
              </a:rPr>
              <a:t>বা, ধ্রুবক = পীড়ন/বিকৃতি</a:t>
            </a:r>
          </a:p>
          <a:p>
            <a:pPr algn="ctr"/>
            <a:r>
              <a:rPr lang="bn-BD" sz="2400" dirty="0" smtClean="0">
                <a:latin typeface="NikoshBAN" pitchFamily="2" charset="0"/>
                <a:cs typeface="NikoshBAN" pitchFamily="2" charset="0"/>
              </a:rPr>
              <a:t>বা, </a:t>
            </a:r>
            <a:r>
              <a:rPr lang="en-US" sz="2400" dirty="0" smtClean="0">
                <a:latin typeface="Times New Roman" pitchFamily="18" charset="0"/>
                <a:cs typeface="Times New Roman" pitchFamily="18" charset="0"/>
              </a:rPr>
              <a:t>Y = F/</a:t>
            </a:r>
            <a:r>
              <a:rPr lang="en-US" sz="2400" dirty="0" err="1"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/L</a:t>
            </a:r>
            <a:endParaRPr lang="en-US" sz="24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Rectangle 4"/>
              <p:cNvSpPr/>
              <p:nvPr/>
            </p:nvSpPr>
            <p:spPr>
              <a:xfrm>
                <a:off x="5715000" y="5867400"/>
                <a:ext cx="1864228" cy="461665"/>
              </a:xfrm>
              <a:prstGeom prst="rect">
                <a:avLst/>
              </a:prstGeom>
            </p:spPr>
            <p:txBody>
              <a:bodyPr wrap="none">
                <a:spAutoFit/>
              </a:bodyPr>
              <a:lstStyle/>
              <a:p>
                <a14:m>
                  <m:oMath xmlns:m="http://schemas.openxmlformats.org/officeDocument/2006/math">
                    <m:r>
                      <a:rPr lang="en-US" sz="2400" b="0" i="1">
                        <a:latin typeface="Cambria Math"/>
                        <a:ea typeface="Cambria Math"/>
                        <a:cs typeface="Times New Roman" pitchFamily="18" charset="0"/>
                        <a:sym typeface="Symbol"/>
                      </a:rPr>
                      <m:t>∴</m:t>
                    </m:r>
                  </m:oMath>
                </a14:m>
                <a:r>
                  <a:rPr lang="en-US" sz="2400" dirty="0">
                    <a:latin typeface="Times New Roman" pitchFamily="18" charset="0"/>
                    <a:cs typeface="Times New Roman" pitchFamily="18" charset="0"/>
                    <a:sym typeface="Symbol"/>
                  </a:rPr>
                  <a:t> Y = FL/AI</a:t>
                </a: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5715000" y="5867400"/>
                <a:ext cx="1864228" cy="461665"/>
              </a:xfrm>
              <a:prstGeom prst="rect">
                <a:avLst/>
              </a:prstGeom>
              <a:blipFill rotWithShape="1">
                <a:blip r:embed="rId5"/>
                <a:stretch>
                  <a:fillRect t="-10667" r="-984" b="-30667"/>
                </a:stretch>
              </a:blipFill>
            </p:spPr>
            <p:txBody>
              <a:bodyPr/>
              <a:lstStyle/>
              <a:p>
                <a:r>
                  <a:rPr lang="en-US">
                    <a:noFill/>
                  </a:rPr>
                  <a:t> </a:t>
                </a:r>
              </a:p>
            </p:txBody>
          </p:sp>
        </mc:Fallback>
      </mc:AlternateContent>
    </p:spTree>
    <p:extLst>
      <p:ext uri="{BB962C8B-B14F-4D97-AF65-F5344CB8AC3E}">
        <p14:creationId xmlns:p14="http://schemas.microsoft.com/office/powerpoint/2010/main" val="18161885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
                                        </p:tgtEl>
                                      </p:cBhvr>
                                      <p:by x="230000" y="100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wipe(left)">
                                      <p:cBhvr>
                                        <p:cTn id="20" dur="2000"/>
                                        <p:tgtEl>
                                          <p:spTgt spid="9">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2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20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wipe(left)">
                                      <p:cBhvr>
                                        <p:cTn id="40" dur="20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wipe(left)">
                                      <p:cBhvr>
                                        <p:cTn id="45" dur="20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wipe(left)">
                                      <p:cBhvr>
                                        <p:cTn id="50" dur="20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wipe(left)">
                                      <p:cBhvr>
                                        <p:cTn id="55" dur="2000"/>
                                        <p:tgtEl>
                                          <p:spTgt spid="9">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animEffect transition="in" filter="wipe(left)">
                                      <p:cBhvr>
                                        <p:cTn id="60" dur="2000"/>
                                        <p:tgtEl>
                                          <p:spTgt spid="9">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animEffect transition="in" filter="wipe(left)">
                                      <p:cBhvr>
                                        <p:cTn id="65" dur="2000"/>
                                        <p:tgtEl>
                                          <p:spTgt spid="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wipe(left)">
                                      <p:cBhvr>
                                        <p:cTn id="70" dur="2000"/>
                                        <p:tgtEl>
                                          <p:spTgt spid="9">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20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3193</TotalTime>
  <Words>847</Words>
  <Application>Microsoft Office PowerPoint</Application>
  <PresentationFormat>On-screen Show (4:3)</PresentationFormat>
  <Paragraphs>131</Paragraphs>
  <Slides>15</Slides>
  <Notes>15</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Cambria Math</vt:lpstr>
      <vt:lpstr>NikoshBAN</vt:lpstr>
      <vt:lpstr>Symbol</vt:lpstr>
      <vt:lpstr>Times New Roman</vt:lpstr>
      <vt:lpstr>Verdana</vt:lpstr>
      <vt:lpstr>Vrinda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Windows User</cp:lastModifiedBy>
  <cp:revision>296</cp:revision>
  <dcterms:created xsi:type="dcterms:W3CDTF">2006-08-16T00:00:00Z</dcterms:created>
  <dcterms:modified xsi:type="dcterms:W3CDTF">2023-01-29T13:15:16Z</dcterms:modified>
</cp:coreProperties>
</file>