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F347"/>
    <a:srgbClr val="DF3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DDFCF-38B3-4055-B2BE-16002971E00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AC81B9-656C-4D31-9206-C877B295F01C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r>
            <a:rPr lang="en-US" b="1" smtClean="0">
              <a:solidFill>
                <a:srgbClr val="FF0000"/>
              </a:solidFill>
              <a:latin typeface="Arial Black" panose="020B0A04020102020204" pitchFamily="34" charset="0"/>
            </a:rPr>
            <a:t>WELCOME TO </a:t>
          </a:r>
          <a:r>
            <a:rPr lang="en-US" b="1" smtClean="0">
              <a:solidFill>
                <a:srgbClr val="FFFF00"/>
              </a:solidFill>
              <a:latin typeface="Arial Black" panose="020B0A04020102020204" pitchFamily="34" charset="0"/>
            </a:rPr>
            <a:t>MY</a:t>
          </a:r>
          <a:r>
            <a:rPr lang="en-US" b="1" smtClean="0">
              <a:latin typeface="Arial Black" panose="020B0A04020102020204" pitchFamily="34" charset="0"/>
            </a:rPr>
            <a:t> </a:t>
          </a:r>
          <a:r>
            <a:rPr lang="en-US" b="1" smtClean="0">
              <a:solidFill>
                <a:srgbClr val="00B050"/>
              </a:solidFill>
              <a:latin typeface="Arial Black" panose="020B0A04020102020204" pitchFamily="34" charset="0"/>
            </a:rPr>
            <a:t>PRESENTATION</a:t>
          </a:r>
          <a:endParaRPr lang="en-US" b="1" dirty="0">
            <a:solidFill>
              <a:srgbClr val="00B050"/>
            </a:solidFill>
            <a:latin typeface="Arial Black" panose="020B0A04020102020204" pitchFamily="34" charset="0"/>
          </a:endParaRPr>
        </a:p>
      </dgm:t>
    </dgm:pt>
    <dgm:pt modelId="{500A91D8-C088-4AF1-A657-00646D60FC41}" type="parTrans" cxnId="{153E58AE-3FAB-4AA0-ADDE-695074A2927F}">
      <dgm:prSet/>
      <dgm:spPr/>
      <dgm:t>
        <a:bodyPr/>
        <a:lstStyle/>
        <a:p>
          <a:endParaRPr lang="en-US"/>
        </a:p>
      </dgm:t>
    </dgm:pt>
    <dgm:pt modelId="{935A90F4-4994-41FB-B1D2-2284B92C1C59}" type="sibTrans" cxnId="{153E58AE-3FAB-4AA0-ADDE-695074A2927F}">
      <dgm:prSet/>
      <dgm:spPr/>
      <dgm:t>
        <a:bodyPr/>
        <a:lstStyle/>
        <a:p>
          <a:endParaRPr lang="en-US"/>
        </a:p>
      </dgm:t>
    </dgm:pt>
    <dgm:pt modelId="{6E10DB30-EB9A-4EBC-9181-A3362A435489}" type="pres">
      <dgm:prSet presAssocID="{812DDFCF-38B3-4055-B2BE-16002971E00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02CEBB-5211-4730-A1C8-EFEA7BF1E431}" type="pres">
      <dgm:prSet presAssocID="{2DAC81B9-656C-4D31-9206-C877B295F01C}" presName="composite" presStyleCnt="0"/>
      <dgm:spPr/>
      <dgm:t>
        <a:bodyPr/>
        <a:lstStyle/>
        <a:p>
          <a:endParaRPr lang="en-US"/>
        </a:p>
      </dgm:t>
    </dgm:pt>
    <dgm:pt modelId="{E67C7BB1-9535-432A-A537-9287A1252A37}" type="pres">
      <dgm:prSet presAssocID="{2DAC81B9-656C-4D31-9206-C877B295F01C}" presName="imgShp" presStyleLbl="fgImgPlace1" presStyleIdx="0" presStyleCnt="1" custScaleX="135855" custScaleY="134436" custLinFactNeighborX="-24569" custLinFactNeighborY="-2525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21000" b="-21000"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gm:spPr>
      <dgm:t>
        <a:bodyPr/>
        <a:lstStyle/>
        <a:p>
          <a:endParaRPr lang="en-US"/>
        </a:p>
      </dgm:t>
    </dgm:pt>
    <dgm:pt modelId="{26980125-3192-4A6B-BE64-6EE26E26E296}" type="pres">
      <dgm:prSet presAssocID="{2DAC81B9-656C-4D31-9206-C877B295F01C}" presName="txShp" presStyleLbl="node1" presStyleIdx="0" presStyleCnt="1" custScaleX="109140" custLinFactNeighborX="17231" custLinFactNeighborY="8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7D6E4B-52BA-494D-A9CF-C015EEA111E7}" type="presOf" srcId="{812DDFCF-38B3-4055-B2BE-16002971E00B}" destId="{6E10DB30-EB9A-4EBC-9181-A3362A435489}" srcOrd="0" destOrd="0" presId="urn:microsoft.com/office/officeart/2005/8/layout/vList3"/>
    <dgm:cxn modelId="{EED0B3E6-61FF-4F87-8DCE-55E80399DF55}" type="presOf" srcId="{2DAC81B9-656C-4D31-9206-C877B295F01C}" destId="{26980125-3192-4A6B-BE64-6EE26E26E296}" srcOrd="0" destOrd="0" presId="urn:microsoft.com/office/officeart/2005/8/layout/vList3"/>
    <dgm:cxn modelId="{153E58AE-3FAB-4AA0-ADDE-695074A2927F}" srcId="{812DDFCF-38B3-4055-B2BE-16002971E00B}" destId="{2DAC81B9-656C-4D31-9206-C877B295F01C}" srcOrd="0" destOrd="0" parTransId="{500A91D8-C088-4AF1-A657-00646D60FC41}" sibTransId="{935A90F4-4994-41FB-B1D2-2284B92C1C59}"/>
    <dgm:cxn modelId="{F660D2D6-DA7C-496B-A846-33660D50A589}" type="presParOf" srcId="{6E10DB30-EB9A-4EBC-9181-A3362A435489}" destId="{FC02CEBB-5211-4730-A1C8-EFEA7BF1E431}" srcOrd="0" destOrd="0" presId="urn:microsoft.com/office/officeart/2005/8/layout/vList3"/>
    <dgm:cxn modelId="{694EB22C-BCCC-47FE-9F78-8E5C468614CA}" type="presParOf" srcId="{FC02CEBB-5211-4730-A1C8-EFEA7BF1E431}" destId="{E67C7BB1-9535-432A-A537-9287A1252A37}" srcOrd="0" destOrd="0" presId="urn:microsoft.com/office/officeart/2005/8/layout/vList3"/>
    <dgm:cxn modelId="{AE2FD56B-633C-402F-9B93-67C89B1FBE18}" type="presParOf" srcId="{FC02CEBB-5211-4730-A1C8-EFEA7BF1E431}" destId="{26980125-3192-4A6B-BE64-6EE26E26E29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80125-3192-4A6B-BE64-6EE26E26E296}">
      <dsp:nvSpPr>
        <dsp:cNvPr id="0" name=""/>
        <dsp:cNvSpPr/>
      </dsp:nvSpPr>
      <dsp:spPr>
        <a:xfrm rot="10800000">
          <a:off x="2608772" y="617944"/>
          <a:ext cx="6904690" cy="2374696"/>
        </a:xfrm>
        <a:prstGeom prst="homePlate">
          <a:avLst/>
        </a:prstGeom>
        <a:gradFill rotWithShape="1">
          <a:gsLst>
            <a:gs pos="0">
              <a:schemeClr val="dk1">
                <a:tint val="94000"/>
                <a:satMod val="100000"/>
                <a:lumMod val="104000"/>
              </a:schemeClr>
            </a:gs>
            <a:gs pos="69000">
              <a:schemeClr val="dk1">
                <a:shade val="86000"/>
                <a:satMod val="130000"/>
                <a:lumMod val="102000"/>
              </a:schemeClr>
            </a:gs>
            <a:gs pos="100000">
              <a:schemeClr val="dk1"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47175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smtClean="0">
              <a:solidFill>
                <a:srgbClr val="FF0000"/>
              </a:solidFill>
              <a:latin typeface="Arial Black" panose="020B0A04020102020204" pitchFamily="34" charset="0"/>
            </a:rPr>
            <a:t>WELCOME TO </a:t>
          </a:r>
          <a:r>
            <a:rPr lang="en-US" sz="4000" b="1" kern="1200" smtClean="0">
              <a:solidFill>
                <a:srgbClr val="FFFF00"/>
              </a:solidFill>
              <a:latin typeface="Arial Black" panose="020B0A04020102020204" pitchFamily="34" charset="0"/>
            </a:rPr>
            <a:t>MY</a:t>
          </a:r>
          <a:r>
            <a:rPr lang="en-US" sz="4000" b="1" kern="1200" smtClean="0">
              <a:latin typeface="Arial Black" panose="020B0A04020102020204" pitchFamily="34" charset="0"/>
            </a:rPr>
            <a:t> </a:t>
          </a:r>
          <a:r>
            <a:rPr lang="en-US" sz="4000" b="1" kern="1200" smtClean="0">
              <a:solidFill>
                <a:srgbClr val="00B050"/>
              </a:solidFill>
              <a:latin typeface="Arial Black" panose="020B0A04020102020204" pitchFamily="34" charset="0"/>
            </a:rPr>
            <a:t>PRESENTATION</a:t>
          </a:r>
          <a:endParaRPr lang="en-US" sz="4000" b="1" kern="1200" dirty="0">
            <a:solidFill>
              <a:srgbClr val="00B050"/>
            </a:solidFill>
            <a:latin typeface="Arial Black" panose="020B0A04020102020204" pitchFamily="34" charset="0"/>
          </a:endParaRPr>
        </a:p>
      </dsp:txBody>
      <dsp:txXfrm rot="10800000">
        <a:off x="3202446" y="617944"/>
        <a:ext cx="6311016" cy="2374696"/>
      </dsp:txXfrm>
    </dsp:sp>
    <dsp:sp modelId="{E67C7BB1-9535-432A-A537-9287A1252A37}">
      <dsp:nvSpPr>
        <dsp:cNvPr id="0" name=""/>
        <dsp:cNvSpPr/>
      </dsp:nvSpPr>
      <dsp:spPr>
        <a:xfrm>
          <a:off x="58970" y="0"/>
          <a:ext cx="3226143" cy="319244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21000" b="-21000"/>
          </a:stretch>
        </a:blipFill>
        <a:ln w="19050" cap="flat" cmpd="sng" algn="ctr">
          <a:noFill/>
          <a:prstDash val="solid"/>
        </a:ln>
        <a:effectLst>
          <a:glow rad="228600">
            <a:schemeClr val="accent6">
              <a:satMod val="175000"/>
              <a:alpha val="40000"/>
            </a:schemeClr>
          </a:glow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5D81-89DE-48A7-A48F-C983038665A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4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5D81-89DE-48A7-A48F-C983038665A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5D81-89DE-48A7-A48F-C983038665A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13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5D81-89DE-48A7-A48F-C983038665A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8693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5D81-89DE-48A7-A48F-C983038665A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16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5D81-89DE-48A7-A48F-C983038665A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76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5D81-89DE-48A7-A48F-C983038665A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99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5D81-89DE-48A7-A48F-C983038665A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95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5D81-89DE-48A7-A48F-C983038665A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3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5D81-89DE-48A7-A48F-C983038665A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9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5D81-89DE-48A7-A48F-C983038665A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9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5D81-89DE-48A7-A48F-C983038665A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9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5D81-89DE-48A7-A48F-C983038665A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9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5D81-89DE-48A7-A48F-C983038665A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5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5D81-89DE-48A7-A48F-C983038665A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53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5D81-89DE-48A7-A48F-C983038665A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2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5D81-89DE-48A7-A48F-C983038665A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6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35D81-89DE-48A7-A48F-C983038665A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BEDE-85FC-40BD-A7AD-2CEDBFD2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14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3686"/>
            <a:ext cx="12192000" cy="375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05552798"/>
              </p:ext>
            </p:extLst>
          </p:nvPr>
        </p:nvGraphicFramePr>
        <p:xfrm>
          <a:off x="565453" y="967154"/>
          <a:ext cx="9513463" cy="319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97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0" y="1080958"/>
            <a:ext cx="2521424" cy="2586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056" y="837079"/>
            <a:ext cx="2254301" cy="2453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908" y="2257856"/>
            <a:ext cx="3199032" cy="2426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895" y="401216"/>
            <a:ext cx="2924334" cy="1844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05096" y="401216"/>
            <a:ext cx="1544521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53F347"/>
                </a:solidFill>
              </a:rPr>
              <a:t>C T</a:t>
            </a:r>
            <a:endParaRPr lang="en-US" sz="4000" b="1" dirty="0">
              <a:solidFill>
                <a:srgbClr val="53F34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68507" y="340374"/>
            <a:ext cx="1535695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53F347"/>
                </a:solidFill>
              </a:rPr>
              <a:t>P T</a:t>
            </a:r>
            <a:endParaRPr lang="en-US" sz="2400" b="1" dirty="0">
              <a:solidFill>
                <a:srgbClr val="53F347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3830"/>
            <a:ext cx="12192000" cy="398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51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7219" y="258176"/>
            <a:ext cx="7830646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965" y="1676078"/>
            <a:ext cx="118733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কারেন্ট ট্রান্সফরমারের কোন সাইডে কয়েলের  প্যাচ  সংখ্যা বেশি থাকে ?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C T 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 ?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b="1" dirty="0">
                <a:solidFill>
                  <a:srgbClr val="53F347"/>
                </a:solidFill>
                <a:latin typeface="NikoshBAN" pitchFamily="2" charset="0"/>
                <a:cs typeface="NikoshBAN" pitchFamily="2" charset="0"/>
              </a:rPr>
              <a:t>P T</a:t>
            </a:r>
            <a:r>
              <a:rPr lang="bn-BD" sz="4000" b="1" dirty="0">
                <a:solidFill>
                  <a:srgbClr val="53F347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solidFill>
                  <a:srgbClr val="53F347"/>
                </a:solidFill>
                <a:latin typeface="NikoshBAN" pitchFamily="2" charset="0"/>
                <a:cs typeface="NikoshBAN" pitchFamily="2" charset="0"/>
              </a:rPr>
              <a:t>কি ?</a:t>
            </a:r>
            <a:endParaRPr lang="bn-BD" sz="4000" b="1" dirty="0">
              <a:solidFill>
                <a:srgbClr val="53F347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94" y="2810590"/>
            <a:ext cx="3683896" cy="2530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447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7564" y="335807"/>
            <a:ext cx="7453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982" y="2175164"/>
            <a:ext cx="10169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C T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এর  সার্কিট চিত্র অংকন কর?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P T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সার্কিট চিত্র অংকন কর?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31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855" y="512618"/>
            <a:ext cx="8825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/>
              <a:t>মূল্যায়ন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3237" y="2424545"/>
            <a:ext cx="116101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C T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কাকে বলে ?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P T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কাকে বলে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Wingdings" pitchFamily="2" charset="2"/>
              <a:buChar char="Ø"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 কোন জায়গায় </a:t>
            </a:r>
            <a:r>
              <a:rPr lang="bn-BD" sz="40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ইন্সট্রুমেন্ট </a:t>
            </a:r>
            <a:r>
              <a:rPr lang="bn-BD" sz="4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ট্রান্সফরমার  ব্যবহার করা হয়?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8322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8393" y="443425"/>
            <a:ext cx="6732179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2765" y="2101333"/>
            <a:ext cx="365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135" y="2101333"/>
            <a:ext cx="105379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53F347"/>
                </a:solidFill>
                <a:latin typeface="NikoshBAN" pitchFamily="2" charset="0"/>
                <a:cs typeface="NikoshBAN" pitchFamily="2" charset="0"/>
              </a:rPr>
              <a:t>একটি ইন্সট্রুমেন্ট ট্রান্সফরমারের বিভিন্ন অংশ চিহ্নিত কর।</a:t>
            </a:r>
            <a:endParaRPr lang="en-US" sz="4800" b="1" dirty="0">
              <a:solidFill>
                <a:srgbClr val="53F347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3686"/>
            <a:ext cx="12192000" cy="375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01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2192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9300" y="1295400"/>
            <a:ext cx="10134600" cy="26468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/>
            <a:r>
              <a:rPr lang="en-SG" sz="16600" b="1" dirty="0" err="1">
                <a:ln w="0"/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SG" sz="16600" b="1" dirty="0" err="1">
                <a:ln w="0"/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en-SG" sz="16600" b="1" dirty="0" err="1">
                <a:ln w="0"/>
                <a:solidFill>
                  <a:srgbClr val="00B0F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16600" b="1" dirty="0" err="1">
                <a:ln w="0"/>
                <a:solidFill>
                  <a:srgbClr val="00B05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6600" dirty="0">
              <a:solidFill>
                <a:srgbClr val="00B05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17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2.96296E-6 L -3.33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2" y="4083076"/>
            <a:ext cx="12201525" cy="2965419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180B41D-0D28-48F5-841E-130701602C71}"/>
              </a:ext>
            </a:extLst>
          </p:cNvPr>
          <p:cNvGrpSpPr/>
          <p:nvPr/>
        </p:nvGrpSpPr>
        <p:grpSpPr>
          <a:xfrm>
            <a:off x="1" y="1"/>
            <a:ext cx="12192000" cy="7048499"/>
            <a:chOff x="211013" y="211014"/>
            <a:chExt cx="11732459" cy="6499275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80A80F41-15F1-485B-B32F-4BB1C55D571B}"/>
                </a:ext>
              </a:extLst>
            </p:cNvPr>
            <p:cNvSpPr/>
            <p:nvPr/>
          </p:nvSpPr>
          <p:spPr>
            <a:xfrm>
              <a:off x="211015" y="211015"/>
              <a:ext cx="11732456" cy="6499274"/>
            </a:xfrm>
            <a:prstGeom prst="frame">
              <a:avLst>
                <a:gd name="adj1" fmla="val 4275"/>
              </a:avLst>
            </a:prstGeom>
            <a:pattFill prst="solidDmnd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18BB08-76D3-4D43-829D-EADC54CAFAD0}"/>
                </a:ext>
              </a:extLst>
            </p:cNvPr>
            <p:cNvSpPr/>
            <p:nvPr/>
          </p:nvSpPr>
          <p:spPr>
            <a:xfrm>
              <a:off x="576775" y="521323"/>
              <a:ext cx="11048782" cy="587947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2BFF8B98-4BBA-4AC2-A4A5-0FB0A01D7248}"/>
                </a:ext>
              </a:extLst>
            </p:cNvPr>
            <p:cNvSpPr/>
            <p:nvPr/>
          </p:nvSpPr>
          <p:spPr>
            <a:xfrm>
              <a:off x="211015" y="211015"/>
              <a:ext cx="2813539" cy="2504050"/>
            </a:xfrm>
            <a:custGeom>
              <a:avLst/>
              <a:gdLst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2813539 w 2813539"/>
                <a:gd name="connsiteY2" fmla="*/ 2504050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168812 w 2813539"/>
                <a:gd name="connsiteY2" fmla="*/ 1125417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39" h="2504050">
                  <a:moveTo>
                    <a:pt x="0" y="0"/>
                  </a:moveTo>
                  <a:lnTo>
                    <a:pt x="2813539" y="0"/>
                  </a:lnTo>
                  <a:cubicBezTo>
                    <a:pt x="2011680" y="806548"/>
                    <a:pt x="2363372" y="-1073832"/>
                    <a:pt x="168812" y="1125417"/>
                  </a:cubicBezTo>
                  <a:cubicBezTo>
                    <a:pt x="-9379" y="1139484"/>
                    <a:pt x="135988" y="2475915"/>
                    <a:pt x="0" y="2504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1A6F3EC2-2C16-471C-B9FE-EB93A61E134F}"/>
                </a:ext>
              </a:extLst>
            </p:cNvPr>
            <p:cNvSpPr/>
            <p:nvPr/>
          </p:nvSpPr>
          <p:spPr>
            <a:xfrm rot="10800000">
              <a:off x="9129932" y="4206238"/>
              <a:ext cx="2813539" cy="2504050"/>
            </a:xfrm>
            <a:custGeom>
              <a:avLst/>
              <a:gdLst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2813539 w 2813539"/>
                <a:gd name="connsiteY2" fmla="*/ 2504050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168812 w 2813539"/>
                <a:gd name="connsiteY2" fmla="*/ 1125417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39" h="2504050">
                  <a:moveTo>
                    <a:pt x="0" y="0"/>
                  </a:moveTo>
                  <a:lnTo>
                    <a:pt x="2813539" y="0"/>
                  </a:lnTo>
                  <a:cubicBezTo>
                    <a:pt x="2011680" y="806548"/>
                    <a:pt x="2363372" y="-1073832"/>
                    <a:pt x="168812" y="1125417"/>
                  </a:cubicBezTo>
                  <a:cubicBezTo>
                    <a:pt x="-9379" y="1139484"/>
                    <a:pt x="135988" y="2475915"/>
                    <a:pt x="0" y="2504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59B69CA3-7CA9-4EA1-A36A-7826495BBBDA}"/>
                </a:ext>
              </a:extLst>
            </p:cNvPr>
            <p:cNvSpPr/>
            <p:nvPr/>
          </p:nvSpPr>
          <p:spPr>
            <a:xfrm rot="16200000">
              <a:off x="70338" y="4037423"/>
              <a:ext cx="2813540" cy="2532189"/>
            </a:xfrm>
            <a:custGeom>
              <a:avLst/>
              <a:gdLst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2813539 w 2813539"/>
                <a:gd name="connsiteY2" fmla="*/ 2504050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168812 w 2813539"/>
                <a:gd name="connsiteY2" fmla="*/ 1125417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39" h="2504050">
                  <a:moveTo>
                    <a:pt x="0" y="0"/>
                  </a:moveTo>
                  <a:lnTo>
                    <a:pt x="2813539" y="0"/>
                  </a:lnTo>
                  <a:cubicBezTo>
                    <a:pt x="2011680" y="806548"/>
                    <a:pt x="2363372" y="-1073832"/>
                    <a:pt x="168812" y="1125417"/>
                  </a:cubicBezTo>
                  <a:cubicBezTo>
                    <a:pt x="-9379" y="1139484"/>
                    <a:pt x="135988" y="2475915"/>
                    <a:pt x="0" y="2504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AD18C526-D1CA-4BDE-98B7-039955D9F3A0}"/>
                </a:ext>
              </a:extLst>
            </p:cNvPr>
            <p:cNvSpPr/>
            <p:nvPr/>
          </p:nvSpPr>
          <p:spPr>
            <a:xfrm rot="5400000">
              <a:off x="9284677" y="365759"/>
              <a:ext cx="2813539" cy="2504050"/>
            </a:xfrm>
            <a:custGeom>
              <a:avLst/>
              <a:gdLst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2813539 w 2813539"/>
                <a:gd name="connsiteY2" fmla="*/ 2504050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168812 w 2813539"/>
                <a:gd name="connsiteY2" fmla="*/ 1125417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39" h="2504050">
                  <a:moveTo>
                    <a:pt x="0" y="0"/>
                  </a:moveTo>
                  <a:lnTo>
                    <a:pt x="2813539" y="0"/>
                  </a:lnTo>
                  <a:cubicBezTo>
                    <a:pt x="2011680" y="806548"/>
                    <a:pt x="2363372" y="-1073832"/>
                    <a:pt x="168812" y="1125417"/>
                  </a:cubicBezTo>
                  <a:cubicBezTo>
                    <a:pt x="-9379" y="1139484"/>
                    <a:pt x="135988" y="2475915"/>
                    <a:pt x="0" y="2504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90536" y="954937"/>
            <a:ext cx="2891545" cy="923330"/>
          </a:xfrm>
          <a:prstGeom prst="rect">
            <a:avLst/>
          </a:prstGeom>
          <a:gradFill flip="none" rotWithShape="1">
            <a:gsLst>
              <a:gs pos="54000">
                <a:srgbClr val="00B0F0"/>
              </a:gs>
              <a:gs pos="20000">
                <a:srgbClr val="FFC000"/>
              </a:gs>
              <a:gs pos="89000">
                <a:srgbClr val="99CC00"/>
              </a:gs>
            </a:gsLst>
            <a:lin ang="27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n w="19050">
                  <a:solidFill>
                    <a:srgbClr val="D39664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en-US" sz="5400" b="1" dirty="0" err="1">
                <a:ln w="19050">
                  <a:solidFill>
                    <a:srgbClr val="D39664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traiOMJ" panose="00000400000000000000" pitchFamily="2" charset="0"/>
                <a:cs typeface="AtraiOMJ" panose="00000400000000000000" pitchFamily="2" charset="0"/>
              </a:rPr>
              <a:t>পরিচিতি</a:t>
            </a:r>
            <a:endParaRPr lang="en-US" sz="5400" b="1" dirty="0">
              <a:ln w="19050">
                <a:solidFill>
                  <a:srgbClr val="D39664"/>
                </a:solidFill>
                <a:prstDash val="solid"/>
              </a:ln>
              <a:solidFill>
                <a:srgbClr val="0000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1241" y="4848297"/>
            <a:ext cx="5019685" cy="369332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b="1" dirty="0" err="1"/>
              <a:t>শ্রেণী</a:t>
            </a:r>
            <a:r>
              <a:rPr lang="en-US" b="1" dirty="0"/>
              <a:t> :  ১০ম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2747" y="5448942"/>
            <a:ext cx="5019685" cy="369332"/>
          </a:xfrm>
          <a:prstGeom prst="rect">
            <a:avLst/>
          </a:prstGeom>
          <a:solidFill>
            <a:srgbClr val="7030A0"/>
          </a:solidFill>
          <a:ln>
            <a:noFill/>
            <a:prstDash val="lgDash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অধ্যায়</a:t>
            </a:r>
            <a:r>
              <a:rPr lang="en-US" b="1" dirty="0">
                <a:solidFill>
                  <a:srgbClr val="FFFF00"/>
                </a:solidFill>
              </a:rPr>
              <a:t>: ১০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41949" y="3438264"/>
            <a:ext cx="5019685" cy="40011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বিষয়</a:t>
            </a:r>
            <a:r>
              <a:rPr lang="en-US" sz="2000" b="1" dirty="0">
                <a:solidFill>
                  <a:srgbClr val="002060"/>
                </a:solidFill>
              </a:rPr>
              <a:t> : </a:t>
            </a:r>
            <a:r>
              <a:rPr lang="bn-BD" sz="1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জেনারেল ইলেকট্রিক্যাল ওয়ার্কস-১ ( ২য় পত্র </a:t>
            </a:r>
            <a:r>
              <a:rPr lang="bn-BD" sz="1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8347" y="4155320"/>
            <a:ext cx="5045593" cy="769441"/>
          </a:xfrm>
          <a:prstGeom prst="rect">
            <a:avLst/>
          </a:prstGeom>
          <a:solidFill>
            <a:srgbClr val="002060"/>
          </a:solidFill>
          <a:ln>
            <a:noFill/>
            <a:prstDash val="lgDash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পাঠ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ইন্সট্রুমেন্ট ট্রান্সফরমার।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5" name="Picture 1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873" y="1140706"/>
            <a:ext cx="1850738" cy="2095719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ectangle 15"/>
          <p:cNvSpPr>
            <a:spLocks/>
          </p:cNvSpPr>
          <p:nvPr/>
        </p:nvSpPr>
        <p:spPr>
          <a:xfrm>
            <a:off x="701703" y="3384037"/>
            <a:ext cx="4802282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as-IN" sz="3600" b="1" dirty="0">
                <a:solidFill>
                  <a:srgbClr val="002060"/>
                </a:solidFill>
                <a:latin typeface="AtraiOMJ" panose="00000400000000000000" pitchFamily="2" charset="0"/>
                <a:cs typeface="AtraiOMJ" panose="00000400000000000000" pitchFamily="2" charset="0"/>
              </a:rPr>
              <a:t>মোঃ আব্দুল্লাহ-আল-মামুন</a:t>
            </a:r>
            <a:endParaRPr lang="en-US" sz="3600" b="1" dirty="0">
              <a:solidFill>
                <a:srgbClr val="002060"/>
              </a:solidFill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21241" y="2814384"/>
            <a:ext cx="5019685" cy="4131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65771" lvl="1"/>
            <a:r>
              <a:rPr lang="en-US" sz="2000" b="1" dirty="0" err="1">
                <a:ln w="635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এস.এস.সি</a:t>
            </a:r>
            <a:r>
              <a:rPr lang="en-US" sz="2000" b="1" dirty="0">
                <a:ln w="635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000" b="1" dirty="0" err="1">
                <a:ln w="635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ভোকেশনাল</a:t>
            </a:r>
            <a:endParaRPr lang="bn-BD" b="1" dirty="0">
              <a:ln w="635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latin typeface="BurigangaSushreeMJ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1703" y="4394903"/>
            <a:ext cx="480228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BD" sz="1600" b="1" dirty="0">
                <a:ln/>
                <a:solidFill>
                  <a:srgbClr val="002060"/>
                </a:solidFill>
                <a:latin typeface="SutonnyXMJ" pitchFamily="2" charset="0"/>
                <a:cs typeface="NikoshBAN" panose="02000000000000000000" pitchFamily="2" charset="0"/>
              </a:rPr>
              <a:t>ফলেয়া চাঁদকাটি অগ্রণী মাধ্যমিক বিদ্যালয়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1703" y="5196453"/>
            <a:ext cx="4802282" cy="369332"/>
          </a:xfrm>
          <a:prstGeom prst="rect">
            <a:avLst/>
          </a:prstGeom>
          <a:solidFill>
            <a:srgbClr val="9933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-mail</a:t>
            </a:r>
            <a:r>
              <a:rPr lang="en-US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</a:t>
            </a:r>
            <a:r>
              <a:rPr lang="bn-BD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ma.almamun33@gmail.com</a:t>
            </a:r>
            <a:endParaRPr lang="en-US" b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07" y="796182"/>
            <a:ext cx="3611820" cy="1583266"/>
          </a:xfrm>
          <a:prstGeom prst="roundRect">
            <a:avLst>
              <a:gd name="adj" fmla="val 2656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75306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449" y="974361"/>
            <a:ext cx="7450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3786" y="558862"/>
            <a:ext cx="4940041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105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2899" y="1912727"/>
            <a:ext cx="8892074" cy="15696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দশম ( ভোকেশনাল )</a:t>
            </a:r>
          </a:p>
          <a:p>
            <a:r>
              <a:rPr lang="bn-BD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জেনারেল ইলেকট্রিক্যাল ওয়ার্কস-১ ( ২য় পত্র )</a:t>
            </a:r>
          </a:p>
          <a:p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১২ </a:t>
            </a:r>
          </a:p>
          <a:p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ইন্সট্রুমেন্ট ট্রান্সফরমার।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3686"/>
            <a:ext cx="12192000" cy="375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74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473" y="1194317"/>
            <a:ext cx="5913722" cy="3265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98466" y="414078"/>
            <a:ext cx="9445125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সুপ্রিয় শিক্ষার্থী নিচের চিত্রটি লক্ষ্য কর এবং বুঝার চেষ্টা কর।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3686"/>
            <a:ext cx="12192000" cy="375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46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7" y="1922106"/>
            <a:ext cx="4177825" cy="2911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 t="28406" r="12615" b="3866"/>
          <a:stretch/>
        </p:blipFill>
        <p:spPr>
          <a:xfrm>
            <a:off x="6799812" y="1859016"/>
            <a:ext cx="3936611" cy="276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58385" y="350580"/>
            <a:ext cx="6766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7527" y="1715651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ইন্সট্রুমেন্ট ট্রান্সফরমার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98327" y="1691836"/>
            <a:ext cx="3051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ইন্সট্রুমেন্ট ট্রান্সফরমার</a:t>
            </a:r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9608"/>
            <a:ext cx="12192000" cy="322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7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448" y="561438"/>
            <a:ext cx="4948901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11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265" y="2050473"/>
            <a:ext cx="10799790" cy="120032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ইন্সট্রুমেন্ট </a:t>
            </a:r>
            <a:r>
              <a:rPr lang="bn-BD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ট্রান্সফরমার কি তা বলতে পারবে।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ইন্সট্রুমেন্ট 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ট্রান্সফরমার কত প্রকারভেদ  বিশ্লেষণ করতে পারবে।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ইন্সট্রুমেন্ট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ট্রান্সফরমারের কার্যাবলী ব্যাখ্যা করতে পারবে।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3686"/>
            <a:ext cx="12192000" cy="375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11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2.59259E-6 L 0.0069 -0.15093 " pathEditMode="relative" rAng="0" ptsTypes="AA">
                                      <p:cBhvr>
                                        <p:cTn id="13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7546"/>
                                    </p:animMotion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0" y="2090440"/>
            <a:ext cx="3973014" cy="3472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470" y="2090439"/>
            <a:ext cx="4314534" cy="3472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767944" y="1823784"/>
            <a:ext cx="5084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কারেন্ট ট্রান্সফরমারের বাহ্যিক গঠন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23784"/>
            <a:ext cx="543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ভোল্টেজ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ট্রান্সফরমারের বাহ্যিক গঠন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386019" y="305461"/>
            <a:ext cx="9073597" cy="13849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53F347"/>
                </a:solidFill>
                <a:latin typeface="NikoshBAN" pitchFamily="2" charset="0"/>
                <a:cs typeface="NikoshBAN" pitchFamily="2" charset="0"/>
              </a:rPr>
              <a:t>ইন্সট্রুমেন্ট </a:t>
            </a:r>
            <a:r>
              <a:rPr lang="bn-BD" sz="2800" b="1" dirty="0" smtClean="0">
                <a:solidFill>
                  <a:srgbClr val="53F347"/>
                </a:solidFill>
                <a:latin typeface="NikoshBAN" pitchFamily="2" charset="0"/>
                <a:cs typeface="NikoshBAN" pitchFamily="2" charset="0"/>
              </a:rPr>
              <a:t>ট্রান্সফরমার দুই প্রকার ,যথাঃ ১। </a:t>
            </a:r>
            <a:r>
              <a:rPr lang="bn-BD" sz="2800" b="1" dirty="0">
                <a:solidFill>
                  <a:srgbClr val="53F347"/>
                </a:solidFill>
                <a:latin typeface="NikoshBAN" pitchFamily="2" charset="0"/>
                <a:cs typeface="NikoshBAN" pitchFamily="2" charset="0"/>
              </a:rPr>
              <a:t>ভোল্টেজ </a:t>
            </a:r>
            <a:r>
              <a:rPr lang="bn-BD" sz="2800" b="1" dirty="0" smtClean="0">
                <a:solidFill>
                  <a:srgbClr val="53F347"/>
                </a:solidFill>
                <a:latin typeface="NikoshBAN" pitchFamily="2" charset="0"/>
                <a:cs typeface="NikoshBAN" pitchFamily="2" charset="0"/>
              </a:rPr>
              <a:t>ট্রান্সফরমার(</a:t>
            </a:r>
            <a:r>
              <a:rPr lang="en-US" sz="2000" b="1" dirty="0" smtClean="0">
                <a:solidFill>
                  <a:srgbClr val="53F347"/>
                </a:solidFill>
                <a:latin typeface="NikoshBAN" pitchFamily="2" charset="0"/>
                <a:cs typeface="NikoshBAN" pitchFamily="2" charset="0"/>
              </a:rPr>
              <a:t>PT</a:t>
            </a:r>
            <a:r>
              <a:rPr lang="bn-BD" sz="2800" b="1" dirty="0" smtClean="0">
                <a:solidFill>
                  <a:srgbClr val="53F347"/>
                </a:solidFill>
                <a:latin typeface="NikoshBAN" pitchFamily="2" charset="0"/>
                <a:cs typeface="NikoshBAN" pitchFamily="2" charset="0"/>
              </a:rPr>
              <a:t>)এবং </a:t>
            </a:r>
            <a:endParaRPr lang="bn-BD" sz="2800" b="1" dirty="0" smtClean="0">
              <a:solidFill>
                <a:srgbClr val="53F347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solidFill>
                  <a:srgbClr val="53F347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b="1" dirty="0" smtClean="0">
                <a:solidFill>
                  <a:srgbClr val="53F347"/>
                </a:solidFill>
                <a:latin typeface="NikoshBAN" pitchFamily="2" charset="0"/>
                <a:cs typeface="NikoshBAN" pitchFamily="2" charset="0"/>
              </a:rPr>
              <a:t>					২। </a:t>
            </a:r>
            <a:r>
              <a:rPr lang="bn-BD" sz="2800" b="1" dirty="0">
                <a:solidFill>
                  <a:srgbClr val="53F347"/>
                </a:solidFill>
                <a:latin typeface="NikoshBAN" pitchFamily="2" charset="0"/>
                <a:cs typeface="NikoshBAN" pitchFamily="2" charset="0"/>
              </a:rPr>
              <a:t>কারেন্ট </a:t>
            </a:r>
            <a:r>
              <a:rPr lang="bn-BD" sz="2800" b="1" dirty="0" smtClean="0">
                <a:solidFill>
                  <a:srgbClr val="53F347"/>
                </a:solidFill>
                <a:latin typeface="NikoshBAN" pitchFamily="2" charset="0"/>
                <a:cs typeface="NikoshBAN" pitchFamily="2" charset="0"/>
              </a:rPr>
              <a:t>ট্রান্সফরমার ( </a:t>
            </a:r>
            <a:r>
              <a:rPr lang="en-US" sz="2000" b="1" dirty="0" smtClean="0">
                <a:solidFill>
                  <a:srgbClr val="53F347"/>
                </a:solidFill>
                <a:latin typeface="NikoshBAN" pitchFamily="2" charset="0"/>
                <a:cs typeface="NikoshBAN" pitchFamily="2" charset="0"/>
              </a:rPr>
              <a:t>C T</a:t>
            </a:r>
            <a:r>
              <a:rPr lang="bn-BD" sz="2000" b="1" dirty="0" smtClean="0">
                <a:solidFill>
                  <a:srgbClr val="53F34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53F347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b="1" dirty="0" smtClean="0">
                <a:solidFill>
                  <a:srgbClr val="53F347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53F3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7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07" y="1937329"/>
            <a:ext cx="4332341" cy="3194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50" y="1937328"/>
            <a:ext cx="3970318" cy="3194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353896" y="495936"/>
            <a:ext cx="55115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কারেন্ট ট্রান্সফরমারের 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আভ্যন্তরিন  সার্কিট চিত্র।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0628" y="495936"/>
            <a:ext cx="56803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ভোল্টেজ  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ট্রান্সফরমারের  আভ্যন্তরিন  সার্কিট চিত্র।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712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6" y="284538"/>
            <a:ext cx="12081164" cy="634019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bn-BD" sz="28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ইন্সট্রুমেন্ট </a:t>
            </a:r>
            <a:r>
              <a:rPr lang="bn-BD" sz="2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ট্রান্সফরমারঃ </a:t>
            </a:r>
            <a:r>
              <a:rPr lang="bn-BD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এসি সাপ্লায়ের ক্ষেত্রে  অল্প রেঞ্জের এমমিটার, ভোল্টমিটার,ওয়াটমিটার এবং এনার্জিমিটার ব্যবহার করে বেশি পরিমাণ কারেন্ট, ভোল্টেজ, পাওয়ার এবং এনার্জি পরিমাপ করার জন্য মিটারের সাথে যে বিশেষ </a:t>
            </a:r>
            <a:r>
              <a:rPr lang="bn-BD" sz="28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ট্রান্সফরমার ব্যবহার  করা হয়, তাকে </a:t>
            </a:r>
            <a:r>
              <a:rPr lang="bn-BD" sz="28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ইন্সট্রুমেন্ট </a:t>
            </a:r>
            <a:r>
              <a:rPr lang="bn-BD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ট্রান্সফরমার বলে।</a:t>
            </a:r>
          </a:p>
          <a:p>
            <a:pPr algn="just"/>
            <a:endParaRPr lang="en-US" sz="2800" b="1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BD" sz="2800" b="1" dirty="0" smtClean="0">
                <a:solidFill>
                  <a:srgbClr val="002060"/>
                </a:solidFill>
              </a:rPr>
              <a:t> </a:t>
            </a:r>
            <a:r>
              <a:rPr lang="bn-BD" sz="2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কারেন্ট </a:t>
            </a:r>
            <a:r>
              <a:rPr lang="bn-BD" sz="28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ট্রান্সফরমারঃ 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এসি  সার্কিটের উচ্চ মানের কারেন্ট পরিমাপ করার জন্য যে 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ট্রান্সফরমার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ব্যবহার করা হয় তাকে কারেন্ট ট্রান্সফরমার বা 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 T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বলে।</a:t>
            </a:r>
          </a:p>
          <a:p>
            <a:pPr marL="285750" indent="-285750">
              <a:buFont typeface="Wingdings" pitchFamily="2" charset="2"/>
              <a:buChar char="v"/>
            </a:pPr>
            <a:endParaRPr lang="bn-BD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BD" sz="2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ভোল্টেজ ট্রান্সফরমারঃ </a:t>
            </a:r>
            <a:r>
              <a:rPr lang="bn-BD" sz="2800" b="1" dirty="0">
                <a:solidFill>
                  <a:srgbClr val="DF39C7"/>
                </a:solidFill>
                <a:latin typeface="NikoshBAN" pitchFamily="2" charset="0"/>
                <a:cs typeface="NikoshBAN" pitchFamily="2" charset="0"/>
              </a:rPr>
              <a:t>এসি  সার্কিটের উচ্চ মানের ভোল্টেজ </a:t>
            </a:r>
            <a:r>
              <a:rPr lang="bn-BD" sz="2800" b="1" dirty="0" smtClean="0">
                <a:solidFill>
                  <a:srgbClr val="DF39C7"/>
                </a:solidFill>
                <a:latin typeface="NikoshBAN" pitchFamily="2" charset="0"/>
                <a:cs typeface="NikoshBAN" pitchFamily="2" charset="0"/>
              </a:rPr>
              <a:t>পরিমাপ </a:t>
            </a:r>
            <a:r>
              <a:rPr lang="bn-BD" sz="2800" b="1" dirty="0">
                <a:solidFill>
                  <a:srgbClr val="DF39C7"/>
                </a:solidFill>
                <a:latin typeface="NikoshBAN" pitchFamily="2" charset="0"/>
                <a:cs typeface="NikoshBAN" pitchFamily="2" charset="0"/>
              </a:rPr>
              <a:t>করার জন্য যে ট্রান্সফরমার ব্যবহার করা হয় তাকে ভোল্টেজ</a:t>
            </a:r>
            <a:r>
              <a:rPr lang="bn-BD" sz="2800" b="1" dirty="0" smtClean="0">
                <a:solidFill>
                  <a:srgbClr val="DF39C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DF39C7"/>
                </a:solidFill>
                <a:latin typeface="NikoshBAN" pitchFamily="2" charset="0"/>
                <a:cs typeface="NikoshBAN" pitchFamily="2" charset="0"/>
              </a:rPr>
              <a:t>ট্রান্সফরমার </a:t>
            </a:r>
            <a:r>
              <a:rPr lang="bn-BD" sz="2800" b="1" dirty="0" smtClean="0">
                <a:solidFill>
                  <a:srgbClr val="DF39C7"/>
                </a:solidFill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2800" b="1" dirty="0" smtClean="0">
                <a:solidFill>
                  <a:srgbClr val="DF39C7"/>
                </a:solidFill>
                <a:latin typeface="NikoshBAN" pitchFamily="2" charset="0"/>
                <a:cs typeface="NikoshBAN" pitchFamily="2" charset="0"/>
              </a:rPr>
              <a:t>P T</a:t>
            </a:r>
            <a:r>
              <a:rPr lang="bn-BD" sz="2800" b="1" dirty="0" smtClean="0">
                <a:solidFill>
                  <a:srgbClr val="DF39C7"/>
                </a:solidFill>
                <a:latin typeface="NikoshBAN" pitchFamily="2" charset="0"/>
                <a:cs typeface="NikoshBAN" pitchFamily="2" charset="0"/>
              </a:rPr>
              <a:t> বলে</a:t>
            </a:r>
            <a:r>
              <a:rPr lang="bn-BD" sz="2800" b="1" dirty="0">
                <a:solidFill>
                  <a:srgbClr val="DF39C7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1400" b="1" dirty="0"/>
          </a:p>
          <a:p>
            <a:pPr marL="285750" indent="-285750">
              <a:buFont typeface="Wingdings" pitchFamily="2" charset="2"/>
              <a:buChar char="v"/>
            </a:pPr>
            <a:endParaRPr lang="en-US" sz="1400" b="1" dirty="0"/>
          </a:p>
          <a:p>
            <a:pPr marL="285750" indent="-285750">
              <a:buFont typeface="Wingdings" pitchFamily="2" charset="2"/>
              <a:buChar char="v"/>
            </a:pPr>
            <a:endParaRPr lang="en-US" sz="1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86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277</TotalTime>
  <Words>296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Arial Black</vt:lpstr>
      <vt:lpstr>AtraiOMJ</vt:lpstr>
      <vt:lpstr>Bookman Old Style</vt:lpstr>
      <vt:lpstr>BurigangaSushreeMJ</vt:lpstr>
      <vt:lpstr>Nikosh</vt:lpstr>
      <vt:lpstr>NikoshBAN</vt:lpstr>
      <vt:lpstr>Rockwell</vt:lpstr>
      <vt:lpstr>SutonnyXMJ</vt:lpstr>
      <vt:lpstr>Times New Roman</vt:lpstr>
      <vt:lpstr>Vrinda</vt:lpstr>
      <vt:lpstr>Wingdings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Sadman Computer</dc:creator>
  <cp:lastModifiedBy>WALTON</cp:lastModifiedBy>
  <cp:revision>36</cp:revision>
  <dcterms:created xsi:type="dcterms:W3CDTF">2022-02-22T19:59:38Z</dcterms:created>
  <dcterms:modified xsi:type="dcterms:W3CDTF">2023-01-03T14:29:39Z</dcterms:modified>
</cp:coreProperties>
</file>