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56" r:id="rId3"/>
  </p:sldMasterIdLst>
  <p:notesMasterIdLst>
    <p:notesMasterId r:id="rId19"/>
  </p:notesMasterIdLst>
  <p:sldIdLst>
    <p:sldId id="285" r:id="rId4"/>
    <p:sldId id="282" r:id="rId5"/>
    <p:sldId id="287" r:id="rId6"/>
    <p:sldId id="268" r:id="rId7"/>
    <p:sldId id="283" r:id="rId8"/>
    <p:sldId id="264" r:id="rId9"/>
    <p:sldId id="278" r:id="rId10"/>
    <p:sldId id="258" r:id="rId11"/>
    <p:sldId id="260" r:id="rId12"/>
    <p:sldId id="261" r:id="rId13"/>
    <p:sldId id="265" r:id="rId14"/>
    <p:sldId id="259" r:id="rId15"/>
    <p:sldId id="274" r:id="rId16"/>
    <p:sldId id="269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60"/>
  </p:normalViewPr>
  <p:slideViewPr>
    <p:cSldViewPr>
      <p:cViewPr varScale="1">
        <p:scale>
          <a:sx n="74" d="100"/>
          <a:sy n="74" d="100"/>
        </p:scale>
        <p:origin x="102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0B157-4C35-41BE-90B7-4D788088E1A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430E4-AEA9-4D1E-B4FB-F87EA0F74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1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F7549-6EB9-4FCD-B66F-4A2236C1D51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7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06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2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F7549-6EB9-4FCD-B66F-4A2236C1D51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01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48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62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ED7EF-8A4D-4C33-805D-86128A67467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5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6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0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86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98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26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65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70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74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1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62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16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24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74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38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19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07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81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8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9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5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5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81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06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61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3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7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0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5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8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1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8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3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18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0.wav"/><Relationship Id="rId5" Type="http://schemas.openxmlformats.org/officeDocument/2006/relationships/image" Target="../media/image15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87AB-8CFE-4D18-87F1-50AABE7A4F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819A9-FB1E-456F-BA03-FD0F22BBB0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5F0852-DA8E-4729-9753-A6CD29874C83}"/>
              </a:ext>
            </a:extLst>
          </p:cNvPr>
          <p:cNvSpPr/>
          <p:nvPr/>
        </p:nvSpPr>
        <p:spPr>
          <a:xfrm>
            <a:off x="266700" y="266700"/>
            <a:ext cx="8657844" cy="6390132"/>
          </a:xfrm>
          <a:prstGeom prst="rect">
            <a:avLst/>
          </a:prstGeom>
          <a:gradFill flip="none" rotWithShape="1">
            <a:gsLst>
              <a:gs pos="0">
                <a:srgbClr val="90C226">
                  <a:lumMod val="67000"/>
                </a:srgbClr>
              </a:gs>
              <a:gs pos="48000">
                <a:srgbClr val="90C226">
                  <a:lumMod val="97000"/>
                  <a:lumOff val="3000"/>
                </a:srgbClr>
              </a:gs>
              <a:gs pos="100000">
                <a:srgbClr val="90C226">
                  <a:lumMod val="60000"/>
                  <a:lumOff val="40000"/>
                </a:srgbClr>
              </a:gs>
            </a:gsLst>
            <a:lin ang="16200000" scaled="1"/>
            <a:tileRect/>
          </a:gradFill>
          <a:ln w="285750" cap="rnd" cmpd="tri" algn="ctr">
            <a:solidFill>
              <a:srgbClr val="002060"/>
            </a:solidFill>
            <a:prstDash val="solid"/>
            <a:miter lim="800000"/>
          </a:ln>
          <a:effectLst>
            <a:glow rad="63500">
              <a:srgbClr val="90C226">
                <a:lumMod val="75000"/>
                <a:alpha val="40000"/>
              </a:srgbClr>
            </a:glow>
            <a:outerShdw blurRad="50800" dist="50800" dir="5400000" algn="ctr" rotWithShape="0">
              <a:sysClr val="window" lastClr="FFFFFF"/>
            </a:outerShdw>
          </a:effectLst>
        </p:spPr>
        <p:txBody>
          <a:bodyPr numCol="1" rtlCol="0" anchor="ctr">
            <a:prstTxWarp prst="textDoubleWave1">
              <a:avLst>
                <a:gd name="adj1" fmla="val 6726"/>
                <a:gd name="adj2" fmla="val -1311"/>
              </a:avLst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2100" b="1" dirty="0" err="1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100" b="1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100" b="1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825" dirty="0">
              <a:solidFill>
                <a:srgbClr val="002060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4828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>
                <a:normAutofit/>
              </a:bodyPr>
              <a:lstStyle/>
              <a:p>
                <a:pPr lvl="0" algn="l"/>
                <a:r>
                  <a:rPr lang="en-US" sz="2000" dirty="0">
                    <a:solidFill>
                      <a:prstClr val="black"/>
                    </a:solidFill>
                  </a:rPr>
                  <a:t>বায়ু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শূন্য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স্থানে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কোন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প্রক্ষিপ্ত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বস্তুর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গতিপথের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সমীকরণ</a:t>
                </a:r>
                <a:r>
                  <a:rPr lang="en-US" sz="2000" dirty="0">
                    <a:solidFill>
                      <a:prstClr val="black"/>
                    </a:solidFill>
                  </a:rPr>
                  <a:t>  𝑦</a:t>
                </a:r>
                <a:r>
                  <a:rPr lang="bn-IN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=</a:t>
                </a:r>
                <a:r>
                  <a:rPr lang="bn-IN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𝑥𝑡𝑎𝑛𝛼(1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algn="l"/>
                <a:r>
                  <a:rPr lang="en-US" sz="2000" dirty="0">
                    <a:solidFill>
                      <a:schemeClr val="tx1"/>
                    </a:solidFill>
                  </a:rPr>
                  <a:t>   O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বিন্দুগামী </a:t>
                </a:r>
                <a:r>
                  <a:rPr lang="en-US" sz="2000" dirty="0">
                    <a:solidFill>
                      <a:schemeClr val="tx1"/>
                    </a:solidFill>
                  </a:rPr>
                  <a:t>OX</a:t>
                </a:r>
                <a:r>
                  <a:rPr lang="bn-IN" sz="2000" dirty="0">
                    <a:solidFill>
                      <a:prstClr val="black"/>
                    </a:solidFill>
                  </a:rPr>
                  <a:t> ও</a:t>
                </a:r>
                <a:r>
                  <a:rPr lang="en-US" sz="2000" dirty="0">
                    <a:solidFill>
                      <a:schemeClr val="tx1"/>
                    </a:solidFill>
                  </a:rPr>
                  <a:t> OY-</a:t>
                </a:r>
                <a:r>
                  <a:rPr lang="bn-IN" sz="2000" dirty="0">
                    <a:solidFill>
                      <a:schemeClr val="tx1"/>
                    </a:solidFill>
                  </a:rPr>
                  <a:t>কে যথাক্রমে </a:t>
                </a:r>
                <a:r>
                  <a:rPr lang="en-US" sz="2000" dirty="0">
                    <a:solidFill>
                      <a:schemeClr val="tx1"/>
                    </a:solidFill>
                  </a:rPr>
                  <a:t>x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ও </a:t>
                </a:r>
                <a:r>
                  <a:rPr lang="en-US" sz="2000" dirty="0">
                    <a:solidFill>
                      <a:schemeClr val="tx1"/>
                    </a:solidFill>
                  </a:rPr>
                  <a:t>y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অক্ষ ধরি।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bn-IN" sz="1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t </a:t>
                </a:r>
                <a:r>
                  <a:rPr lang="bn-IN" sz="2400" dirty="0">
                    <a:solidFill>
                      <a:prstClr val="black"/>
                    </a:solidFill>
                  </a:rPr>
                  <a:t>সময়ে কণাটি </a:t>
                </a:r>
                <a:r>
                  <a:rPr lang="en-US" sz="2000" dirty="0">
                    <a:solidFill>
                      <a:prstClr val="black"/>
                    </a:solidFill>
                  </a:rPr>
                  <a:t>P(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x,y</a:t>
                </a:r>
                <a:r>
                  <a:rPr lang="en-US" sz="2000" dirty="0">
                    <a:solidFill>
                      <a:prstClr val="black"/>
                    </a:solidFill>
                  </a:rPr>
                  <a:t>)</a:t>
                </a:r>
                <a:r>
                  <a:rPr lang="bn-IN" sz="2000" dirty="0">
                    <a:solidFill>
                      <a:prstClr val="black"/>
                    </a:solidFill>
                  </a:rPr>
                  <a:t> বিন্দুতে অবস্থান করে।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2000" dirty="0">
                    <a:solidFill>
                      <a:prstClr val="black"/>
                    </a:solidFill>
                  </a:rPr>
                  <a:t>আনুভূমিক দিকে ত্বরণ শূন্য এবং উল্লম্ব দিকে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bn-IN" sz="1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ত্বরণ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bn-IN" sz="1800" dirty="0">
                    <a:solidFill>
                      <a:prstClr val="black"/>
                    </a:solidFill>
                  </a:rPr>
                  <a:t>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bn-IN" sz="14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t </a:t>
                </a:r>
                <a:r>
                  <a:rPr lang="bn-IN" sz="2000" dirty="0">
                    <a:solidFill>
                      <a:prstClr val="black"/>
                    </a:solidFill>
                  </a:rPr>
                  <a:t>সময়ে </a:t>
                </a:r>
                <a:r>
                  <a:rPr lang="bn-IN" sz="1800" dirty="0">
                    <a:solidFill>
                      <a:prstClr val="black"/>
                    </a:solidFill>
                  </a:rPr>
                  <a:t>আনুভূমিক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সরণ</m:t>
                    </m:r>
                  </m:oMath>
                </a14:m>
                <a:r>
                  <a:rPr lang="bn-IN" sz="1400" dirty="0">
                    <a:solidFill>
                      <a:prstClr val="black"/>
                    </a:solidFill>
                  </a:rPr>
                  <a:t>  </a:t>
                </a:r>
                <a:r>
                  <a:rPr lang="en-US" sz="1600" dirty="0">
                    <a:solidFill>
                      <a:prstClr val="black"/>
                    </a:solidFill>
                  </a:rPr>
                  <a:t>X</a:t>
                </a:r>
                <a:r>
                  <a:rPr lang="bn-IN" sz="1600" dirty="0">
                    <a:solidFill>
                      <a:prstClr val="black"/>
                    </a:solidFill>
                  </a:rPr>
                  <a:t> =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>
                    <a:solidFill>
                      <a:prstClr val="black"/>
                    </a:solidFill>
                  </a:rPr>
                  <a:t> ucos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t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bn-IN" sz="1600" dirty="0">
                    <a:solidFill>
                      <a:prstClr val="black"/>
                    </a:solidFill>
                  </a:rPr>
                  <a:t>                                      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t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prstClr val="black"/>
                            </a:solidFill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prstClr val="black"/>
                            </a:solidFill>
                          </a:rPr>
                          <m:t>ucos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as-IN" sz="2000" dirty="0">
                    <a:solidFill>
                      <a:prstClr val="black"/>
                    </a:solidFill>
                    <a:ea typeface="Cambria Math"/>
                  </a:rPr>
                  <a:t>উল্লম্ব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সরণ</m:t>
                    </m:r>
                  </m:oMath>
                </a14:m>
                <a:r>
                  <a:rPr lang="bn-IN" sz="1200" dirty="0">
                    <a:solidFill>
                      <a:prstClr val="black"/>
                    </a:solidFill>
                  </a:rPr>
                  <a:t> </a:t>
                </a:r>
                <a:r>
                  <a:rPr lang="en-US" sz="1400" dirty="0">
                    <a:solidFill>
                      <a:prstClr val="black"/>
                    </a:solidFill>
                  </a:rPr>
                  <a:t>,   </a:t>
                </a:r>
                <a:r>
                  <a:rPr lang="en-US" sz="2400" b="0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𝑢𝑠𝑖𝑛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𝑔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                    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𝑢𝑠𝑖𝑛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prstClr val="black"/>
                            </a:solidFill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ucos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solidFill>
                          <a:prstClr val="black"/>
                        </a:solidFill>
                      </a:rPr>
                      <m:t> 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prstClr val="black"/>
                                </a:solidFill>
                              </a:rPr>
                              <m:t>x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prstClr val="black"/>
                                </a:solidFill>
                              </a:rPr>
                              <m:t>ucos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>
                    <a:solidFill>
                      <a:prstClr val="black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</a:rPr>
                      <m:t> 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𝑥𝑡𝑎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…………………….(i) </a:t>
                </a:r>
              </a:p>
              <a:p>
                <a:pPr lvl="0" algn="l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                      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𝑥𝑡𝑎𝑛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𝑡𝑎𝑛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𝑠𝑖𝑛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>
                    <a:solidFill>
                      <a:prstClr val="black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𝑥𝑡𝑎𝑛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num>
                      <m:den>
                        <m:f>
                          <m:f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) </a:t>
                </a:r>
              </a:p>
              <a:p>
                <a:pPr lvl="0" algn="l"/>
                <a:r>
                  <a:rPr lang="en-US" sz="1600" dirty="0">
                    <a:solidFill>
                      <a:prstClr val="black"/>
                    </a:solidFill>
                    <a:ea typeface="Cambria Math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𝑦</a:t>
                </a:r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=</a:t>
                </a:r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𝑥𝑡𝑎𝑛𝛼(1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 প্রমাণিত।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bn-IN" sz="1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>
                <a:blip r:embed="rId3"/>
                <a:stretch>
                  <a:fillRect l="-667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5105400" y="2514600"/>
            <a:ext cx="3581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5410200" y="1676400"/>
            <a:ext cx="2971800" cy="2514600"/>
          </a:xfrm>
          <a:prstGeom prst="arc">
            <a:avLst>
              <a:gd name="adj1" fmla="val 11650339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0" y="2667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382000" y="2819400"/>
            <a:ext cx="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</p:cNvCxnSpPr>
          <p:nvPr/>
        </p:nvCxnSpPr>
        <p:spPr>
          <a:xfrm flipV="1">
            <a:off x="5472255" y="990600"/>
            <a:ext cx="928545" cy="1583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72255" y="990600"/>
            <a:ext cx="0" cy="1943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86800" y="2514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X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029450" y="2768858"/>
            <a:ext cx="1371600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81800" y="2683133"/>
            <a:ext cx="5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472255" y="2804041"/>
            <a:ext cx="13095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>
            <a:off x="5562600" y="2209800"/>
            <a:ext cx="373927" cy="723900"/>
          </a:xfrm>
          <a:prstGeom prst="arc">
            <a:avLst>
              <a:gd name="adj1" fmla="val 15616340"/>
              <a:gd name="adj2" fmla="val 2103390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40545" y="762000"/>
            <a:ext cx="36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05401" y="25122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0200" y="762000"/>
            <a:ext cx="49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94" y="1295009"/>
            <a:ext cx="11271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58" y="1989136"/>
            <a:ext cx="4333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62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3" grpId="0"/>
      <p:bldP spid="26" grpId="0" animBg="1"/>
      <p:bldP spid="28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228600"/>
            <a:ext cx="6095999" cy="1066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2895600"/>
            <a:ext cx="8501060" cy="3581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9060" y="1524001"/>
                <a:ext cx="8839199" cy="1278235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>
                    <a:solidFill>
                      <a:srgbClr val="FF0000"/>
                    </a:solidFill>
                  </a:rPr>
                  <a:t>যদি কোন প্রক্ষিপ্ত দুইটি গতিপথের বৃহত্তম উচ্চতা </a:t>
                </a:r>
                <a:r>
                  <a:rPr lang="en-US" sz="2400" dirty="0">
                    <a:solidFill>
                      <a:srgbClr val="FF0000"/>
                    </a:solidFill>
                  </a:rPr>
                  <a:t>H </a:t>
                </a:r>
                <a:r>
                  <a:rPr lang="bn-IN" sz="2400" dirty="0">
                    <a:solidFill>
                      <a:srgbClr val="FF0000"/>
                    </a:solidFill>
                  </a:rPr>
                  <a:t>এবং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srgbClr val="FF0000"/>
                    </a:solidFill>
                  </a:rPr>
                  <a:t>হয় তবে দেখাও যে,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0" y="1524001"/>
                <a:ext cx="8839199" cy="1278235"/>
              </a:xfrm>
              <a:prstGeom prst="rect">
                <a:avLst/>
              </a:prstGeom>
              <a:blipFill>
                <a:blip r:embed="rId5"/>
                <a:stretch>
                  <a:fillRect l="-1103" t="-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98376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>
                <a:normAutofit/>
              </a:bodyPr>
              <a:lstStyle/>
              <a:p>
                <a:pPr algn="l"/>
                <a:r>
                  <a:rPr lang="bn-IN" sz="2000" dirty="0">
                    <a:solidFill>
                      <a:prstClr val="black"/>
                    </a:solidFill>
                    <a:ea typeface="Cambria Math"/>
                  </a:rPr>
                  <a:t>একক কাজের সমাধান</a:t>
                </a:r>
                <a:r>
                  <a:rPr lang="en-US" sz="2000" dirty="0">
                    <a:solidFill>
                      <a:prstClr val="black"/>
                    </a:solidFill>
                    <a:ea typeface="Cambria Math"/>
                  </a:rPr>
                  <a:t>   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         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ধরি</a:t>
                </a:r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প্রক্ষেপ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বেগ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= </a:t>
                </a:r>
                <a:r>
                  <a:rPr lang="en-US" sz="2000" dirty="0">
                    <a:solidFill>
                      <a:prstClr val="black"/>
                    </a:solidFill>
                  </a:rPr>
                  <a:t>u</a:t>
                </a:r>
                <a:r>
                  <a:rPr lang="bn-IN" sz="2000" dirty="0">
                    <a:solidFill>
                      <a:prstClr val="black"/>
                    </a:solidFill>
                  </a:rPr>
                  <a:t> 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bn-IN" sz="2000" dirty="0">
                    <a:solidFill>
                      <a:prstClr val="black"/>
                    </a:solidFill>
                  </a:rPr>
                  <a:t>প্রথম বিচরণ পথের জন্য প্রক্ষেপ কোণ </a:t>
                </a:r>
                <a:r>
                  <a:rPr lang="en-US" sz="2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bn-IN" sz="2000" dirty="0">
                    <a:solidFill>
                      <a:prstClr val="black"/>
                    </a:solidFill>
                  </a:rPr>
                  <a:t>দ্বিতীয় বিচরণ পথের জন্য প্রক্ষেপ কোণ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algn="l"/>
                <a:r>
                  <a:rPr lang="bn-IN" sz="2000" dirty="0">
                    <a:solidFill>
                      <a:prstClr val="black"/>
                    </a:solidFill>
                  </a:rPr>
                  <a:t>আ</a:t>
                </a:r>
                <a:r>
                  <a:rPr lang="as-IN" sz="2000" dirty="0">
                    <a:solidFill>
                      <a:prstClr val="black"/>
                    </a:solidFill>
                  </a:rPr>
                  <a:t>নুভূমিকপাল্লা</a:t>
                </a:r>
                <a:r>
                  <a:rPr lang="bn-IN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R</a:t>
                </a:r>
                <a:r>
                  <a:rPr lang="bn-IN" sz="24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𝑠𝑖𝑛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2000" dirty="0">
                    <a:solidFill>
                      <a:prstClr val="black"/>
                    </a:solidFill>
                  </a:rPr>
                  <a:t>প্রথমক্ষেত্রেঃ</a:t>
                </a:r>
                <a:r>
                  <a:rPr lang="bn-IN" sz="2400" dirty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………………………………….(i)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bn-IN" sz="2000" dirty="0">
                    <a:solidFill>
                      <a:prstClr val="black"/>
                    </a:solidFill>
                  </a:rPr>
                  <a:t>দ্বিতীয়ক্ষেত্রেঃ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…………….(ii) </a:t>
                </a:r>
              </a:p>
              <a:p>
                <a:pPr lvl="0" algn="l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                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)×(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𝑖𝑖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)⇒</m:t>
                    </m:r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16</m:t>
                        </m:r>
                      </m:den>
                    </m:f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( 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16</m:t>
                        </m:r>
                      </m:den>
                    </m:f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( 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16</m:t>
                        </m:r>
                      </m:den>
                    </m:f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                             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algn="l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>
                <a:blip r:embed="rId3"/>
                <a:stretch>
                  <a:fillRect l="-1000" t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3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owchart: Process 4"/>
              <p:cNvSpPr/>
              <p:nvPr/>
            </p:nvSpPr>
            <p:spPr>
              <a:xfrm>
                <a:off x="0" y="1295400"/>
                <a:ext cx="9144000" cy="2133600"/>
              </a:xfrm>
              <a:prstGeom prst="flowChartProcess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১/ </a:t>
                </a:r>
                <a:r>
                  <a:rPr lang="en-US" sz="2800" kern="0" dirty="0" err="1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একটি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kern="0" dirty="0" err="1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ক্রিকেট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kern="0" dirty="0" err="1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বলকে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kern="0" dirty="0" err="1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আঘাত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kern="0" dirty="0" err="1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করলে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kern="0" dirty="0" err="1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তা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kern="0" dirty="0" err="1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নিক্ষেপণ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kern="0" dirty="0" err="1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বিন্দু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kern="0" dirty="0" err="1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থেকে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kern="0" dirty="0" err="1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যথাক্রমে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bn-IN" sz="28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এবং</a:t>
                </a:r>
                <a14:m>
                  <m:oMath xmlns:m="http://schemas.openxmlformats.org/officeDocument/2006/math">
                    <m:r>
                      <a:rPr lang="bn-IN" sz="28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bn-IN" sz="28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দূরত্বে অবস্থিত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bn-IN" sz="28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এবং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bn-IN" sz="2800" kern="0" dirty="0">
                    <a:solidFill>
                      <a:sysClr val="windowText" lastClr="000000"/>
                    </a:solidFill>
                    <a:latin typeface="SutonnyMJ" pitchFamily="2" charset="0"/>
                    <a:cs typeface="SutonnyMJ" pitchFamily="2" charset="0"/>
                  </a:rPr>
                  <a:t> উচ্চতা বিশিষ্ট দুইটি দেওয়াল কোন রকমে অতিক্রম করে দেখাও যে,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ysClr val="windowText" lastClr="000000"/>
                        </a:solidFill>
                        <a:latin typeface="Cambria Math"/>
                        <a:cs typeface="SutonnyMJ" pitchFamily="2" charset="0"/>
                      </a:rPr>
                      <m:t>𝑅</m:t>
                    </m:r>
                    <m:r>
                      <a:rPr lang="en-US" sz="2800" i="1" kern="0">
                        <a:solidFill>
                          <a:sysClr val="windowText" lastClr="00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8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𝑥𝑦</m:t>
                        </m:r>
                        <m:r>
                          <a:rPr lang="en-US" sz="28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𝑥</m:t>
                        </m:r>
                        <m:r>
                          <a:rPr lang="en-US" sz="28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𝑦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Flowchart: Proces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95400"/>
                <a:ext cx="9144000" cy="2133600"/>
              </a:xfrm>
              <a:prstGeom prst="flowChartProcess">
                <a:avLst/>
              </a:prstGeom>
              <a:blipFill>
                <a:blip r:embed="rId3"/>
                <a:stretch>
                  <a:fillRect t="-3134" b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Process 5"/>
              <p:cNvSpPr/>
              <p:nvPr/>
            </p:nvSpPr>
            <p:spPr>
              <a:xfrm>
                <a:off x="0" y="3581400"/>
                <a:ext cx="9144000" cy="3048000"/>
              </a:xfrm>
              <a:prstGeom prst="flowChartProcess">
                <a:avLst/>
              </a:prstGeom>
              <a:solidFill>
                <a:schemeClr val="accent3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r>
                  <a:rPr lang="bn-IN" sz="3200" dirty="0"/>
                  <a:t>২/ কোন প্রক্ষিপ্ত বস্তুর গতিপথের যে কোন বিন্দুতে তার বেগ </a:t>
                </a:r>
                <a:r>
                  <a:rPr lang="en-US" sz="3200" dirty="0">
                    <a:solidFill>
                      <a:prstClr val="black"/>
                    </a:solidFill>
                  </a:rPr>
                  <a:t>u</a:t>
                </a:r>
                <a:r>
                  <a:rPr lang="bn-IN" sz="3200" dirty="0">
                    <a:solidFill>
                      <a:prstClr val="black"/>
                    </a:solidFill>
                  </a:rPr>
                  <a:t> এবং আনুভূমিক তলের সাথে নতি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bn-IN" sz="3200" dirty="0">
                    <a:solidFill>
                      <a:prstClr val="black"/>
                    </a:solidFill>
                  </a:rPr>
                  <a:t> হলে প্রমাণ কর যে </a:t>
                </a:r>
                <a14:m>
                  <m:oMath xmlns:m="http://schemas.openxmlformats.org/officeDocument/2006/math">
                    <m:r>
                      <a:rPr lang="bn-IN" sz="3200" i="1" kern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sz="32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en-US" sz="32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𝑔𝑠𝑖𝑛</m:t>
                        </m:r>
                        <m:r>
                          <a:rPr lang="en-US" sz="32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prstClr val="black"/>
                    </a:solidFill>
                  </a:rPr>
                  <a:t> সময় পরে বস্তুটি পূর্বোক্ত দিকের সাথে লম্ব ভাবে </a:t>
                </a:r>
              </a:p>
              <a:p>
                <a:pPr lvl="0"/>
                <a:r>
                  <a:rPr lang="bn-IN" sz="3200" dirty="0">
                    <a:solidFill>
                      <a:prstClr val="black"/>
                    </a:solidFill>
                  </a:rPr>
                  <a:t>অবস্থান করে।  </a:t>
                </a:r>
              </a:p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Flowchart: Proces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81400"/>
                <a:ext cx="9144000" cy="3048000"/>
              </a:xfrm>
              <a:prstGeom prst="flowChartProcess">
                <a:avLst/>
              </a:prstGeom>
              <a:blipFill>
                <a:blip r:embed="rId4"/>
                <a:stretch>
                  <a:fillRect l="-1666" t="-2395" r="-2132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rved Down Ribbon 19">
            <a:extLst>
              <a:ext uri="{FF2B5EF4-FFF2-40B4-BE49-F238E27FC236}">
                <a16:creationId xmlns:a16="http://schemas.microsoft.com/office/drawing/2014/main" id="{2DA12845-F69E-C6B9-F6D8-CF34C22A6E61}"/>
              </a:ext>
            </a:extLst>
          </p:cNvPr>
          <p:cNvSpPr/>
          <p:nvPr/>
        </p:nvSpPr>
        <p:spPr>
          <a:xfrm>
            <a:off x="304800" y="0"/>
            <a:ext cx="8610600" cy="1219201"/>
          </a:xfrm>
          <a:prstGeom prst="ellipseRibbon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6000" b="1" i="0" u="none" strike="noStrike" kern="0" cap="none" spc="0" normalizeH="0" baseline="0" noProof="0" dirty="0">
              <a:ln w="900" cmpd="sng">
                <a:solidFill>
                  <a:srgbClr val="5B9BD5">
                    <a:satMod val="190000"/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rgbClr val="5B9BD5">
                    <a:satMod val="190000"/>
                    <a:tint val="100000"/>
                    <a:alpha val="74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7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200400" y="228600"/>
            <a:ext cx="4876800" cy="167640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2133600"/>
                <a:ext cx="8991599" cy="431464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u</a:t>
                </a:r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গতি</a:t>
                </a:r>
                <a:r>
                  <a:rPr lang="bn-IN" sz="2400" dirty="0">
                    <a:solidFill>
                      <a:prstClr val="black"/>
                    </a:solidFill>
                  </a:rPr>
                  <a:t>বেগে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এবং</a:t>
                </a:r>
                <a:r>
                  <a:rPr lang="en-US" sz="2400" dirty="0">
                    <a:solidFill>
                      <a:prstClr val="black"/>
                    </a:solidFill>
                  </a:rPr>
                  <a:t> আ</a:t>
                </a:r>
                <a:r>
                  <a:rPr lang="bn-IN" sz="2400" dirty="0">
                    <a:solidFill>
                      <a:prstClr val="black"/>
                    </a:solidFill>
                  </a:rPr>
                  <a:t>নুভূমিকের সাথে 𝛼 কোণে নিক্ষিপ্ত বস্তুকণা  সর্বাধিক</a:t>
                </a:r>
                <a:r>
                  <a:rPr lang="en-US" sz="2400" dirty="0">
                    <a:solidFill>
                      <a:prstClr val="black"/>
                    </a:solidFill>
                  </a:rPr>
                  <a:t> H</a:t>
                </a:r>
                <a:r>
                  <a:rPr lang="bn-IN" sz="2400" dirty="0">
                    <a:solidFill>
                      <a:prstClr val="black"/>
                    </a:solidFill>
                  </a:rPr>
                  <a:t> উচ্চতা উঠে </a:t>
                </a:r>
                <a:r>
                  <a:rPr lang="en-US" sz="2400" dirty="0">
                    <a:solidFill>
                      <a:prstClr val="black"/>
                    </a:solidFill>
                  </a:rPr>
                  <a:t>R</a:t>
                </a:r>
                <a:r>
                  <a:rPr lang="bn-IN" sz="2400" dirty="0">
                    <a:solidFill>
                      <a:prstClr val="black"/>
                    </a:solidFill>
                  </a:rPr>
                  <a:t> দূরত্বে  ভূমিতে পতিত হয়। </a:t>
                </a:r>
                <a:endPara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ক)</a:t>
                </a:r>
                <a:r>
                  <a:rPr lang="bn-IN" sz="2400" dirty="0">
                    <a:solidFill>
                      <a:prstClr val="black"/>
                    </a:solidFill>
                  </a:rPr>
                  <a:t> বস্তুকণাটির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আনুভূমিকপাল্লা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bn-IN" sz="2400" dirty="0">
                    <a:solidFill>
                      <a:prstClr val="black"/>
                    </a:solidFill>
                  </a:rPr>
                  <a:t>নির্ণয় কর। </a:t>
                </a:r>
                <a:r>
                  <a: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bn-IN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bn-IN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খ)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প্রমাণ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কর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যে</a:t>
                </a:r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𝑅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𝑔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bn-I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গ)</a:t>
                </a:r>
                <a:r>
                  <a:rPr lang="bn-IN" sz="2400" dirty="0"/>
                  <a:t> নিক্ষেপণ </a:t>
                </a:r>
                <a14:m>
                  <m:oMath xmlns:m="http://schemas.openxmlformats.org/officeDocument/2006/math">
                    <m:r>
                      <a:rPr lang="bn-IN" sz="2400" b="0" i="0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বিন্দুকে</m:t>
                    </m:r>
                    <m:r>
                      <a:rPr lang="bn-IN" sz="2400" b="0" i="0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bn-IN" sz="2400" b="0" i="0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মূল</m:t>
                    </m:r>
                    <m:r>
                      <a:rPr lang="bn-IN" sz="24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বিন্দু</m:t>
                    </m:r>
                    <m:r>
                      <a:rPr lang="bn-IN" sz="24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bn-IN" sz="24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ধরে</m:t>
                    </m:r>
                    <m:r>
                      <a:rPr lang="bn-IN" sz="24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bn-IN" sz="24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বস্তুকণাটি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bn-IN" sz="24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এবং</m:t>
                    </m:r>
                    <m:r>
                      <a:rPr lang="bn-IN" sz="24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 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)</m:t>
                    </m:r>
                  </m:oMath>
                </a14:m>
                <a:r>
                  <a:rPr lang="bn-IN" sz="2400" kern="0" dirty="0">
                    <a:solidFill>
                      <a:sysClr val="windowText" lastClr="000000"/>
                    </a:solidFill>
                    <a:cs typeface="SutonnyMJ" pitchFamily="2" charset="0"/>
                  </a:rPr>
                  <a:t>বিন্দুগামী</a:t>
                </a:r>
                <a:r>
                  <a:rPr lang="en-US" sz="2400" kern="0" dirty="0">
                    <a:solidFill>
                      <a:sysClr val="windowText" lastClr="000000"/>
                    </a:solidFill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SutonnyMJ" pitchFamily="2" charset="0"/>
                      </a:rPr>
                      <m:t>      </m:t>
                    </m:r>
                    <m:r>
                      <a:rPr lang="bn-IN" sz="24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SutonnyMJ" pitchFamily="2" charset="0"/>
                      </a:rPr>
                      <m:t>হ</m:t>
                    </m:r>
                    <m:r>
                      <a:rPr lang="bn-IN" sz="2400" b="0" i="1" kern="0" smtClean="0">
                        <a:solidFill>
                          <a:sysClr val="windowText" lastClr="000000"/>
                        </a:solidFill>
                        <a:latin typeface="Cambria Math"/>
                        <a:cs typeface="SutonnyMJ" pitchFamily="2" charset="0"/>
                      </a:rPr>
                      <m:t>লে</m:t>
                    </m:r>
                    <m:r>
                      <m:rPr>
                        <m:nor/>
                      </m:rPr>
                      <a:rPr lang="bn-IN" sz="24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SutonnyMJ" pitchFamily="2" charset="0"/>
                        <a:cs typeface="SutonnyMJ" pitchFamily="2" charset="0"/>
                      </a:rPr>
                      <m:t>প্রমাণ কর</m:t>
                    </m:r>
                    <m:r>
                      <a:rPr lang="bn-IN" sz="2400" b="0" i="1" dirty="0" smtClean="0">
                        <a:solidFill>
                          <a:prstClr val="black"/>
                        </a:solidFill>
                        <a:latin typeface="Cambria Math"/>
                        <a:cs typeface="SutonnyMJ" pitchFamily="2" charset="0"/>
                      </a:rPr>
                      <m:t>,  </m:t>
                    </m:r>
                    <m:r>
                      <a:rPr lang="en-US" sz="2400" i="1" kern="0">
                        <a:solidFill>
                          <a:sysClr val="windowText" lastClr="000000"/>
                        </a:solidFill>
                        <a:latin typeface="Cambria Math"/>
                        <a:cs typeface="SutonnyMJ" pitchFamily="2" charset="0"/>
                      </a:rPr>
                      <m:t>𝑅</m:t>
                    </m:r>
                    <m:r>
                      <a:rPr lang="en-US" sz="2400" i="1" kern="0">
                        <a:solidFill>
                          <a:sysClr val="windowText" lastClr="000000"/>
                        </a:solidFill>
                        <a:latin typeface="Cambria Math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4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𝑥𝑦</m:t>
                        </m:r>
                        <m:r>
                          <a:rPr lang="en-US" sz="24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 ker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𝑥</m:t>
                        </m:r>
                        <m:r>
                          <a:rPr lang="en-US" sz="24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+</m:t>
                        </m:r>
                        <m:r>
                          <a:rPr lang="en-US" sz="24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SutonnyMJ" pitchFamily="2" charset="0"/>
                          </a:rPr>
                          <m:t>𝑦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bn-IN" sz="28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32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bn-IN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133600"/>
                <a:ext cx="8991599" cy="4314643"/>
              </a:xfrm>
              <a:prstGeom prst="rect">
                <a:avLst/>
              </a:prstGeom>
              <a:blipFill>
                <a:blip r:embed="rId4"/>
                <a:stretch>
                  <a:fillRect l="-1017" t="-1695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User-PC\Desktop\images-1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526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8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89B507-833A-41C8-9159-EA86051EDAFC}"/>
              </a:ext>
            </a:extLst>
          </p:cNvPr>
          <p:cNvSpPr/>
          <p:nvPr/>
        </p:nvSpPr>
        <p:spPr>
          <a:xfrm>
            <a:off x="1" y="896447"/>
            <a:ext cx="9143999" cy="51435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0">
            <a:gradFill>
              <a:gsLst>
                <a:gs pos="77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0">
                  <a:srgbClr val="C00000"/>
                </a:gs>
                <a:gs pos="84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DoubleWave1">
              <a:avLst>
                <a:gd name="adj1" fmla="val 4610"/>
                <a:gd name="adj2" fmla="val 577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0D501-3621-492F-968A-3C2E404F91E8}"/>
              </a:ext>
            </a:extLst>
          </p:cNvPr>
          <p:cNvSpPr/>
          <p:nvPr/>
        </p:nvSpPr>
        <p:spPr>
          <a:xfrm>
            <a:off x="538089" y="2186647"/>
            <a:ext cx="8039687" cy="25321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>
            <a:prstTxWarp prst="textStop">
              <a:avLst>
                <a:gd name="adj" fmla="val 17242"/>
              </a:avLst>
            </a:prstTxWarp>
          </a:bodyPr>
          <a:lstStyle/>
          <a:p>
            <a:pPr indent="-585202" algn="ctr">
              <a:lnSpc>
                <a:spcPct val="300000"/>
              </a:lnSpc>
            </a:pPr>
            <a:r>
              <a:rPr lang="bn-BD" sz="10275" b="1" spc="38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275" b="1" spc="38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09B3C9-5FB1-446D-9A0B-6AD9DE5CA718}"/>
              </a:ext>
            </a:extLst>
          </p:cNvPr>
          <p:cNvSpPr/>
          <p:nvPr/>
        </p:nvSpPr>
        <p:spPr>
          <a:xfrm>
            <a:off x="1" y="896447"/>
            <a:ext cx="9143999" cy="51435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0" cmpd="tri">
            <a:gradFill flip="none" rotWithShape="1">
              <a:gsLst>
                <a:gs pos="26000">
                  <a:schemeClr val="accent5">
                    <a:lumMod val="67000"/>
                  </a:schemeClr>
                </a:gs>
                <a:gs pos="95000">
                  <a:srgbClr val="00B050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lgDash"/>
            <a:miter lim="800000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DoubleWave1">
              <a:avLst>
                <a:gd name="adj1" fmla="val 4610"/>
                <a:gd name="adj2" fmla="val 577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ln>
                <a:solidFill>
                  <a:srgbClr val="00206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3881F9-BBF2-4F8F-A971-141A746F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98" y="1212970"/>
            <a:ext cx="7818120" cy="1330136"/>
          </a:xfrm>
          <a:solidFill>
            <a:schemeClr val="accent6">
              <a:lumMod val="20000"/>
              <a:lumOff val="80000"/>
            </a:schemeClr>
          </a:solidFill>
          <a:ln w="69850" cmpd="thickThin">
            <a:solidFill>
              <a:srgbClr val="0033CC"/>
            </a:solidFill>
          </a:ln>
        </p:spPr>
        <p:txBody>
          <a:bodyPr>
            <a:prstTxWarp prst="textTriangle">
              <a:avLst>
                <a:gd name="adj" fmla="val 46196"/>
              </a:avLst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024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1024" b="1" dirty="0">
                <a:ln>
                  <a:solidFill>
                    <a:srgbClr val="3366CC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1024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BD" sz="1024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BD" sz="1024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24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C4A0E7-74AD-4617-9DB7-CD026F4F1E65}"/>
              </a:ext>
            </a:extLst>
          </p:cNvPr>
          <p:cNvSpPr/>
          <p:nvPr/>
        </p:nvSpPr>
        <p:spPr>
          <a:xfrm>
            <a:off x="4315265" y="3072912"/>
            <a:ext cx="4557932" cy="2437228"/>
          </a:xfrm>
          <a:prstGeom prst="roundRect">
            <a:avLst>
              <a:gd name="adj" fmla="val 31498"/>
            </a:avLst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  <a:cs typeface="NikoshBAN" pitchFamily="2" charset="0"/>
              </a:rPr>
              <a:t>সুপ্তি</a:t>
            </a: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40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  <a:cs typeface="NikoshBAN" pitchFamily="2" charset="0"/>
              </a:rPr>
              <a:t>মৈত্র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/>
              <a:cs typeface="NikoshBAN" pitchFamily="2" charset="0"/>
            </a:endParaRPr>
          </a:p>
          <a:p>
            <a:pPr algn="ctr"/>
            <a:r>
              <a:rPr lang="en-US" sz="33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প্রভাষক</a:t>
            </a:r>
            <a:r>
              <a:rPr lang="en-US" sz="33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(</a:t>
            </a:r>
            <a:r>
              <a:rPr lang="en-US" sz="33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গণিত</a:t>
            </a:r>
            <a:r>
              <a:rPr lang="en-US" sz="33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)</a:t>
            </a:r>
          </a:p>
          <a:p>
            <a:pPr algn="ctr"/>
            <a:r>
              <a:rPr lang="en-US" sz="2100" b="1" spc="-113" dirty="0" err="1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শহিদ</a:t>
            </a:r>
            <a:r>
              <a:rPr lang="en-US" sz="2100" b="1" spc="-113" dirty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2100" b="1" spc="-113" dirty="0" err="1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জননী</a:t>
            </a:r>
            <a:r>
              <a:rPr lang="en-US" sz="2100" b="1" spc="-113" dirty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2100" b="1" spc="-113" dirty="0" err="1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মহিলা</a:t>
            </a:r>
            <a:r>
              <a:rPr lang="en-US" sz="2100" b="1" spc="-113" dirty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2100" b="1" spc="-113" dirty="0" err="1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মহাবিদ্যালয়</a:t>
            </a:r>
            <a:r>
              <a:rPr lang="en-US" sz="2100" b="1" spc="-113" dirty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, </a:t>
            </a:r>
            <a:r>
              <a:rPr lang="en-US" sz="2100" b="1" spc="-113" dirty="0" err="1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পিরোজপুর</a:t>
            </a:r>
            <a:r>
              <a:rPr lang="bn-BD" sz="2100" b="1" spc="-113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/>
                <a:cs typeface="NikoshBAN" pitchFamily="2" charset="0"/>
              </a:rPr>
              <a:t> </a:t>
            </a:r>
          </a:p>
          <a:p>
            <a:pPr algn="ctr"/>
            <a:r>
              <a:rPr lang="en-AU" sz="1950" b="1" spc="38" dirty="0">
                <a:ln w="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AU" sz="1950" b="1" spc="38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suptimaitra</a:t>
            </a:r>
            <a:r>
              <a:rPr lang="en-US" sz="1950" b="1" spc="38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AU" sz="1950" b="1" spc="38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</a:p>
          <a:p>
            <a:pPr algn="ctr"/>
            <a:endParaRPr lang="en-US" sz="195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6CA2D-5892-4946-945E-FED662BBF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8" t="3692" r="4233" b="9539"/>
          <a:stretch/>
        </p:blipFill>
        <p:spPr>
          <a:xfrm>
            <a:off x="643599" y="2701657"/>
            <a:ext cx="2933113" cy="3032686"/>
          </a:xfrm>
          <a:prstGeom prst="ellipse">
            <a:avLst/>
          </a:prstGeom>
          <a:ln w="190500" cap="rnd">
            <a:solidFill>
              <a:srgbClr val="00206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6225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923138-C37F-479D-93AD-51869389CC97}"/>
              </a:ext>
            </a:extLst>
          </p:cNvPr>
          <p:cNvSpPr/>
          <p:nvPr/>
        </p:nvSpPr>
        <p:spPr>
          <a:xfrm>
            <a:off x="1" y="857250"/>
            <a:ext cx="9143999" cy="51435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85750" cmpd="tri">
            <a:gradFill>
              <a:gsLst>
                <a:gs pos="20000">
                  <a:schemeClr val="accent5"/>
                </a:gs>
                <a:gs pos="50000">
                  <a:schemeClr val="accent1">
                    <a:lumMod val="45000"/>
                    <a:lumOff val="55000"/>
                  </a:schemeClr>
                </a:gs>
                <a:gs pos="100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DoubleWave1">
              <a:avLst>
                <a:gd name="adj1" fmla="val 4610"/>
                <a:gd name="adj2" fmla="val 577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srgbClr val="C00000"/>
              </a:solidFill>
            </a:endParaRPr>
          </a:p>
        </p:txBody>
      </p:sp>
      <p:sp>
        <p:nvSpPr>
          <p:cNvPr id="7" name="Round Diagonal Corner Rectangle 3">
            <a:extLst>
              <a:ext uri="{FF2B5EF4-FFF2-40B4-BE49-F238E27FC236}">
                <a16:creationId xmlns:a16="http://schemas.microsoft.com/office/drawing/2014/main" id="{53DFC2BE-4DB9-454E-95C8-6F5316BB3297}"/>
              </a:ext>
            </a:extLst>
          </p:cNvPr>
          <p:cNvSpPr/>
          <p:nvPr/>
        </p:nvSpPr>
        <p:spPr>
          <a:xfrm>
            <a:off x="927847" y="3062451"/>
            <a:ext cx="6519362" cy="2772125"/>
          </a:xfrm>
          <a:prstGeom prst="round2DiagRect">
            <a:avLst>
              <a:gd name="adj1" fmla="val 41732"/>
              <a:gd name="adj2" fmla="val 41661"/>
            </a:avLst>
          </a:prstGeom>
          <a:solidFill>
            <a:schemeClr val="accent2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96" b="1" spc="38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96" b="1" spc="38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96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96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96" b="1" spc="38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4096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96" b="1" spc="38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96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96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4096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96" b="1" spc="38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4096" b="1" spc="38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7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তারিখঃ২৮/০১/২০২৩                </a:t>
            </a:r>
          </a:p>
          <a:p>
            <a:pPr algn="ctr"/>
            <a:endParaRPr lang="bn-BD" sz="33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96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33810-26CD-49FE-A03B-8F3B32FA48B2}"/>
              </a:ext>
            </a:extLst>
          </p:cNvPr>
          <p:cNvSpPr txBox="1"/>
          <p:nvPr/>
        </p:nvSpPr>
        <p:spPr>
          <a:xfrm>
            <a:off x="1004552" y="1384789"/>
            <a:ext cx="6442656" cy="11732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bn-IN" sz="1024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spc="38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spc="38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38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6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617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923138-C37F-479D-93AD-51869389CC97}"/>
              </a:ext>
            </a:extLst>
          </p:cNvPr>
          <p:cNvSpPr/>
          <p:nvPr/>
        </p:nvSpPr>
        <p:spPr>
          <a:xfrm>
            <a:off x="96033" y="934523"/>
            <a:ext cx="9143999" cy="51435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85750" cmpd="tri">
            <a:gradFill>
              <a:gsLst>
                <a:gs pos="20000">
                  <a:schemeClr val="accent5"/>
                </a:gs>
                <a:gs pos="50000">
                  <a:schemeClr val="accent1">
                    <a:lumMod val="45000"/>
                    <a:lumOff val="55000"/>
                  </a:schemeClr>
                </a:gs>
                <a:gs pos="100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DoubleWave1">
              <a:avLst>
                <a:gd name="adj1" fmla="val 4610"/>
                <a:gd name="adj2" fmla="val 577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2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52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52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52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525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25014" y="1204980"/>
            <a:ext cx="5409127" cy="1178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38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spc="38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38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spc="38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" y="2426449"/>
            <a:ext cx="897413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228600"/>
            <a:ext cx="9032080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প্রক্ষে</a:t>
            </a:r>
            <a:r>
              <a:rPr lang="en-US" sz="2400" dirty="0" err="1"/>
              <a:t>পক</a:t>
            </a:r>
            <a:r>
              <a:rPr lang="en-US" sz="2400" dirty="0"/>
              <a:t> </a:t>
            </a:r>
            <a:r>
              <a:rPr lang="en-US" sz="2400" dirty="0" err="1"/>
              <a:t>শূন্য</a:t>
            </a:r>
            <a:r>
              <a:rPr lang="en-US" sz="2400" dirty="0"/>
              <a:t> </a:t>
            </a:r>
            <a:r>
              <a:rPr lang="en-US" sz="2400" dirty="0" err="1"/>
              <a:t>স্থানে</a:t>
            </a:r>
            <a:r>
              <a:rPr lang="en-US" sz="2400" dirty="0"/>
              <a:t> </a:t>
            </a:r>
            <a:r>
              <a:rPr lang="en-US" sz="2400" dirty="0" err="1"/>
              <a:t>নিক্ষিপ্ত</a:t>
            </a:r>
            <a:r>
              <a:rPr lang="en-US" sz="2400" dirty="0"/>
              <a:t> </a:t>
            </a:r>
            <a:r>
              <a:rPr lang="bn-IN" sz="2400" dirty="0"/>
              <a:t>হয় তাকে নিক্ষেপণ বেগ বলে।নিক্ষেপণ বিন্দু দিয়ে অংকিত আনুভূমিক তলের যে বিন্দুতে প্রক্ষেপকটি</a:t>
            </a:r>
          </a:p>
          <a:p>
            <a:r>
              <a:rPr lang="bn-IN" sz="2400" dirty="0"/>
              <a:t> পতিত হয় নিক্ষেপণ বিন্দু হতে সেই বিন্দুর দূরত্বকে আনুভূমিক পাল্লা বলে। নিচের ছবিতে ক্রিকেট বলটি একটি </a:t>
            </a:r>
            <a:r>
              <a:rPr lang="en-US" sz="2400" dirty="0" err="1"/>
              <a:t>যে</a:t>
            </a:r>
            <a:r>
              <a:rPr lang="bn-IN" sz="2400" dirty="0"/>
              <a:t>প্রক্ষেপক।</a:t>
            </a:r>
            <a:r>
              <a:rPr lang="en-US" sz="2400" dirty="0" err="1"/>
              <a:t>উল্লম্ব</a:t>
            </a:r>
            <a:r>
              <a:rPr lang="en-US" sz="2400" dirty="0"/>
              <a:t> </a:t>
            </a:r>
            <a:r>
              <a:rPr lang="en-US" sz="2400" dirty="0" err="1"/>
              <a:t>তলে</a:t>
            </a:r>
            <a:r>
              <a:rPr lang="en-US" sz="2400" dirty="0"/>
              <a:t> </a:t>
            </a:r>
            <a:r>
              <a:rPr lang="en-US" sz="2400" dirty="0" err="1"/>
              <a:t>প্রক্ষেপণটি</a:t>
            </a:r>
            <a:r>
              <a:rPr lang="en-US" sz="2400" dirty="0"/>
              <a:t> </a:t>
            </a:r>
            <a:r>
              <a:rPr lang="en-US" sz="2400" dirty="0" err="1"/>
              <a:t>বিচরণ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 </a:t>
            </a:r>
            <a:r>
              <a:rPr lang="en-US" sz="2400" dirty="0" err="1"/>
              <a:t>তা</a:t>
            </a:r>
            <a:r>
              <a:rPr lang="en-US" sz="2400" dirty="0"/>
              <a:t> </a:t>
            </a:r>
            <a:r>
              <a:rPr lang="en-US" sz="2400" dirty="0" err="1"/>
              <a:t>হলো</a:t>
            </a:r>
            <a:r>
              <a:rPr lang="en-US" sz="2400" dirty="0"/>
              <a:t> </a:t>
            </a:r>
            <a:r>
              <a:rPr lang="en-US" sz="2400" dirty="0" err="1"/>
              <a:t>প্রক্ষেপক</a:t>
            </a:r>
            <a:r>
              <a:rPr lang="en-US" sz="2400" dirty="0"/>
              <a:t> </a:t>
            </a:r>
            <a:r>
              <a:rPr lang="en-US" sz="2400" dirty="0" err="1"/>
              <a:t>তল</a:t>
            </a:r>
            <a:r>
              <a:rPr lang="en-US" sz="2400" dirty="0"/>
              <a:t>। </a:t>
            </a:r>
            <a:r>
              <a:rPr lang="en-US" sz="2400" dirty="0" err="1"/>
              <a:t>যে</a:t>
            </a:r>
            <a:r>
              <a:rPr lang="en-US" sz="2400" dirty="0"/>
              <a:t> </a:t>
            </a:r>
            <a:r>
              <a:rPr lang="en-US" sz="2400" dirty="0" err="1"/>
              <a:t>কোন</a:t>
            </a:r>
            <a:r>
              <a:rPr lang="en-US" sz="2400" dirty="0"/>
              <a:t> </a:t>
            </a:r>
            <a:r>
              <a:rPr lang="en-US" sz="2400" dirty="0" err="1"/>
              <a:t>দিকে</a:t>
            </a:r>
            <a:r>
              <a:rPr lang="en-US" sz="2400" dirty="0"/>
              <a:t> </a:t>
            </a:r>
            <a:r>
              <a:rPr lang="en-US" sz="2400" dirty="0" err="1"/>
              <a:t>বায়ু</a:t>
            </a:r>
            <a:r>
              <a:rPr lang="en-US" sz="2400" dirty="0"/>
              <a:t> </a:t>
            </a:r>
            <a:r>
              <a:rPr lang="en-US" sz="2400" dirty="0" err="1"/>
              <a:t>শূন্য</a:t>
            </a:r>
            <a:r>
              <a:rPr lang="en-US" sz="2400" dirty="0"/>
              <a:t> </a:t>
            </a:r>
            <a:r>
              <a:rPr lang="en-US" sz="2400" dirty="0" err="1"/>
              <a:t>স্থানে</a:t>
            </a:r>
            <a:r>
              <a:rPr lang="en-US" sz="2400" dirty="0"/>
              <a:t> </a:t>
            </a:r>
            <a:r>
              <a:rPr lang="en-US" sz="2400" dirty="0" err="1"/>
              <a:t>নিক্ষিপ্ত</a:t>
            </a:r>
            <a:r>
              <a:rPr lang="en-US" sz="2400" dirty="0"/>
              <a:t> </a:t>
            </a:r>
            <a:r>
              <a:rPr lang="en-US" sz="2400" dirty="0" err="1"/>
              <a:t>বস্তুকণাকে</a:t>
            </a:r>
            <a:r>
              <a:rPr lang="en-US" sz="2400" dirty="0"/>
              <a:t> </a:t>
            </a:r>
            <a:r>
              <a:rPr lang="en-US" sz="2400" dirty="0" err="1"/>
              <a:t>প্রক্ষেপক</a:t>
            </a:r>
            <a:r>
              <a:rPr lang="en-US" sz="2400" dirty="0"/>
              <a:t> </a:t>
            </a:r>
            <a:r>
              <a:rPr lang="en-US" sz="2400" dirty="0" err="1"/>
              <a:t>বলে</a:t>
            </a:r>
            <a:r>
              <a:rPr lang="en-US" sz="2400" dirty="0"/>
              <a:t>। </a:t>
            </a:r>
            <a:r>
              <a:rPr lang="en-US" sz="2400" dirty="0" err="1"/>
              <a:t>যে</a:t>
            </a:r>
            <a:r>
              <a:rPr lang="en-US" sz="2400" dirty="0"/>
              <a:t> </a:t>
            </a:r>
            <a:r>
              <a:rPr lang="en-US" sz="2400" dirty="0" err="1"/>
              <a:t>আদিবেগে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72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879" y="0"/>
            <a:ext cx="9169879" cy="6858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endParaRPr lang="bn-IN" sz="20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endParaRPr lang="bn-IN" sz="20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endParaRPr lang="bn-IN" sz="20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endParaRPr lang="bn-IN" sz="20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endParaRPr lang="bn-IN" sz="20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endParaRPr lang="bn-IN" sz="20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endParaRPr lang="bn-IN" sz="20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---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l"/>
            <a:r>
              <a:rPr lang="bn-IN" sz="2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১। 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প্রক্ষিপ্ত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বস্তুর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সর্বাধিক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উচ্চতা,বিচরণকাল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ও </a:t>
            </a:r>
            <a:r>
              <a:rPr lang="bn-IN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আ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নুভূমিকপাল্লা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নির্ণয়</a:t>
            </a:r>
            <a:r>
              <a:rPr lang="bn-IN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করতে পারবে।</a:t>
            </a:r>
            <a:endParaRPr lang="bn-IN" sz="1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l"/>
            <a:r>
              <a:rPr lang="bn-IN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২</a:t>
            </a:r>
            <a:r>
              <a:rPr lang="bn-IN" sz="2000" dirty="0">
                <a:latin typeface="SutonnyMJ" pitchFamily="2" charset="0"/>
                <a:cs typeface="SutonnyMJ" pitchFamily="2" charset="0"/>
              </a:rPr>
              <a:t>।</a:t>
            </a:r>
            <a:r>
              <a:rPr lang="en-US" sz="2000" dirty="0" err="1"/>
              <a:t>একই</a:t>
            </a:r>
            <a:r>
              <a:rPr lang="en-US" sz="2000" dirty="0"/>
              <a:t> </a:t>
            </a:r>
            <a:r>
              <a:rPr lang="en-US" sz="2000" dirty="0" err="1"/>
              <a:t>বেগে</a:t>
            </a:r>
            <a:r>
              <a:rPr lang="en-US" sz="2000" dirty="0"/>
              <a:t> </a:t>
            </a:r>
            <a:r>
              <a:rPr lang="en-US" sz="2000" dirty="0" err="1"/>
              <a:t>নিক্ষিপ্ত</a:t>
            </a:r>
            <a:r>
              <a:rPr lang="en-US" sz="2000" dirty="0"/>
              <a:t> </a:t>
            </a:r>
            <a:r>
              <a:rPr lang="en-US" sz="2000" dirty="0" err="1"/>
              <a:t>বস্তুর</a:t>
            </a:r>
            <a:r>
              <a:rPr lang="en-US" sz="2000" dirty="0"/>
              <a:t> </a:t>
            </a:r>
            <a:r>
              <a:rPr lang="en-US" sz="2000" dirty="0" err="1"/>
              <a:t>একই</a:t>
            </a:r>
            <a:r>
              <a:rPr lang="bn-IN" sz="2000" dirty="0"/>
              <a:t> </a:t>
            </a:r>
            <a:r>
              <a:rPr lang="bn-IN" dirty="0"/>
              <a:t>আ</a:t>
            </a:r>
            <a:r>
              <a:rPr lang="as-IN" dirty="0"/>
              <a:t>নুভূমিকপাল্লা</a:t>
            </a:r>
            <a:r>
              <a:rPr lang="bn-IN" dirty="0"/>
              <a:t>র জন্য দুইটি নিক্ষেপণ কোণ আছে </a:t>
            </a:r>
          </a:p>
          <a:p>
            <a:pPr lvl="0" algn="l">
              <a:spcBef>
                <a:spcPts val="0"/>
              </a:spcBef>
            </a:pPr>
            <a:r>
              <a:rPr lang="bn-IN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bn-IN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করতে পারবে।</a:t>
            </a:r>
            <a:endParaRPr lang="en-US" sz="1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l"/>
            <a:r>
              <a:rPr lang="bn-IN" sz="2000" dirty="0">
                <a:solidFill>
                  <a:schemeClr val="tx1"/>
                </a:solidFill>
              </a:rPr>
              <a:t>৩</a:t>
            </a:r>
            <a:r>
              <a:rPr lang="en-US" sz="2000" dirty="0">
                <a:solidFill>
                  <a:schemeClr val="tx1"/>
                </a:solidFill>
              </a:rPr>
              <a:t>।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2000" dirty="0"/>
              <a:t>উল্লম্বতলে প্র</a:t>
            </a:r>
            <a:r>
              <a:rPr lang="en-US" sz="2000" dirty="0" err="1"/>
              <a:t>ক্ষিপ্ত</a:t>
            </a:r>
            <a:r>
              <a:rPr lang="en-US" sz="2000" dirty="0"/>
              <a:t> </a:t>
            </a:r>
            <a:r>
              <a:rPr lang="bn-IN" sz="2000" dirty="0"/>
              <a:t>কোন কণার গতিপথ একটি পরাবৃত্ত </a:t>
            </a:r>
            <a:r>
              <a:rPr lang="bn-IN" sz="2000" dirty="0">
                <a:latin typeface="SutonnyMJ" pitchFamily="2" charset="0"/>
                <a:cs typeface="SutonnyMJ" pitchFamily="2" charset="0"/>
              </a:rPr>
              <a:t>প্রমাণ করতে পারবে।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76200"/>
            <a:ext cx="8305800" cy="1447800"/>
          </a:xfrm>
          <a:prstGeom prst="ellipse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bn-IN" sz="4800" kern="0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kern="0" dirty="0">
              <a:solidFill>
                <a:sysClr val="window" lastClr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-PC\Desktop\images-1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60220"/>
            <a:ext cx="8739996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-28575"/>
                <a:ext cx="9144000" cy="6858000"/>
              </a:xfr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>
                <a:normAutofit fontScale="25000" lnSpcReduction="20000"/>
              </a:bodyPr>
              <a:lstStyle/>
              <a:p>
                <a:pPr algn="l"/>
                <a:r>
                  <a:rPr lang="en-US" sz="9600" dirty="0">
                    <a:solidFill>
                      <a:schemeClr val="tx1"/>
                    </a:solidFill>
                  </a:rPr>
                  <a:t>প্রক্ষিপ্ত </a:t>
                </a:r>
                <a:r>
                  <a:rPr lang="en-US" sz="9600" dirty="0" err="1">
                    <a:solidFill>
                      <a:schemeClr val="tx1"/>
                    </a:solidFill>
                  </a:rPr>
                  <a:t>বস্তুর</a:t>
                </a:r>
                <a:r>
                  <a:rPr lang="en-US" sz="9600" dirty="0">
                    <a:solidFill>
                      <a:schemeClr val="tx1"/>
                    </a:solidFill>
                  </a:rPr>
                  <a:t> </a:t>
                </a:r>
                <a:r>
                  <a:rPr lang="en-US" sz="9600" dirty="0" err="1">
                    <a:solidFill>
                      <a:schemeClr val="tx1"/>
                    </a:solidFill>
                  </a:rPr>
                  <a:t>সর্বাধিক</a:t>
                </a:r>
                <a:r>
                  <a:rPr lang="en-US" sz="9600" dirty="0">
                    <a:solidFill>
                      <a:schemeClr val="tx1"/>
                    </a:solidFill>
                  </a:rPr>
                  <a:t> </a:t>
                </a:r>
                <a:r>
                  <a:rPr lang="en-US" sz="9600" dirty="0" err="1">
                    <a:solidFill>
                      <a:schemeClr val="tx1"/>
                    </a:solidFill>
                  </a:rPr>
                  <a:t>উচ্চতা,বিচরণকাল</a:t>
                </a:r>
                <a:r>
                  <a:rPr lang="en-US" sz="9600" dirty="0">
                    <a:solidFill>
                      <a:schemeClr val="tx1"/>
                    </a:solidFill>
                  </a:rPr>
                  <a:t> ও </a:t>
                </a:r>
                <a:r>
                  <a:rPr lang="bn-IN" sz="9600" dirty="0" err="1">
                    <a:solidFill>
                      <a:schemeClr val="tx1"/>
                    </a:solidFill>
                  </a:rPr>
                  <a:t>আ</a:t>
                </a:r>
                <a:r>
                  <a:rPr lang="en-US" sz="9600" dirty="0" err="1">
                    <a:solidFill>
                      <a:schemeClr val="tx1"/>
                    </a:solidFill>
                  </a:rPr>
                  <a:t>নুভূমিকপাল্লা</a:t>
                </a:r>
                <a:r>
                  <a:rPr lang="en-US" sz="9600" dirty="0">
                    <a:solidFill>
                      <a:schemeClr val="tx1"/>
                    </a:solidFill>
                  </a:rPr>
                  <a:t> </a:t>
                </a:r>
                <a:r>
                  <a:rPr lang="en-US" sz="9600" dirty="0" err="1">
                    <a:solidFill>
                      <a:schemeClr val="tx1"/>
                    </a:solidFill>
                  </a:rPr>
                  <a:t>নির্ণয়ঃ</a:t>
                </a:r>
                <a:endParaRPr lang="en-US" sz="96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900" dirty="0">
                    <a:solidFill>
                      <a:schemeClr val="tx1"/>
                    </a:solidFill>
                  </a:rPr>
                  <a:t> </a:t>
                </a:r>
                <a:r>
                  <a:rPr lang="bn-IN" sz="2900" dirty="0">
                    <a:solidFill>
                      <a:schemeClr val="tx1"/>
                    </a:solidFill>
                  </a:rPr>
                  <a:t> 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4400" dirty="0">
                    <a:solidFill>
                      <a:prstClr val="black"/>
                    </a:solidFill>
                  </a:rPr>
                  <a:t>O </a:t>
                </a:r>
                <a:r>
                  <a:rPr lang="bn-IN" sz="6400" dirty="0">
                    <a:solidFill>
                      <a:schemeClr val="tx1"/>
                    </a:solidFill>
                  </a:rPr>
                  <a:t>বিন্দু থেকে </a:t>
                </a:r>
                <a:r>
                  <a:rPr lang="en-US" sz="6400" dirty="0">
                    <a:solidFill>
                      <a:schemeClr val="tx1"/>
                    </a:solidFill>
                  </a:rPr>
                  <a:t>u</a:t>
                </a:r>
                <a:r>
                  <a:rPr lang="bn-IN" sz="6400" dirty="0">
                    <a:solidFill>
                      <a:schemeClr val="tx1"/>
                    </a:solidFill>
                  </a:rPr>
                  <a:t> আদিবেগে আনুভূমিকের সাথে 𝛼 কোণে একটি বস্তুকণা শূন্যে নিক্ষিপ্ত </a:t>
                </a:r>
                <a:endParaRPr lang="en-US" sz="6400" dirty="0">
                  <a:solidFill>
                    <a:schemeClr val="tx1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6400" dirty="0">
                  <a:solidFill>
                    <a:schemeClr val="tx1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6400" dirty="0">
                    <a:solidFill>
                      <a:schemeClr val="tx1"/>
                    </a:solidFill>
                  </a:rPr>
                  <a:t> </a:t>
                </a:r>
                <a:r>
                  <a:rPr lang="bn-IN" sz="6400" dirty="0">
                    <a:solidFill>
                      <a:schemeClr val="tx1"/>
                    </a:solidFill>
                  </a:rPr>
                  <a:t>হলো</a:t>
                </a:r>
                <a:r>
                  <a:rPr lang="en-US" sz="6400" dirty="0">
                    <a:solidFill>
                      <a:schemeClr val="tx1"/>
                    </a:solidFill>
                  </a:rPr>
                  <a:t> </a:t>
                </a:r>
                <a:r>
                  <a:rPr lang="en-US" sz="6400" dirty="0" err="1">
                    <a:solidFill>
                      <a:schemeClr val="tx1"/>
                    </a:solidFill>
                  </a:rPr>
                  <a:t>এবং</a:t>
                </a:r>
                <a:r>
                  <a:rPr lang="en-US" sz="6400" dirty="0">
                    <a:solidFill>
                      <a:schemeClr val="tx1"/>
                    </a:solidFill>
                  </a:rPr>
                  <a:t> T </a:t>
                </a:r>
                <a:r>
                  <a:rPr lang="en-US" sz="6400" dirty="0" err="1">
                    <a:solidFill>
                      <a:schemeClr val="tx1"/>
                    </a:solidFill>
                  </a:rPr>
                  <a:t>সময়ে</a:t>
                </a:r>
                <a:r>
                  <a:rPr lang="en-US" sz="6400" dirty="0">
                    <a:solidFill>
                      <a:schemeClr val="tx1"/>
                    </a:solidFill>
                  </a:rPr>
                  <a:t> A </a:t>
                </a:r>
                <a:r>
                  <a:rPr lang="en-US" sz="6400" dirty="0" err="1">
                    <a:solidFill>
                      <a:schemeClr val="tx1"/>
                    </a:solidFill>
                  </a:rPr>
                  <a:t>বিন্দুতে</a:t>
                </a:r>
                <a:r>
                  <a:rPr lang="en-US" sz="6400" dirty="0">
                    <a:solidFill>
                      <a:schemeClr val="tx1"/>
                    </a:solidFill>
                  </a:rPr>
                  <a:t> প</a:t>
                </a:r>
                <a:r>
                  <a:rPr lang="bn-IN" sz="6400" dirty="0">
                    <a:solidFill>
                      <a:schemeClr val="tx1"/>
                    </a:solidFill>
                  </a:rPr>
                  <a:t>ৌঁছিল।</a:t>
                </a:r>
                <a:endParaRPr lang="en-US" sz="6400" dirty="0">
                  <a:solidFill>
                    <a:schemeClr val="tx1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6400" dirty="0">
                  <a:solidFill>
                    <a:schemeClr val="tx1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7200" dirty="0">
                    <a:solidFill>
                      <a:schemeClr val="tx1"/>
                    </a:solidFill>
                  </a:rPr>
                  <a:t>u </a:t>
                </a:r>
                <a:r>
                  <a:rPr lang="bn-IN" sz="7200" dirty="0">
                    <a:solidFill>
                      <a:schemeClr val="tx1"/>
                    </a:solidFill>
                  </a:rPr>
                  <a:t>এর আনুভূমিক উপাংশ</a:t>
                </a:r>
                <a:r>
                  <a:rPr lang="en-US" sz="7200" dirty="0">
                    <a:solidFill>
                      <a:schemeClr val="tx1"/>
                    </a:solidFill>
                  </a:rPr>
                  <a:t> </a:t>
                </a:r>
                <a:r>
                  <a:rPr lang="en-US" sz="7200" dirty="0">
                    <a:solidFill>
                      <a:prstClr val="black"/>
                    </a:solidFill>
                  </a:rPr>
                  <a:t>ucos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bn-IN" sz="7200" dirty="0">
                    <a:solidFill>
                      <a:prstClr val="black"/>
                    </a:solidFill>
                  </a:rPr>
                  <a:t>,আনুভূমিক ত্বরণ = ০</a:t>
                </a:r>
                <a:endParaRPr lang="en-US" sz="72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72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7200" dirty="0">
                    <a:solidFill>
                      <a:prstClr val="black"/>
                    </a:solidFill>
                  </a:rPr>
                  <a:t>u </a:t>
                </a:r>
                <a:r>
                  <a:rPr lang="bn-IN" sz="7200" dirty="0">
                    <a:solidFill>
                      <a:prstClr val="black"/>
                    </a:solidFill>
                  </a:rPr>
                  <a:t>এর উল্লম্ব উপাংশ</a:t>
                </a:r>
                <a:r>
                  <a:rPr lang="en-US" sz="7200" dirty="0">
                    <a:solidFill>
                      <a:prstClr val="black"/>
                    </a:solidFill>
                  </a:rPr>
                  <a:t> </a:t>
                </a:r>
                <a:r>
                  <a:rPr lang="en-US" sz="7200" dirty="0" err="1">
                    <a:solidFill>
                      <a:prstClr val="black"/>
                    </a:solidFill>
                  </a:rPr>
                  <a:t>usin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bn-IN" sz="7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bn-IN" sz="7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উল্লম্ব</m:t>
                    </m:r>
                    <m:r>
                      <a:rPr lang="bn-IN" sz="7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IN" sz="7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ত্বরণ</m:t>
                    </m:r>
                  </m:oMath>
                </a14:m>
                <a:r>
                  <a:rPr lang="en-US" sz="7200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7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7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bn-IN" sz="7200" dirty="0">
                    <a:solidFill>
                      <a:prstClr val="black"/>
                    </a:solidFill>
                  </a:rPr>
                  <a:t> </a:t>
                </a:r>
                <a:endParaRPr lang="en-US" sz="72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bn-IN" sz="72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7200" dirty="0">
                    <a:solidFill>
                      <a:prstClr val="black"/>
                    </a:solidFill>
                  </a:rPr>
                  <a:t>যদি </a:t>
                </a:r>
                <a:r>
                  <a:rPr lang="en-US" sz="7200" dirty="0">
                    <a:solidFill>
                      <a:prstClr val="black"/>
                    </a:solidFill>
                  </a:rPr>
                  <a:t>t </a:t>
                </a:r>
                <a:r>
                  <a:rPr lang="bn-IN" sz="7200" dirty="0">
                    <a:solidFill>
                      <a:prstClr val="black"/>
                    </a:solidFill>
                  </a:rPr>
                  <a:t>সময়ে কণাটি সর্বোচ্চ উচ্চতায় </a:t>
                </a:r>
                <a:r>
                  <a:rPr lang="en-US" sz="6400" dirty="0">
                    <a:solidFill>
                      <a:prstClr val="black"/>
                    </a:solidFill>
                  </a:rPr>
                  <a:t>P(</a:t>
                </a:r>
                <a:r>
                  <a:rPr lang="en-US" sz="6400" dirty="0" err="1">
                    <a:solidFill>
                      <a:prstClr val="black"/>
                    </a:solidFill>
                  </a:rPr>
                  <a:t>x,y</a:t>
                </a:r>
                <a:r>
                  <a:rPr lang="en-US" sz="6400" dirty="0">
                    <a:solidFill>
                      <a:prstClr val="black"/>
                    </a:solidFill>
                  </a:rPr>
                  <a:t>)</a:t>
                </a:r>
                <a:r>
                  <a:rPr lang="bn-IN" sz="6400" dirty="0">
                    <a:solidFill>
                      <a:prstClr val="black"/>
                    </a:solidFill>
                  </a:rPr>
                  <a:t> বিন্দুতে অবস্থান</a:t>
                </a:r>
                <a:endParaRPr lang="en-US" sz="64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bn-IN" sz="64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6400" dirty="0">
                    <a:solidFill>
                      <a:prstClr val="black"/>
                    </a:solidFill>
                  </a:rPr>
                  <a:t>করে</a:t>
                </a:r>
                <a:r>
                  <a:rPr lang="en-US" sz="6400" dirty="0">
                    <a:solidFill>
                      <a:prstClr val="black"/>
                    </a:solidFill>
                  </a:rPr>
                  <a:t>,</a:t>
                </a:r>
                <a:r>
                  <a:rPr lang="bn-IN" sz="7200" dirty="0">
                    <a:solidFill>
                      <a:prstClr val="black"/>
                    </a:solidFill>
                  </a:rPr>
                  <a:t> </a:t>
                </a:r>
                <a:r>
                  <a:rPr lang="en-US" sz="7200" dirty="0">
                    <a:solidFill>
                      <a:prstClr val="black"/>
                    </a:solidFill>
                  </a:rPr>
                  <a:t>BP = H </a:t>
                </a:r>
                <a:r>
                  <a:rPr lang="bn-IN" sz="7200" dirty="0">
                    <a:solidFill>
                      <a:prstClr val="black"/>
                    </a:solidFill>
                  </a:rPr>
                  <a:t>সর্বোচ্চ উচ্চতায় কণাটির বেগ শূন্য।</a:t>
                </a:r>
                <a:endParaRPr lang="en-US" sz="72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bn-IN" sz="72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7200" dirty="0">
                    <a:solidFill>
                      <a:prstClr val="black"/>
                    </a:solidFill>
                  </a:rPr>
                  <a:t>                                </a:t>
                </a:r>
                <a:r>
                  <a:rPr lang="bn-IN" sz="7200" dirty="0">
                    <a:solidFill>
                      <a:prstClr val="black"/>
                    </a:solidFill>
                  </a:rPr>
                  <a:t>কাজেই,</a:t>
                </a:r>
                <a14:m>
                  <m:oMath xmlns:m="http://schemas.openxmlformats.org/officeDocument/2006/math"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𝑢𝑠𝑖𝑛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</a:rPr>
                      <m:t>𝑔𝐻</m:t>
                    </m:r>
                  </m:oMath>
                </a14:m>
                <a:endParaRPr lang="en-US" sz="64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64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7200" i="1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7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7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7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7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7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7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7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7200" dirty="0">
                    <a:solidFill>
                      <a:prstClr val="black"/>
                    </a:solidFill>
                  </a:rPr>
                  <a:t>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7200" dirty="0">
                    <a:solidFill>
                      <a:prstClr val="black"/>
                    </a:solidFill>
                  </a:rPr>
                  <a:t>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7200" dirty="0" err="1">
                    <a:solidFill>
                      <a:prstClr val="black"/>
                    </a:solidFill>
                  </a:rPr>
                  <a:t>আবার,A</a:t>
                </a:r>
                <a:r>
                  <a:rPr lang="en-US" sz="7200" dirty="0">
                    <a:solidFill>
                      <a:prstClr val="black"/>
                    </a:solidFill>
                  </a:rPr>
                  <a:t> </a:t>
                </a:r>
                <a:r>
                  <a:rPr lang="en-US" sz="7200" dirty="0" err="1">
                    <a:solidFill>
                      <a:prstClr val="black"/>
                    </a:solidFill>
                  </a:rPr>
                  <a:t>বিন্দুতে</a:t>
                </a:r>
                <a:r>
                  <a:rPr lang="bn-IN" sz="72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bn-IN" sz="7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উল্লম্ব</m:t>
                    </m:r>
                    <m:r>
                      <m:rPr>
                        <m:nor/>
                      </m:rPr>
                      <a:rPr lang="en-US" sz="7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সরণ</m:t>
                    </m:r>
                    <m:r>
                      <m:rPr>
                        <m:nor/>
                      </m:rPr>
                      <a:rPr lang="en-US" sz="7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IN" sz="7200" dirty="0">
                    <a:solidFill>
                      <a:prstClr val="black"/>
                    </a:solidFill>
                  </a:rPr>
                  <a:t>শূন্য কাজেই,</a:t>
                </a:r>
                <a:r>
                  <a:rPr lang="en-US" sz="7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</a:rPr>
                      <m:t>𝑢𝑠𝑖𝑛</m:t>
                    </m:r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7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7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7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𝑔</m:t>
                    </m:r>
                    <m:sSup>
                      <m:sSupPr>
                        <m:ctrlP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p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64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64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6400" dirty="0">
                    <a:solidFill>
                      <a:prstClr val="black"/>
                    </a:solidFill>
                  </a:rPr>
                  <a:t> 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m:rPr>
                        <m:sty m:val="p"/>
                      </m:rPr>
                      <a:rPr lang="en-US" sz="7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7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𝑢𝑠𝑖𝑛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7200" dirty="0">
                    <a:solidFill>
                      <a:prstClr val="black"/>
                    </a:solidFill>
                  </a:rPr>
                  <a:t>  </a:t>
                </a:r>
              </a:p>
              <a:p>
                <a:pPr lvl="0" algn="l">
                  <a:spcBef>
                    <a:spcPts val="0"/>
                  </a:spcBef>
                </a:pPr>
                <a:endParaRPr lang="en-US" sz="72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7200" dirty="0" err="1">
                    <a:solidFill>
                      <a:prstClr val="black"/>
                    </a:solidFill>
                  </a:rPr>
                  <a:t>আবার</a:t>
                </a:r>
                <a:r>
                  <a:rPr lang="en-US" sz="7200" dirty="0">
                    <a:solidFill>
                      <a:prstClr val="black"/>
                    </a:solidFill>
                  </a:rPr>
                  <a:t>,</a:t>
                </a:r>
                <a:r>
                  <a:rPr lang="bn-IN" sz="7200" dirty="0">
                    <a:solidFill>
                      <a:prstClr val="black"/>
                    </a:solidFill>
                  </a:rPr>
                  <a:t> আনুভূমিক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72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2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সরণ</m:t>
                    </m:r>
                    <m:r>
                      <m:rPr>
                        <m:nor/>
                      </m:rPr>
                      <a:rPr lang="en-US" sz="72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7200" dirty="0">
                    <a:solidFill>
                      <a:prstClr val="black"/>
                    </a:solidFill>
                  </a:rPr>
                  <a:t>O A</a:t>
                </a:r>
                <a:r>
                  <a:rPr lang="bn-IN" sz="7200" dirty="0">
                    <a:solidFill>
                      <a:prstClr val="black"/>
                    </a:solidFill>
                  </a:rPr>
                  <a:t> = </a:t>
                </a:r>
                <a:r>
                  <a:rPr lang="en-US" sz="7200" dirty="0">
                    <a:solidFill>
                      <a:prstClr val="black"/>
                    </a:solidFill>
                  </a:rPr>
                  <a:t>X</a:t>
                </a:r>
                <a:r>
                  <a:rPr lang="bn-IN" sz="7200" dirty="0">
                    <a:solidFill>
                      <a:prstClr val="black"/>
                    </a:solidFill>
                  </a:rPr>
                  <a:t> =</a:t>
                </a:r>
                <a:r>
                  <a:rPr lang="en-US" sz="7200" dirty="0">
                    <a:solidFill>
                      <a:prstClr val="black"/>
                    </a:solidFill>
                  </a:rPr>
                  <a:t> R = ucos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72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72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en-US" sz="72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72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                                                      </m:t>
                    </m:r>
                    <m:r>
                      <a:rPr lang="en-US" sz="7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7200" dirty="0">
                    <a:solidFill>
                      <a:prstClr val="black"/>
                    </a:solidFill>
                  </a:rPr>
                  <a:t> R = ucos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72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72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7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7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𝑢𝑠𝑖𝑛</m:t>
                        </m:r>
                        <m:r>
                          <a:rPr lang="en-US" sz="7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7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7200" dirty="0">
                    <a:solidFill>
                      <a:prstClr val="black"/>
                    </a:solidFill>
                  </a:rPr>
                  <a:t>  </a:t>
                </a:r>
              </a:p>
              <a:p>
                <a:pPr lvl="0" algn="l">
                  <a:spcBef>
                    <a:spcPts val="0"/>
                  </a:spcBef>
                </a:pPr>
                <a:endParaRPr lang="en-US" sz="72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7200" dirty="0">
                    <a:solidFill>
                      <a:prstClr val="black"/>
                    </a:solidFill>
                    <a:ea typeface="Cambria Math"/>
                  </a:rPr>
                  <a:t>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7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7200" dirty="0">
                    <a:solidFill>
                      <a:prstClr val="black"/>
                    </a:solidFill>
                  </a:rPr>
                  <a:t> R  </a:t>
                </a:r>
                <a14:m>
                  <m:oMath xmlns:m="http://schemas.openxmlformats.org/officeDocument/2006/math">
                    <m:r>
                      <a:rPr lang="en-US" sz="7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7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7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𝑠𝑖𝑛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18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2000" dirty="0">
                    <a:solidFill>
                      <a:prstClr val="black"/>
                    </a:solidFill>
                  </a:rPr>
                  <a:t> </a:t>
                </a:r>
                <a:endParaRPr lang="en-US" sz="18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18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:endParaRPr lang="bn-IN" sz="20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-28575"/>
                <a:ext cx="9144000" cy="6858000"/>
              </a:xfrm>
              <a:blipFill>
                <a:blip r:embed="rId3"/>
                <a:stretch>
                  <a:fillRect l="-1000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6324600" y="2478437"/>
            <a:ext cx="2514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613245" y="1395471"/>
            <a:ext cx="0" cy="1752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6613245" y="1827988"/>
            <a:ext cx="2043605" cy="1377099"/>
          </a:xfrm>
          <a:prstGeom prst="arc">
            <a:avLst>
              <a:gd name="adj1" fmla="val 10641050"/>
              <a:gd name="adj2" fmla="val 2150677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581900" y="1827988"/>
            <a:ext cx="26573" cy="6885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13245" y="1143000"/>
            <a:ext cx="280721" cy="14116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11822" y="2516537"/>
                <a:ext cx="758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prstClr val="black"/>
                    </a:solidFill>
                  </a:rPr>
                  <a:t>ucos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822" y="2516537"/>
                <a:ext cx="75879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400" t="-8333" r="-144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893966" y="1066800"/>
            <a:ext cx="42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59503" y="2554637"/>
            <a:ext cx="38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39200" y="225363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15947" y="1143000"/>
            <a:ext cx="37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16894" y="1377331"/>
            <a:ext cx="106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P(</a:t>
            </a:r>
            <a:r>
              <a:rPr lang="en-US" dirty="0" err="1">
                <a:solidFill>
                  <a:prstClr val="black"/>
                </a:solidFill>
              </a:rPr>
              <a:t>x,y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58200" y="243829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15976839">
                <a:off x="5963061" y="1611392"/>
                <a:ext cx="929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prstClr val="black"/>
                    </a:solidFill>
                  </a:rPr>
                  <a:t>usin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976839">
                <a:off x="5963061" y="1611392"/>
                <a:ext cx="92942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634" r="-21127" b="-5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467600" y="2478437"/>
            <a:ext cx="47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8" name="Arc 7"/>
          <p:cNvSpPr/>
          <p:nvPr/>
        </p:nvSpPr>
        <p:spPr>
          <a:xfrm>
            <a:off x="6515947" y="2172262"/>
            <a:ext cx="494453" cy="1258675"/>
          </a:xfrm>
          <a:prstGeom prst="arc">
            <a:avLst>
              <a:gd name="adj1" fmla="val 15870068"/>
              <a:gd name="adj2" fmla="val 1880425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3966" y="1981200"/>
                <a:ext cx="2972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966" y="1981200"/>
                <a:ext cx="29725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4489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73" y="3962401"/>
            <a:ext cx="2736177" cy="287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48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solidFill>
                <a:schemeClr val="accent4">
                  <a:lumMod val="75000"/>
                </a:schemeClr>
              </a:solidFill>
            </p:spPr>
            <p:txBody>
              <a:bodyPr>
                <a:normAutofit/>
              </a:bodyPr>
              <a:lstStyle/>
              <a:p>
                <a:pPr algn="l"/>
                <a:r>
                  <a:rPr lang="en-US" dirty="0">
                    <a:solidFill>
                      <a:srgbClr val="C00000"/>
                    </a:solidFill>
                  </a:rPr>
                  <a:t>একই </a:t>
                </a:r>
                <a:r>
                  <a:rPr lang="en-US" dirty="0" err="1">
                    <a:solidFill>
                      <a:srgbClr val="C00000"/>
                    </a:solidFill>
                  </a:rPr>
                  <a:t>বেগে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নিক্ষিপ্ত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বস্তুর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একই</a:t>
                </a:r>
                <a:r>
                  <a:rPr lang="bn-IN" dirty="0">
                    <a:solidFill>
                      <a:srgbClr val="C00000"/>
                    </a:solidFill>
                  </a:rPr>
                  <a:t> আ</a:t>
                </a:r>
                <a:r>
                  <a:rPr lang="as-IN" dirty="0">
                    <a:solidFill>
                      <a:srgbClr val="C00000"/>
                    </a:solidFill>
                  </a:rPr>
                  <a:t>নুভূমিকপাল্লা</a:t>
                </a:r>
                <a:r>
                  <a:rPr lang="en-US" dirty="0">
                    <a:solidFill>
                      <a:srgbClr val="C00000"/>
                    </a:solidFill>
                  </a:rPr>
                  <a:t>  R</a:t>
                </a:r>
                <a:r>
                  <a:rPr lang="bn-IN" dirty="0">
                    <a:solidFill>
                      <a:srgbClr val="C00000"/>
                    </a:solidFill>
                  </a:rPr>
                  <a:t> এর জন্য দুইটি নিক্ষেপণ কোণ</a:t>
                </a:r>
              </a:p>
              <a:p>
                <a:pPr algn="l"/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bn-IN" dirty="0">
                    <a:solidFill>
                      <a:srgbClr val="C00000"/>
                    </a:solidFill>
                  </a:rPr>
                  <a:t>আছে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dirty="0">
                    <a:solidFill>
                      <a:srgbClr val="C00000"/>
                    </a:solidFill>
                  </a:rPr>
                  <a:t>    </a:t>
                </a:r>
                <a:r>
                  <a:rPr lang="en-US" dirty="0" err="1">
                    <a:solidFill>
                      <a:srgbClr val="C00000"/>
                    </a:solidFill>
                  </a:rPr>
                  <a:t>আদিবেগ</a:t>
                </a:r>
                <a:r>
                  <a:rPr lang="en-US" dirty="0">
                    <a:solidFill>
                      <a:srgbClr val="C00000"/>
                    </a:solidFill>
                  </a:rPr>
                  <a:t> u </a:t>
                </a:r>
                <a:r>
                  <a:rPr lang="en-US" dirty="0" err="1">
                    <a:solidFill>
                      <a:srgbClr val="C00000"/>
                    </a:solidFill>
                  </a:rPr>
                  <a:t>নিক্ষেপণ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কোণ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হলে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bn-IN" dirty="0">
                    <a:solidFill>
                      <a:srgbClr val="C00000"/>
                    </a:solidFill>
                  </a:rPr>
                  <a:t>আ</a:t>
                </a:r>
                <a:r>
                  <a:rPr lang="as-IN" dirty="0">
                    <a:solidFill>
                      <a:srgbClr val="C00000"/>
                    </a:solidFill>
                  </a:rPr>
                  <a:t>নুভূমিকপাল্লা</a:t>
                </a:r>
                <a:r>
                  <a:rPr lang="bn-IN" dirty="0">
                    <a:solidFill>
                      <a:srgbClr val="C00000"/>
                    </a:solidFill>
                  </a:rPr>
                  <a:t>,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algn="l"/>
                <a:r>
                  <a:rPr lang="bn-IN" dirty="0">
                    <a:solidFill>
                      <a:srgbClr val="C00000"/>
                    </a:solidFill>
                  </a:rPr>
                  <a:t>                 </a:t>
                </a:r>
                <a:r>
                  <a:rPr lang="en-US" dirty="0">
                    <a:solidFill>
                      <a:srgbClr val="C00000"/>
                    </a:solidFill>
                  </a:rPr>
                  <a:t>R  </a:t>
                </a:r>
                <a14:m>
                  <m:oMath xmlns:m="http://schemas.openxmlformats.org/officeDocument/2006/math">
                    <m:r>
                      <a:rPr lang="en-US" b="0" i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p>
                            <m:r>
                              <a:rPr lang="en-US" b="0" i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rgbClr val="C00000"/>
                            </a:solidFill>
                            <a:latin typeface="Cambria Math"/>
                          </a:rPr>
                          <m:t>sin</m:t>
                        </m:r>
                        <m:r>
                          <a:rPr lang="en-US" b="0" i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α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rgbClr val="C00000"/>
                            </a:solidFill>
                            <a:latin typeface="Cambria Math"/>
                          </a:rPr>
                          <m:t>g</m:t>
                        </m:r>
                      </m:den>
                    </m:f>
                  </m:oMath>
                </a14:m>
                <a:endParaRPr lang="bn-IN" dirty="0">
                  <a:solidFill>
                    <a:srgbClr val="C00000"/>
                  </a:solidFill>
                </a:endParaRPr>
              </a:p>
              <a:p>
                <a:pPr algn="l"/>
                <a:r>
                  <a:rPr lang="bn-IN" dirty="0">
                    <a:solidFill>
                      <a:srgbClr val="C00000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C00000"/>
                            </a:solidFill>
                            <a:latin typeface="Cambria Math"/>
                          </a:rPr>
                          <m:t>sin</m:t>
                        </m:r>
                        <m:r>
                          <a:rPr lang="bn-I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⁡(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bn-IN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bn-IN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bn-IN" dirty="0">
                  <a:solidFill>
                    <a:srgbClr val="C00000"/>
                  </a:solidFill>
                </a:endParaRPr>
              </a:p>
              <a:p>
                <a:pPr algn="l"/>
                <a:r>
                  <a:rPr lang="en-US" dirty="0">
                    <a:solidFill>
                      <a:srgbClr val="C00000"/>
                    </a:solidFill>
                  </a:rPr>
                  <a:t>                         </a:t>
                </a:r>
                <a:r>
                  <a:rPr lang="bn-IN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𝑠𝑖𝑛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bn-I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bn-I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bn-I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bn-IN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</a:p>
              <a:p>
                <a:pPr algn="l"/>
                <a:r>
                  <a:rPr lang="en-US" dirty="0">
                    <a:solidFill>
                      <a:srgbClr val="C00000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𝑠𝑖𝑛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 [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</a:p>
              <a:p>
                <a:pPr algn="l"/>
                <a:r>
                  <a:rPr lang="en-US" dirty="0" err="1">
                    <a:solidFill>
                      <a:srgbClr val="C00000"/>
                    </a:solidFill>
                  </a:rPr>
                  <a:t>সুতরাং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প্রক্ষেপ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কোণ</a:t>
                </a:r>
                <a:r>
                  <a:rPr lang="en-US" dirty="0">
                    <a:solidFill>
                      <a:srgbClr val="C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bn-IN" dirty="0">
                    <a:solidFill>
                      <a:srgbClr val="C00000"/>
                    </a:solidFill>
                  </a:rPr>
                  <a:t> এবং</a:t>
                </a:r>
                <a:r>
                  <a:rPr lang="en-US" dirty="0">
                    <a:solidFill>
                      <a:srgbClr val="C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IN" dirty="0">
                    <a:solidFill>
                      <a:srgbClr val="C00000"/>
                    </a:solidFill>
                  </a:rPr>
                  <a:t>এর জন্য আ</a:t>
                </a:r>
                <a:r>
                  <a:rPr lang="as-IN" dirty="0">
                    <a:solidFill>
                      <a:srgbClr val="C00000"/>
                    </a:solidFill>
                  </a:rPr>
                  <a:t>নুভূমিকপাল্লা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bn-IN" dirty="0">
                    <a:solidFill>
                      <a:srgbClr val="C00000"/>
                    </a:solidFill>
                  </a:rPr>
                  <a:t> একই হবে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>
                <a:blip r:embed="rId3"/>
                <a:stretch>
                  <a:fillRect l="-1000" t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5105400" y="2514600"/>
            <a:ext cx="3581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5410200" y="1676400"/>
            <a:ext cx="2971800" cy="2514600"/>
          </a:xfrm>
          <a:prstGeom prst="arc">
            <a:avLst>
              <a:gd name="adj1" fmla="val 11650339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0" y="2667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382000" y="2819400"/>
            <a:ext cx="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</p:cNvCxnSpPr>
          <p:nvPr/>
        </p:nvCxnSpPr>
        <p:spPr>
          <a:xfrm flipV="1">
            <a:off x="5472255" y="990600"/>
            <a:ext cx="928545" cy="1583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72255" y="990600"/>
            <a:ext cx="0" cy="1943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86800" y="2514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010400" y="2667000"/>
            <a:ext cx="1371600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81800" y="2683133"/>
            <a:ext cx="5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472255" y="2699266"/>
            <a:ext cx="13095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>
            <a:off x="5562600" y="2209800"/>
            <a:ext cx="373927" cy="723900"/>
          </a:xfrm>
          <a:prstGeom prst="arc">
            <a:avLst>
              <a:gd name="adj1" fmla="val 15616340"/>
              <a:gd name="adj2" fmla="val 2103390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58" y="2018506"/>
            <a:ext cx="4333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Arc 26"/>
          <p:cNvSpPr/>
          <p:nvPr/>
        </p:nvSpPr>
        <p:spPr>
          <a:xfrm>
            <a:off x="4800600" y="1962150"/>
            <a:ext cx="948963" cy="971550"/>
          </a:xfrm>
          <a:prstGeom prst="arc">
            <a:avLst>
              <a:gd name="adj1" fmla="val 17532286"/>
              <a:gd name="adj2" fmla="val 1991144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340545" y="762000"/>
            <a:ext cx="36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17212321">
                <a:off x="5393967" y="1344479"/>
                <a:ext cx="756707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212321">
                <a:off x="5393967" y="1344479"/>
                <a:ext cx="756707" cy="4583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105401" y="25122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75081" y="609600"/>
            <a:ext cx="46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0440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3" grpId="0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solidFill>
                <a:schemeClr val="accent2">
                  <a:lumMod val="75000"/>
                </a:schemeClr>
              </a:solidFill>
            </p:spPr>
            <p:txBody>
              <a:bodyPr>
                <a:normAutofit/>
              </a:bodyPr>
              <a:lstStyle/>
              <a:p>
                <a:pPr algn="l"/>
                <a:r>
                  <a:rPr lang="bn-IN" sz="2400" dirty="0">
                    <a:solidFill>
                      <a:schemeClr val="tx1"/>
                    </a:solidFill>
                  </a:rPr>
                  <a:t>উল্লম্বতলে প্র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ক্ষিপ্ত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bn-IN" sz="2400" dirty="0">
                    <a:solidFill>
                      <a:schemeClr val="tx1"/>
                    </a:solidFill>
                  </a:rPr>
                  <a:t>কোন কণার গতিপথ একটি পরাবৃত্ত।</a:t>
                </a:r>
              </a:p>
              <a:p>
                <a:pPr algn="l"/>
                <a:r>
                  <a:rPr lang="en-US" sz="2000" dirty="0">
                    <a:solidFill>
                      <a:schemeClr val="tx1"/>
                    </a:solidFill>
                  </a:rPr>
                  <a:t>   O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বিন্দুগামী </a:t>
                </a:r>
                <a:r>
                  <a:rPr lang="en-US" sz="2000" dirty="0">
                    <a:solidFill>
                      <a:schemeClr val="tx1"/>
                    </a:solidFill>
                  </a:rPr>
                  <a:t>OX</a:t>
                </a:r>
                <a:r>
                  <a:rPr lang="bn-IN" sz="2000" dirty="0">
                    <a:solidFill>
                      <a:schemeClr val="tx1"/>
                    </a:solidFill>
                  </a:rPr>
                  <a:t> ও</a:t>
                </a:r>
                <a:r>
                  <a:rPr lang="en-US" sz="2000" dirty="0">
                    <a:solidFill>
                      <a:schemeClr val="tx1"/>
                    </a:solidFill>
                  </a:rPr>
                  <a:t> OY-</a:t>
                </a:r>
                <a:r>
                  <a:rPr lang="bn-IN" sz="2000" dirty="0">
                    <a:solidFill>
                      <a:schemeClr val="tx1"/>
                    </a:solidFill>
                  </a:rPr>
                  <a:t>কে যথাক্রমে </a:t>
                </a:r>
                <a:r>
                  <a:rPr lang="en-US" sz="2000" dirty="0">
                    <a:solidFill>
                      <a:schemeClr val="tx1"/>
                    </a:solidFill>
                  </a:rPr>
                  <a:t>x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ও </a:t>
                </a:r>
                <a:r>
                  <a:rPr lang="en-US" sz="2000" dirty="0">
                    <a:solidFill>
                      <a:schemeClr val="tx1"/>
                    </a:solidFill>
                  </a:rPr>
                  <a:t>y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অক্ষ ধরি।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bn-IN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t </a:t>
                </a:r>
                <a:r>
                  <a:rPr lang="bn-IN" sz="2400" dirty="0">
                    <a:solidFill>
                      <a:schemeClr val="tx1"/>
                    </a:solidFill>
                  </a:rPr>
                  <a:t>সময়ে কণাটি </a:t>
                </a:r>
                <a:r>
                  <a:rPr lang="en-US" sz="2000" dirty="0">
                    <a:solidFill>
                      <a:schemeClr val="tx1"/>
                    </a:solidFill>
                  </a:rPr>
                  <a:t>P(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x,y</a:t>
                </a:r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  <a:r>
                  <a:rPr lang="bn-IN" sz="2000" dirty="0">
                    <a:solidFill>
                      <a:schemeClr val="tx1"/>
                    </a:solidFill>
                  </a:rPr>
                  <a:t> বিন্দুতে অবস্থান করে।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2000" dirty="0">
                    <a:solidFill>
                      <a:schemeClr val="tx1"/>
                    </a:solidFill>
                  </a:rPr>
                  <a:t>আনুভূমিক দিকে ত্বরণ শূন্য এবং উল্লম্ব দিকে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bn-IN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ত্বরণ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bn-IN" sz="180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bn-IN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t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সময়ে </a:t>
                </a:r>
                <a:r>
                  <a:rPr lang="bn-IN" sz="1800" dirty="0">
                    <a:solidFill>
                      <a:schemeClr val="tx1"/>
                    </a:solidFill>
                  </a:rPr>
                  <a:t>আনুভূমিক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সরণ</m:t>
                    </m:r>
                  </m:oMath>
                </a14:m>
                <a:r>
                  <a:rPr lang="bn-IN" sz="1400" dirty="0">
                    <a:solidFill>
                      <a:schemeClr val="tx1"/>
                    </a:solidFill>
                  </a:rPr>
                  <a:t>  </a:t>
                </a:r>
                <a:r>
                  <a:rPr lang="en-US" sz="1600" dirty="0">
                    <a:solidFill>
                      <a:schemeClr val="tx1"/>
                    </a:solidFill>
                  </a:rPr>
                  <a:t>X</a:t>
                </a:r>
                <a:r>
                  <a:rPr lang="bn-IN" sz="1600" dirty="0">
                    <a:solidFill>
                      <a:schemeClr val="tx1"/>
                    </a:solidFill>
                  </a:rPr>
                  <a:t> =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</a:rPr>
                  <a:t> ucos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t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bn-IN" sz="1600" dirty="0">
                    <a:solidFill>
                      <a:schemeClr val="tx1"/>
                    </a:solidFill>
                  </a:rPr>
                  <a:t>                                      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t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chemeClr val="tx1"/>
                            </a:solidFill>
                          </a:rPr>
                          <m:t>ucos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as-IN" sz="2000" dirty="0">
                    <a:solidFill>
                      <a:schemeClr val="tx1"/>
                    </a:solidFill>
                    <a:ea typeface="Cambria Math"/>
                  </a:rPr>
                  <a:t>উল্লম্ব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সরণ</m:t>
                    </m:r>
                  </m:oMath>
                </a14:m>
                <a:r>
                  <a:rPr lang="bn-IN" sz="1200" dirty="0">
                    <a:solidFill>
                      <a:schemeClr val="tx1"/>
                    </a:solidFill>
                  </a:rPr>
                  <a:t> </a:t>
                </a:r>
                <a:r>
                  <a:rPr lang="en-US" sz="1200" dirty="0">
                    <a:solidFill>
                      <a:schemeClr val="tx1"/>
                    </a:solidFill>
                  </a:rPr>
                  <a:t>,    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𝑢𝑠𝑖𝑛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𝑔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     </m:t>
                    </m:r>
                    <m:r>
                      <a:rPr lang="en-US" sz="2000" dirty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𝑢𝑠𝑖𝑛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</a:rPr>
                          <m:t>ucos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 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chemeClr val="tx1"/>
                                </a:solidFill>
                              </a:rPr>
                              <m:t>ucos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chemeClr val="tx1"/>
                        </a:solidFill>
                        <a:latin typeface="Cambria Math"/>
                      </a:rPr>
                      <m:t> 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𝑥𝑡𝑎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…………………….(i)</a:t>
                </a:r>
              </a:p>
              <a:p>
                <a:pPr lvl="0" algn="l">
                  <a:spcBef>
                    <a:spcPts val="0"/>
                  </a:spcBef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ea typeface="Cambria Math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bn-IN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𝑔</m:t>
                    </m:r>
                    <m:r>
                      <m:rPr>
                        <m:nor/>
                      </m:rPr>
                      <a:rPr lang="bn-IN" sz="1600" dirty="0">
                        <a:solidFill>
                          <a:schemeClr val="tx1"/>
                        </a:solidFill>
                      </a:rPr>
                      <m:t>ও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ধ্রূবক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তাই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ধরি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𝑡𝑎𝑛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a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ea typeface="Cambria Math"/>
                  </a:rPr>
                  <a:t>    এবং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b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                      (i)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ax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যা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একটি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পরাবৃত্ত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নির্দেশ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করে</a:t>
                </a:r>
                <a:r>
                  <a:rPr lang="en-US" sz="2000" dirty="0">
                    <a:solidFill>
                      <a:schemeClr val="tx1"/>
                    </a:solidFill>
                  </a:rPr>
                  <a:t>।</a:t>
                </a:r>
              </a:p>
              <a:p>
                <a:pPr lvl="0" algn="l">
                  <a:spcBef>
                    <a:spcPts val="0"/>
                  </a:spcBef>
                </a:pPr>
                <a:endParaRPr lang="bn-IN" sz="1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>
                <a:blip r:embed="rId2"/>
                <a:stretch>
                  <a:fillRect l="-1000" t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5105400" y="2514600"/>
            <a:ext cx="3581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5410200" y="1676400"/>
            <a:ext cx="2971800" cy="2514600"/>
          </a:xfrm>
          <a:prstGeom prst="arc">
            <a:avLst>
              <a:gd name="adj1" fmla="val 11650339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0" y="2667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382000" y="2819400"/>
            <a:ext cx="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</p:cNvCxnSpPr>
          <p:nvPr/>
        </p:nvCxnSpPr>
        <p:spPr>
          <a:xfrm flipV="1">
            <a:off x="5472255" y="990600"/>
            <a:ext cx="928545" cy="1583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72255" y="990600"/>
            <a:ext cx="0" cy="1943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86800" y="2514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26" name="Arc 25"/>
          <p:cNvSpPr/>
          <p:nvPr/>
        </p:nvSpPr>
        <p:spPr>
          <a:xfrm>
            <a:off x="5562600" y="2209800"/>
            <a:ext cx="373927" cy="723900"/>
          </a:xfrm>
          <a:prstGeom prst="arc">
            <a:avLst>
              <a:gd name="adj1" fmla="val 15616340"/>
              <a:gd name="adj2" fmla="val 2103390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40545" y="762000"/>
            <a:ext cx="36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05401" y="25122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0200" y="762000"/>
            <a:ext cx="49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90" y="2020887"/>
            <a:ext cx="4333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23919" y="1295400"/>
            <a:ext cx="107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639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19" grpId="0"/>
      <p:bldP spid="26" grpId="0" animBg="1"/>
      <p:bldP spid="28" grpId="0"/>
      <p:bldP spid="30" grpId="0"/>
      <p:bldP spid="31" grpId="0"/>
      <p:bldP spid="6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1042</Words>
  <Application>Microsoft Office PowerPoint</Application>
  <PresentationFormat>On-screen Show (4:3)</PresentationFormat>
  <Paragraphs>176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Trebuchet MS</vt:lpstr>
      <vt:lpstr>2_Office Theme</vt:lpstr>
      <vt:lpstr>7_Office Theme</vt:lpstr>
      <vt:lpstr>Office Theme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User-PC</dc:creator>
  <cp:lastModifiedBy>Pankoj Mondal</cp:lastModifiedBy>
  <cp:revision>160</cp:revision>
  <dcterms:created xsi:type="dcterms:W3CDTF">2006-08-16T00:00:00Z</dcterms:created>
  <dcterms:modified xsi:type="dcterms:W3CDTF">2023-01-30T06:03:22Z</dcterms:modified>
</cp:coreProperties>
</file>