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72" r:id="rId4"/>
    <p:sldId id="271" r:id="rId5"/>
    <p:sldId id="270" r:id="rId6"/>
    <p:sldId id="269" r:id="rId7"/>
    <p:sldId id="260" r:id="rId8"/>
    <p:sldId id="268" r:id="rId9"/>
    <p:sldId id="267" r:id="rId10"/>
    <p:sldId id="266" r:id="rId11"/>
    <p:sldId id="265" r:id="rId12"/>
    <p:sldId id="262" r:id="rId13"/>
    <p:sldId id="264" r:id="rId14"/>
    <p:sldId id="261" r:id="rId15"/>
    <p:sldId id="274"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6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jpeg"/><Relationship Id="rId4" Type="http://schemas.openxmlformats.org/officeDocument/2006/relationships/image" Target="../media/image21.jpe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jpeg"/><Relationship Id="rId4" Type="http://schemas.openxmlformats.org/officeDocument/2006/relationships/image" Target="../media/image23.jpe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microsoft.com/office/2007/relationships/hdphoto" Target="../media/hdphoto1.wdp"/><Relationship Id="rId7" Type="http://schemas.openxmlformats.org/officeDocument/2006/relationships/image" Target="../media/image25.gif"/><Relationship Id="rId12" Type="http://schemas.openxmlformats.org/officeDocument/2006/relationships/image" Target="../media/image30.gif"/><Relationship Id="rId17"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29.gif"/><Relationship Id="rId5" Type="http://schemas.openxmlformats.org/officeDocument/2006/relationships/image" Target="../media/image24.png"/><Relationship Id="rId15" Type="http://schemas.microsoft.com/office/2007/relationships/hdphoto" Target="../media/hdphoto2.wdp"/><Relationship Id="rId10" Type="http://schemas.openxmlformats.org/officeDocument/2006/relationships/image" Target="../media/image28.png"/><Relationship Id="rId4" Type="http://schemas.openxmlformats.org/officeDocument/2006/relationships/image" Target="../media/image19.jpeg"/><Relationship Id="rId9" Type="http://schemas.openxmlformats.org/officeDocument/2006/relationships/image" Target="../media/image27.gif"/><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13.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2199" b="4093"/>
          <a:stretch/>
        </p:blipFill>
        <p:spPr>
          <a:xfrm>
            <a:off x="609600" y="609600"/>
            <a:ext cx="8077200" cy="4270469"/>
          </a:xfrm>
          <a:prstGeom prst="rect">
            <a:avLst/>
          </a:prstGeom>
        </p:spPr>
      </p:pic>
      <p:grpSp>
        <p:nvGrpSpPr>
          <p:cNvPr id="4" name="Group 3"/>
          <p:cNvGrpSpPr/>
          <p:nvPr/>
        </p:nvGrpSpPr>
        <p:grpSpPr>
          <a:xfrm>
            <a:off x="2240610" y="3276600"/>
            <a:ext cx="3779190" cy="3206939"/>
            <a:chOff x="-158285" y="5292604"/>
            <a:chExt cx="1300367" cy="1723220"/>
          </a:xfrm>
        </p:grpSpPr>
        <p:grpSp>
          <p:nvGrpSpPr>
            <p:cNvPr id="5" name="Group 4"/>
            <p:cNvGrpSpPr/>
            <p:nvPr/>
          </p:nvGrpSpPr>
          <p:grpSpPr>
            <a:xfrm>
              <a:off x="0" y="5305425"/>
              <a:ext cx="1142082" cy="1681939"/>
              <a:chOff x="0" y="5305425"/>
              <a:chExt cx="1142082" cy="1681939"/>
            </a:xfrm>
          </p:grpSpPr>
          <p:pic>
            <p:nvPicPr>
              <p:cNvPr id="9" name="Picture 8" descr="38.gif"/>
              <p:cNvPicPr>
                <a:picLocks noChangeAspect="1"/>
              </p:cNvPicPr>
              <p:nvPr/>
            </p:nvPicPr>
            <p:blipFill>
              <a:blip r:embed="rId5"/>
              <a:stretch>
                <a:fillRect/>
              </a:stretch>
            </p:blipFill>
            <p:spPr>
              <a:xfrm>
                <a:off x="0" y="5305425"/>
                <a:ext cx="866775" cy="1552575"/>
              </a:xfrm>
              <a:prstGeom prst="rect">
                <a:avLst/>
              </a:prstGeom>
            </p:spPr>
          </p:pic>
          <p:pic>
            <p:nvPicPr>
              <p:cNvPr id="10" name="Picture 9" descr="4.gif"/>
              <p:cNvPicPr>
                <a:picLocks noChangeAspect="1"/>
              </p:cNvPicPr>
              <p:nvPr/>
            </p:nvPicPr>
            <p:blipFill>
              <a:blip r:embed="rId6"/>
              <a:stretch>
                <a:fillRect/>
              </a:stretch>
            </p:blipFill>
            <p:spPr>
              <a:xfrm rot="1465479">
                <a:off x="275307" y="5321064"/>
                <a:ext cx="866775" cy="1666300"/>
              </a:xfrm>
              <a:prstGeom prst="rect">
                <a:avLst/>
              </a:prstGeom>
            </p:spPr>
          </p:pic>
        </p:grpSp>
        <p:grpSp>
          <p:nvGrpSpPr>
            <p:cNvPr id="6" name="Group 5"/>
            <p:cNvGrpSpPr/>
            <p:nvPr/>
          </p:nvGrpSpPr>
          <p:grpSpPr>
            <a:xfrm>
              <a:off x="-158285" y="5292604"/>
              <a:ext cx="1230969" cy="1723220"/>
              <a:chOff x="7913031" y="5305425"/>
              <a:chExt cx="1230969" cy="1723220"/>
            </a:xfrm>
          </p:grpSpPr>
          <p:pic>
            <p:nvPicPr>
              <p:cNvPr id="7" name="Picture 6" descr="38.gif"/>
              <p:cNvPicPr>
                <a:picLocks noChangeAspect="1"/>
              </p:cNvPicPr>
              <p:nvPr/>
            </p:nvPicPr>
            <p:blipFill>
              <a:blip r:embed="rId5"/>
              <a:stretch>
                <a:fillRect/>
              </a:stretch>
            </p:blipFill>
            <p:spPr>
              <a:xfrm>
                <a:off x="8277225" y="5305425"/>
                <a:ext cx="866775" cy="1552575"/>
              </a:xfrm>
              <a:prstGeom prst="rect">
                <a:avLst/>
              </a:prstGeom>
            </p:spPr>
          </p:pic>
          <p:pic>
            <p:nvPicPr>
              <p:cNvPr id="8" name="Picture 7" descr="4.gif"/>
              <p:cNvPicPr>
                <a:picLocks noChangeAspect="1"/>
              </p:cNvPicPr>
              <p:nvPr/>
            </p:nvPicPr>
            <p:blipFill>
              <a:blip r:embed="rId6"/>
              <a:stretch>
                <a:fillRect/>
              </a:stretch>
            </p:blipFill>
            <p:spPr>
              <a:xfrm rot="20741264">
                <a:off x="7913031" y="5362345"/>
                <a:ext cx="866775" cy="1666300"/>
              </a:xfrm>
              <a:prstGeom prst="rect">
                <a:avLst/>
              </a:prstGeom>
            </p:spPr>
          </p:pic>
        </p:grpSp>
      </p:grpSp>
    </p:spTree>
    <p:extLst>
      <p:ext uri="{BB962C8B-B14F-4D97-AF65-F5344CB8AC3E}">
        <p14:creationId xmlns:p14="http://schemas.microsoft.com/office/powerpoint/2010/main" val="2420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repeatCount="3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4" name="Down Ribbon 3"/>
          <p:cNvSpPr/>
          <p:nvPr/>
        </p:nvSpPr>
        <p:spPr>
          <a:xfrm>
            <a:off x="1900646" y="533400"/>
            <a:ext cx="4724400" cy="838200"/>
          </a:xfrm>
          <a:prstGeom prst="ribbon">
            <a:avLst/>
          </a:prstGeom>
          <a:ln w="38100">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 </a:t>
            </a:r>
          </a:p>
          <a:p>
            <a:pPr algn="ctr"/>
            <a:r>
              <a:rPr lang="en-US" sz="3600" b="1" dirty="0" err="1" smtClean="0">
                <a:solidFill>
                  <a:srgbClr val="FF0000"/>
                </a:solidFill>
                <a:latin typeface="Shonar Bangla" pitchFamily="34" charset="0"/>
                <a:cs typeface="Shonar Bangla" pitchFamily="34" charset="0"/>
              </a:rPr>
              <a:t>একক</a:t>
            </a:r>
            <a:r>
              <a:rPr lang="en-US" sz="3600" b="1" dirty="0" smtClean="0">
                <a:solidFill>
                  <a:srgbClr val="FF0000"/>
                </a:solidFill>
                <a:latin typeface="Shonar Bangla" pitchFamily="34" charset="0"/>
                <a:cs typeface="Shonar Bangla" pitchFamily="34" charset="0"/>
              </a:rPr>
              <a:t> </a:t>
            </a:r>
            <a:r>
              <a:rPr lang="en-US" sz="3600" b="1" dirty="0" err="1">
                <a:solidFill>
                  <a:srgbClr val="FF0000"/>
                </a:solidFill>
                <a:latin typeface="Shonar Bangla" pitchFamily="34" charset="0"/>
                <a:cs typeface="Shonar Bangla" pitchFamily="34" charset="0"/>
              </a:rPr>
              <a:t>কাজ</a:t>
            </a:r>
            <a:r>
              <a:rPr lang="en-US" sz="3600" b="1" dirty="0">
                <a:solidFill>
                  <a:srgbClr val="FF0000"/>
                </a:solidFill>
                <a:latin typeface="Shonar Bangla" pitchFamily="34" charset="0"/>
                <a:cs typeface="Shonar Bangla" pitchFamily="34" charset="0"/>
              </a:rPr>
              <a:t> </a:t>
            </a:r>
          </a:p>
          <a:p>
            <a:pPr algn="ctr"/>
            <a:endParaRPr lang="en-US" dirty="0"/>
          </a:p>
        </p:txBody>
      </p:sp>
      <p:sp>
        <p:nvSpPr>
          <p:cNvPr id="5" name="Rectangle 4"/>
          <p:cNvSpPr/>
          <p:nvPr/>
        </p:nvSpPr>
        <p:spPr>
          <a:xfrm>
            <a:off x="838200" y="4859736"/>
            <a:ext cx="73914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charset="0"/>
              <a:buChar char="•"/>
            </a:pPr>
            <a:r>
              <a:rPr lang="ar-SA" sz="3200" b="1" dirty="0">
                <a:solidFill>
                  <a:srgbClr val="FF0000"/>
                </a:solidFill>
                <a:latin typeface="Adobe Arabic" pitchFamily="18" charset="-78"/>
                <a:ea typeface="Segoe UI Symbol" pitchFamily="34" charset="0"/>
                <a:cs typeface="Adobe Arabic" pitchFamily="18" charset="-78"/>
              </a:rPr>
              <a:t>أتحبّ ان تراهاعريانة</a:t>
            </a:r>
            <a:r>
              <a:rPr lang="ar-SA" sz="3200" b="1" dirty="0">
                <a:solidFill>
                  <a:srgbClr val="FF0000"/>
                </a:solidFill>
                <a:latin typeface="Shonar Bangla" pitchFamily="34" charset="0"/>
                <a:ea typeface="Segoe UI Symbol" pitchFamily="34" charset="0"/>
              </a:rPr>
              <a:t> </a:t>
            </a:r>
            <a:r>
              <a:rPr lang="en-US" sz="3200" b="1" dirty="0" smtClean="0">
                <a:solidFill>
                  <a:srgbClr val="FF0000"/>
                </a:solidFill>
                <a:latin typeface="Shonar Bangla" pitchFamily="34" charset="0"/>
                <a:ea typeface="Segoe UI Symbol" pitchFamily="34" charset="0"/>
              </a:rPr>
              <a:t> </a:t>
            </a:r>
            <a:r>
              <a:rPr lang="en-US" sz="2800" b="1" dirty="0" err="1" smtClean="0">
                <a:solidFill>
                  <a:srgbClr val="002060"/>
                </a:solidFill>
                <a:latin typeface="NikoshBAN" pitchFamily="2" charset="0"/>
                <a:ea typeface="Segoe UI Symbol" pitchFamily="34" charset="0"/>
                <a:cs typeface="NikoshBAN" pitchFamily="2" charset="0"/>
              </a:rPr>
              <a:t>অর্থা</a:t>
            </a:r>
            <a:r>
              <a:rPr lang="en-US" sz="2800" b="1" dirty="0" smtClean="0">
                <a:solidFill>
                  <a:srgbClr val="002060"/>
                </a:solidFill>
                <a:latin typeface="NikoshBAN" pitchFamily="2" charset="0"/>
                <a:ea typeface="Segoe UI Symbol" pitchFamily="34" charset="0"/>
                <a:cs typeface="NikoshBAN" pitchFamily="2" charset="0"/>
              </a:rPr>
              <a:t>ৎ </a:t>
            </a:r>
            <a:r>
              <a:rPr lang="en-US" sz="2800" b="1" dirty="0" err="1" smtClean="0">
                <a:solidFill>
                  <a:srgbClr val="002060"/>
                </a:solidFill>
                <a:latin typeface="NikoshBAN" pitchFamily="2" charset="0"/>
                <a:ea typeface="Segoe UI Symbol" pitchFamily="34" charset="0"/>
                <a:cs typeface="NikoshBAN" pitchFamily="2" charset="0"/>
              </a:rPr>
              <a:t>তুমি</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কি</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তোমার</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মাকে</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নগ্ন</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অবস্থায়</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দেখতে</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পছন্দ</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কর</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ব্যাখ্যা</a:t>
            </a:r>
            <a:r>
              <a:rPr lang="en-US" sz="2800" b="1" dirty="0" smtClean="0">
                <a:solidFill>
                  <a:srgbClr val="002060"/>
                </a:solidFill>
                <a:latin typeface="NikoshBAN" pitchFamily="2" charset="0"/>
                <a:ea typeface="Segoe UI Symbol" pitchFamily="34" charset="0"/>
                <a:cs typeface="NikoshBAN" pitchFamily="2" charset="0"/>
              </a:rPr>
              <a:t> </a:t>
            </a:r>
            <a:r>
              <a:rPr lang="en-US" sz="2800" b="1" dirty="0" err="1" smtClean="0">
                <a:solidFill>
                  <a:srgbClr val="002060"/>
                </a:solidFill>
                <a:latin typeface="NikoshBAN" pitchFamily="2" charset="0"/>
                <a:ea typeface="Segoe UI Symbol" pitchFamily="34" charset="0"/>
                <a:cs typeface="NikoshBAN" pitchFamily="2" charset="0"/>
              </a:rPr>
              <a:t>কর</a:t>
            </a:r>
            <a:r>
              <a:rPr lang="en-US" sz="2800" b="1" dirty="0" smtClean="0">
                <a:solidFill>
                  <a:srgbClr val="002060"/>
                </a:solidFill>
                <a:latin typeface="NikoshBAN" pitchFamily="2" charset="0"/>
                <a:ea typeface="Segoe UI Symbol" pitchFamily="34" charset="0"/>
                <a:cs typeface="NikoshBAN" pitchFamily="2" charset="0"/>
              </a:rPr>
              <a:t>।</a:t>
            </a:r>
            <a:endParaRPr lang="en-US" sz="2400" b="1" dirty="0">
              <a:solidFill>
                <a:srgbClr val="002060"/>
              </a:solidFill>
              <a:latin typeface="Shonar Bangla" pitchFamily="34" charset="0"/>
              <a:ea typeface="Segoe UI Symbo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646" y="1667434"/>
            <a:ext cx="5033554" cy="292416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36133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Rounded Rectangle 2"/>
          <p:cNvSpPr/>
          <p:nvPr/>
        </p:nvSpPr>
        <p:spPr>
          <a:xfrm>
            <a:off x="685800" y="1524000"/>
            <a:ext cx="7772400" cy="4343400"/>
          </a:xfrm>
          <a:prstGeom prst="roundRect">
            <a:avLst/>
          </a:prstGeom>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dirty="0" smtClean="0"/>
              <a:t> </a:t>
            </a:r>
            <a:r>
              <a:rPr lang="en-US" sz="3200" dirty="0" err="1">
                <a:latin typeface="NikoshBAN" pitchFamily="2" charset="0"/>
                <a:cs typeface="NikoshBAN" pitchFamily="2" charset="0"/>
              </a:rPr>
              <a:t>কারও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গৃহে</a:t>
            </a:r>
            <a:r>
              <a:rPr lang="en-US" sz="3200" dirty="0">
                <a:latin typeface="NikoshBAN" pitchFamily="2" charset="0"/>
                <a:cs typeface="NikoshBAN" pitchFamily="2" charset="0"/>
              </a:rPr>
              <a:t> </a:t>
            </a:r>
            <a:r>
              <a:rPr lang="en-US" sz="3200" dirty="0" err="1">
                <a:latin typeface="NikoshBAN" pitchFamily="2" charset="0"/>
                <a:cs typeface="NikoshBAN" pitchFamily="2" charset="0"/>
              </a:rPr>
              <a:t>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চেম্বারে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প্রবেশের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কোরআন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প্রধানত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বিষয়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নিশ্চিত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বলেছে</a:t>
            </a:r>
            <a:r>
              <a:rPr lang="en-US" sz="3200" dirty="0">
                <a:latin typeface="NikoshBAN" pitchFamily="2" charset="0"/>
                <a:cs typeface="NikoshBAN" pitchFamily="2" charset="0"/>
              </a:rPr>
              <a:t>। ১. </a:t>
            </a:r>
            <a:r>
              <a:rPr lang="en-US" sz="3200" dirty="0" err="1">
                <a:latin typeface="NikoshBAN" pitchFamily="2" charset="0"/>
                <a:cs typeface="NikoshBAN" pitchFamily="2" charset="0"/>
              </a:rPr>
              <a:t>অনুমতি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চাওয়া</a:t>
            </a:r>
            <a:r>
              <a:rPr lang="en-US" sz="3200" dirty="0">
                <a:latin typeface="NikoshBAN" pitchFamily="2" charset="0"/>
                <a:cs typeface="NikoshBAN" pitchFamily="2" charset="0"/>
              </a:rPr>
              <a:t> ও ২. </a:t>
            </a:r>
            <a:r>
              <a:rPr lang="en-US" sz="3200" dirty="0" err="1">
                <a:latin typeface="NikoshBAN" pitchFamily="2" charset="0"/>
                <a:cs typeface="NikoshBAN" pitchFamily="2" charset="0"/>
              </a:rPr>
              <a:t>সালাম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প্রদান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সালামের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জবাব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অনুমতি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মিললে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প্রবেশ</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সৌন্দর্য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হয়েছে</a:t>
            </a:r>
            <a:r>
              <a:rPr lang="en-US" sz="3200" dirty="0">
                <a:latin typeface="NikoshBAN" pitchFamily="2" charset="0"/>
                <a:cs typeface="NikoshBAN" pitchFamily="2" charset="0"/>
              </a:rPr>
              <a:t> : </a:t>
            </a:r>
            <a:r>
              <a:rPr lang="en-US" sz="3200" dirty="0" err="1">
                <a:latin typeface="NikoshBAN" pitchFamily="2" charset="0"/>
                <a:cs typeface="NikoshBAN" pitchFamily="2" charset="0"/>
              </a:rPr>
              <a:t>হে</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মুমিনগণ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তোমরা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নিজেদের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গৃহ</a:t>
            </a:r>
            <a:r>
              <a:rPr lang="en-US" sz="3200" dirty="0">
                <a:latin typeface="NikoshBAN" pitchFamily="2" charset="0"/>
                <a:cs typeface="NikoshBAN" pitchFamily="2" charset="0"/>
              </a:rPr>
              <a:t> </a:t>
            </a:r>
            <a:r>
              <a:rPr lang="en-US" sz="3200" dirty="0" err="1">
                <a:latin typeface="NikoshBAN" pitchFamily="2" charset="0"/>
                <a:cs typeface="NikoshBAN" pitchFamily="2" charset="0"/>
              </a:rPr>
              <a:t>ছাড়া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গৃহে</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প্রবেশ</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যতক্ষণ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অনুমতি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গৃহবাসীদের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সালাম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আন-নূর</a:t>
            </a:r>
            <a:r>
              <a:rPr lang="en-US" sz="3200" dirty="0">
                <a:latin typeface="NikoshBAN" pitchFamily="2" charset="0"/>
                <a:cs typeface="NikoshBAN" pitchFamily="2" charset="0"/>
              </a:rPr>
              <a:t> : ২৭)</a:t>
            </a:r>
          </a:p>
          <a:p>
            <a:pPr algn="ctr"/>
            <a:endParaRPr lang="en-US" dirty="0"/>
          </a:p>
        </p:txBody>
      </p:sp>
      <p:sp>
        <p:nvSpPr>
          <p:cNvPr id="8" name="Horizontal Scroll 7"/>
          <p:cNvSpPr/>
          <p:nvPr/>
        </p:nvSpPr>
        <p:spPr>
          <a:xfrm>
            <a:off x="2514600" y="533400"/>
            <a:ext cx="4495800" cy="838200"/>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 </a:t>
            </a:r>
            <a:r>
              <a:rPr lang="en-US" sz="2800" b="1" u="sng"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অনুমতি</a:t>
            </a:r>
            <a:r>
              <a:rPr lang="en-US" sz="2800" b="1"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u="sng"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সম্পর্</a:t>
            </a:r>
            <a:r>
              <a:rPr lang="en-US" sz="28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কে</a:t>
            </a:r>
            <a:r>
              <a:rPr lang="en-US" sz="28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কোরানের</a:t>
            </a:r>
            <a:r>
              <a:rPr lang="en-US" sz="28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800" b="1" u="sng"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বাণী</a:t>
            </a:r>
            <a:endParaRPr lang="en-US" sz="2800" b="1" u="sng"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715000"/>
            <a:ext cx="8131852" cy="655955"/>
          </a:xfrm>
          <a:prstGeom prst="rect">
            <a:avLst/>
          </a:prstGeom>
        </p:spPr>
      </p:pic>
    </p:spTree>
    <p:extLst>
      <p:ext uri="{BB962C8B-B14F-4D97-AF65-F5344CB8AC3E}">
        <p14:creationId xmlns:p14="http://schemas.microsoft.com/office/powerpoint/2010/main" val="44084247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TextBox 2"/>
          <p:cNvSpPr txBox="1"/>
          <p:nvPr/>
        </p:nvSpPr>
        <p:spPr>
          <a:xfrm>
            <a:off x="990600" y="533400"/>
            <a:ext cx="7239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       </a:t>
            </a:r>
            <a:r>
              <a:rPr lang="bn-BD" sz="2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হাদিছে </a:t>
            </a:r>
            <a:r>
              <a:rPr lang="en-US" sz="2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অ</a:t>
            </a:r>
            <a:r>
              <a:rPr lang="bn-BD" sz="2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নুমতি প্রার্থনার বিধান সমাজে কী ভাবে প্রভাব </a:t>
            </a:r>
            <a:r>
              <a:rPr lang="bn-BD" sz="2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বিস্তার</a:t>
            </a:r>
            <a:r>
              <a:rPr lang="en-US" sz="2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করে</a:t>
            </a:r>
            <a:r>
              <a:rPr lang="en-US" sz="2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 name="Rectangle 3"/>
          <p:cNvSpPr/>
          <p:nvPr/>
        </p:nvSpPr>
        <p:spPr>
          <a:xfrm>
            <a:off x="609600" y="1038608"/>
            <a:ext cx="8001000" cy="5262979"/>
          </a:xfrm>
          <a:prstGeom prst="rect">
            <a:avLst/>
          </a:prstGeom>
          <a:ln w="38100">
            <a:solidFill>
              <a:srgbClr val="00B05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400" dirty="0" err="1">
                <a:latin typeface="NikoshBAN" pitchFamily="2" charset="0"/>
                <a:cs typeface="NikoshBAN" pitchFamily="2" charset="0"/>
              </a:rPr>
              <a:t>বর্তমান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সময়ে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কোলাহলপূর্ণ</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জায়গায়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বাসাবাড়ি</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সালামের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আওয়াজ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ঘরের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ভেতরে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পৌঁছলে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তখন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ভেতর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থেকে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পরিচয়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জানতে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চাইলে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জরুরি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জানালা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দরজা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ভেতরে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আপত্তিকর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কেননা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ঘরের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অধিবাসীদের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অপ্রস্তুত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অবস্থায়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দেখাটা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আগন্তুক</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গৃহবাসীর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অপছন্দনীয়ও</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রাসূল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সা</a:t>
            </a:r>
            <a:r>
              <a:rPr lang="en-US" sz="2400" dirty="0">
                <a:latin typeface="NikoshBAN" pitchFamily="2" charset="0"/>
                <a:cs typeface="NikoshBAN" pitchFamily="2" charset="0"/>
              </a:rPr>
              <a:t>.)-</a:t>
            </a:r>
            <a:r>
              <a:rPr lang="en-US" sz="2400" dirty="0" err="1">
                <a:latin typeface="NikoshBAN" pitchFamily="2" charset="0"/>
                <a:cs typeface="NikoshBAN" pitchFamily="2" charset="0"/>
              </a:rPr>
              <a:t>এর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একটি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চিরুনি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থাকা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অবস্থায়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লোক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এসে</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দরজা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মারল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রাসূল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সা</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বললেন</a:t>
            </a:r>
            <a:r>
              <a:rPr lang="en-US" sz="2400" dirty="0">
                <a:latin typeface="NikoshBAN" pitchFamily="2" charset="0"/>
                <a:cs typeface="NikoshBAN" pitchFamily="2" charset="0"/>
              </a:rPr>
              <a:t> : </a:t>
            </a:r>
            <a:r>
              <a:rPr lang="en-US" sz="2400" dirty="0" err="1">
                <a:latin typeface="NikoshBAN" pitchFamily="2" charset="0"/>
                <a:cs typeface="NikoshBAN" pitchFamily="2" charset="0"/>
              </a:rPr>
              <a:t>আমি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যদি</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জানতাম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মারবে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তাহলে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তোমার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চোখে</a:t>
            </a:r>
            <a:r>
              <a:rPr lang="en-US" sz="2400" dirty="0">
                <a:latin typeface="NikoshBAN" pitchFamily="2" charset="0"/>
                <a:cs typeface="NikoshBAN" pitchFamily="2" charset="0"/>
              </a:rPr>
              <a:t> </a:t>
            </a:r>
            <a:r>
              <a:rPr lang="en-US" sz="2400" dirty="0" err="1">
                <a:latin typeface="NikoshBAN" pitchFamily="2" charset="0"/>
                <a:cs typeface="NikoshBAN" pitchFamily="2" charset="0"/>
              </a:rPr>
              <a:t>খোঁচা</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মারতাম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বোখারি</a:t>
            </a:r>
            <a:r>
              <a:rPr lang="en-US" sz="2400" dirty="0">
                <a:latin typeface="NikoshBAN" pitchFamily="2" charset="0"/>
                <a:cs typeface="NikoshBAN" pitchFamily="2" charset="0"/>
              </a:rPr>
              <a:t> : ৬২৪১</a:t>
            </a:r>
            <a:r>
              <a:rPr lang="en-US" sz="2400" dirty="0" smtClean="0">
                <a:latin typeface="NikoshBAN" pitchFamily="2" charset="0"/>
                <a:cs typeface="NikoshBAN" pitchFamily="2" charset="0"/>
              </a:rPr>
              <a:t>)</a:t>
            </a:r>
          </a:p>
          <a:p>
            <a:pPr algn="just"/>
            <a:r>
              <a:rPr lang="en-US" sz="2400" dirty="0" err="1">
                <a:solidFill>
                  <a:srgbClr val="C00000"/>
                </a:solidFill>
                <a:latin typeface="NikoshBAN" pitchFamily="2" charset="0"/>
                <a:cs typeface="NikoshBAN" pitchFamily="2" charset="0"/>
              </a:rPr>
              <a:t>যদি</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মনে</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হয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সালাম</a:t>
            </a:r>
            <a:r>
              <a:rPr lang="en-US" sz="2400" dirty="0">
                <a:solidFill>
                  <a:srgbClr val="C00000"/>
                </a:solidFill>
                <a:latin typeface="NikoshBAN" pitchFamily="2" charset="0"/>
                <a:cs typeface="NikoshBAN" pitchFamily="2" charset="0"/>
              </a:rPr>
              <a:t> ও </a:t>
            </a:r>
            <a:r>
              <a:rPr lang="en-US" sz="2400" dirty="0" err="1">
                <a:solidFill>
                  <a:srgbClr val="C00000"/>
                </a:solidFill>
                <a:latin typeface="NikoshBAN" pitchFamily="2" charset="0"/>
                <a:cs typeface="NikoshBAN" pitchFamily="2" charset="0"/>
              </a:rPr>
              <a:t>অনুমতি</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প্রার্থনার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আওয়ায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ভেতর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থেকে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শুনবে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না</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তাহলে</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কলিংবেল</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থাকলে</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সেটা</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চাপবে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অথবা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দরজায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নক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করবে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তারপর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কেউ</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সামনে</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এলে</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সালাম</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অনুমতি</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চাইবে</a:t>
            </a:r>
            <a:r>
              <a:rPr lang="en-US" sz="2400" dirty="0" smtClean="0">
                <a:solidFill>
                  <a:srgbClr val="C00000"/>
                </a:solidFill>
                <a:latin typeface="NikoshBAN" pitchFamily="2" charset="0"/>
                <a:cs typeface="NikoshBAN" pitchFamily="2" charset="0"/>
              </a:rPr>
              <a:t>। </a:t>
            </a:r>
            <a:r>
              <a:rPr lang="en-US" sz="2400" dirty="0" err="1" smtClean="0">
                <a:solidFill>
                  <a:srgbClr val="C00000"/>
                </a:solidFill>
                <a:latin typeface="NikoshBAN" pitchFamily="2" charset="0"/>
                <a:cs typeface="NikoshBAN" pitchFamily="2" charset="0"/>
              </a:rPr>
              <a:t>কলিংবেল</a:t>
            </a:r>
            <a:r>
              <a:rPr lang="en-US" sz="2400" dirty="0" smtClean="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দরজায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নক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ইত্যাদি</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ক্ষেত্রেও</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অনেকের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মাত্রাজ্ঞানের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অভাব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থাকে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বারবার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বেল</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চাপতে</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থাকে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খুব</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জোরে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দরজায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আওয়ায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অনেক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সময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ঘরের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লোকদের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চমকে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ওঠার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কারণ</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হয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বেল</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চাপার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পর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অপেক্ষা</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উচিত</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তেমনি</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দরজায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নক</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করার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ক্ষেত্রে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এটুকুই</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যথেষ্ট</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যার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দ্বারা</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যথাস্থানে</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আওয়ায</a:t>
            </a:r>
            <a:r>
              <a:rPr lang="en-US" sz="2400" dirty="0">
                <a:solidFill>
                  <a:srgbClr val="C00000"/>
                </a:solidFill>
                <a:latin typeface="NikoshBAN" pitchFamily="2" charset="0"/>
                <a:cs typeface="NikoshBAN" pitchFamily="2" charset="0"/>
              </a:rPr>
              <a:t> </a:t>
            </a:r>
            <a:r>
              <a:rPr lang="en-US" sz="2400" dirty="0" err="1">
                <a:solidFill>
                  <a:srgbClr val="C00000"/>
                </a:solidFill>
                <a:latin typeface="NikoshBAN" pitchFamily="2" charset="0"/>
                <a:cs typeface="NikoshBAN" pitchFamily="2" charset="0"/>
              </a:rPr>
              <a:t>পৌঁছে</a:t>
            </a:r>
            <a:r>
              <a:rPr lang="en-US" sz="2400" dirty="0">
                <a:solidFill>
                  <a:srgbClr val="C00000"/>
                </a:solidFill>
                <a:latin typeface="NikoshBAN" pitchFamily="2" charset="0"/>
                <a:cs typeface="NikoshBAN" pitchFamily="2" charset="0"/>
              </a:rPr>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spTree>
    <p:extLst>
      <p:ext uri="{BB962C8B-B14F-4D97-AF65-F5344CB8AC3E}">
        <p14:creationId xmlns:p14="http://schemas.microsoft.com/office/powerpoint/2010/main" val="189400015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49820"/>
                                  </p:iterate>
                                  <p:childTnLst>
                                    <p:set>
                                      <p:cBhvr>
                                        <p:cTn id="13" dur="1" fill="hold">
                                          <p:stCondLst>
                                            <p:cond delay="0"/>
                                          </p:stCondLst>
                                        </p:cTn>
                                        <p:tgtEl>
                                          <p:spTgt spid="4"/>
                                        </p:tgtEl>
                                        <p:attrNameLst>
                                          <p:attrName>style.visibility</p:attrName>
                                        </p:attrNameLst>
                                      </p:cBhvr>
                                      <p:to>
                                        <p:strVal val="visible"/>
                                      </p:to>
                                    </p:set>
                                    <p:set>
                                      <p:cBhvr>
                                        <p:cTn id="14" dur="46" fill="hold">
                                          <p:stCondLst>
                                            <p:cond delay="0"/>
                                          </p:stCondLst>
                                        </p:cTn>
                                        <p:tgtEl>
                                          <p:spTgt spid="4"/>
                                        </p:tgtEl>
                                        <p:attrNameLst>
                                          <p:attrName>style.rotation</p:attrName>
                                        </p:attrNameLst>
                                      </p:cBhvr>
                                      <p:to>
                                        <p:strVal val="-45.0"/>
                                      </p:to>
                                    </p:set>
                                    <p:anim calcmode="lin" valueType="num">
                                      <p:cBhvr>
                                        <p:cTn id="15"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2"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1" fill="hold">
                                          <p:stCondLst>
                                            <p:cond delay="99"/>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Down Ribbon 2"/>
          <p:cNvSpPr/>
          <p:nvPr/>
        </p:nvSpPr>
        <p:spPr>
          <a:xfrm>
            <a:off x="2362200" y="563967"/>
            <a:ext cx="3956672" cy="796835"/>
          </a:xfrm>
          <a:prstGeom prst="ribbon">
            <a:avLst>
              <a:gd name="adj1" fmla="val 17595"/>
              <a:gd name="adj2" fmla="val 50000"/>
            </a:avLst>
          </a:prstGeom>
          <a:blipFill>
            <a:blip r:embed="rId4"/>
            <a:tile tx="0" ty="0" sx="100000" sy="100000" flip="none" algn="tl"/>
          </a:blipFill>
          <a:ln w="38100">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দলীয়</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কাজ</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_20170517_132617.JPG"/>
          <p:cNvPicPr>
            <a:picLocks noChangeAspect="1"/>
          </p:cNvPicPr>
          <p:nvPr/>
        </p:nvPicPr>
        <p:blipFill>
          <a:blip r:embed="rId5"/>
          <a:stretch>
            <a:fillRect/>
          </a:stretch>
        </p:blipFill>
        <p:spPr>
          <a:xfrm>
            <a:off x="1905000" y="1552303"/>
            <a:ext cx="5128572" cy="25624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Content Placeholder 2"/>
          <p:cNvSpPr txBox="1">
            <a:spLocks/>
          </p:cNvSpPr>
          <p:nvPr/>
        </p:nvSpPr>
        <p:spPr>
          <a:xfrm>
            <a:off x="587829" y="4495800"/>
            <a:ext cx="8022771" cy="121920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bn-BD" sz="4000" b="1" dirty="0" smtClean="0">
                <a:solidFill>
                  <a:srgbClr val="C00000"/>
                </a:solidFill>
                <a:effectLst>
                  <a:outerShdw blurRad="38100" dist="38100" dir="2700000" algn="tl">
                    <a:srgbClr val="000000">
                      <a:alpha val="43137"/>
                    </a:srgbClr>
                  </a:outerShdw>
                </a:effectLst>
                <a:latin typeface="Shonar Bangla" pitchFamily="18" charset="0"/>
                <a:cs typeface="Shonar Bangla" pitchFamily="18" charset="0"/>
              </a:rPr>
              <a:t>হাদিছে </a:t>
            </a:r>
            <a:r>
              <a:rPr lang="en-US" sz="4000" b="1" dirty="0" smtClean="0">
                <a:solidFill>
                  <a:srgbClr val="C00000"/>
                </a:solidFill>
                <a:effectLst>
                  <a:outerShdw blurRad="38100" dist="38100" dir="2700000" algn="tl">
                    <a:srgbClr val="000000">
                      <a:alpha val="43137"/>
                    </a:srgbClr>
                  </a:outerShdw>
                </a:effectLst>
                <a:latin typeface="Shonar Bangla" pitchFamily="18" charset="0"/>
                <a:cs typeface="Shonar Bangla" pitchFamily="18" charset="0"/>
              </a:rPr>
              <a:t>অ</a:t>
            </a:r>
            <a:r>
              <a:rPr lang="bn-BD" sz="4000" b="1" dirty="0" smtClean="0">
                <a:solidFill>
                  <a:srgbClr val="C00000"/>
                </a:solidFill>
                <a:effectLst>
                  <a:outerShdw blurRad="38100" dist="38100" dir="2700000" algn="tl">
                    <a:srgbClr val="000000">
                      <a:alpha val="43137"/>
                    </a:srgbClr>
                  </a:outerShdw>
                </a:effectLst>
                <a:latin typeface="Shonar Bangla" pitchFamily="18" charset="0"/>
                <a:cs typeface="Shonar Bangla" pitchFamily="18" charset="0"/>
              </a:rPr>
              <a:t>নুমতি প্রার্থনার বিধান সমাজে কী ভাবে প্রভাব বিস্তার করতে পারে ? </a:t>
            </a:r>
            <a:endParaRPr lang="en-US" sz="4000" b="1" dirty="0">
              <a:solidFill>
                <a:srgbClr val="C00000"/>
              </a:solidFill>
              <a:effectLst>
                <a:outerShdw blurRad="38100" dist="38100" dir="2700000" algn="tl">
                  <a:srgbClr val="000000">
                    <a:alpha val="43137"/>
                  </a:srgbClr>
                </a:outerShdw>
              </a:effectLst>
              <a:latin typeface="Shonar Bangla" pitchFamily="18" charset="0"/>
              <a:cs typeface="Shonar Bangla" pitchFamily="18"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26778025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box(in)">
                                      <p:cBhvr>
                                        <p:cTn id="16" dur="500"/>
                                        <p:tgtEl>
                                          <p:spTgt spid="5">
                                            <p:bg/>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ox(i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Rounded Rectangle 2"/>
          <p:cNvSpPr/>
          <p:nvPr/>
        </p:nvSpPr>
        <p:spPr>
          <a:xfrm>
            <a:off x="535768" y="4961064"/>
            <a:ext cx="1718442" cy="583324"/>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solidFill>
                  <a:schemeClr val="tx1"/>
                </a:solidFill>
                <a:latin typeface="NikoshBAN" pitchFamily="2" charset="0"/>
                <a:cs typeface="NikoshBAN" pitchFamily="2" charset="0"/>
              </a:rPr>
              <a:t>ক) i ও ii</a:t>
            </a:r>
            <a:endParaRPr lang="en-US" sz="3200" dirty="0">
              <a:solidFill>
                <a:schemeClr val="tx1"/>
              </a:solidFill>
            </a:endParaRPr>
          </a:p>
        </p:txBody>
      </p:sp>
      <p:sp>
        <p:nvSpPr>
          <p:cNvPr id="4" name="Rounded Rectangle 3"/>
          <p:cNvSpPr/>
          <p:nvPr/>
        </p:nvSpPr>
        <p:spPr>
          <a:xfrm>
            <a:off x="2254210" y="4953000"/>
            <a:ext cx="1797269" cy="583324"/>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chemeClr val="tx1"/>
                </a:solidFill>
                <a:latin typeface="NikoshBAN" pitchFamily="2" charset="0"/>
                <a:cs typeface="NikoshBAN" pitchFamily="2" charset="0"/>
              </a:rPr>
              <a:t>খ) i ও iii</a:t>
            </a:r>
            <a:endParaRPr lang="en-US" sz="3200" dirty="0">
              <a:solidFill>
                <a:schemeClr val="tx1"/>
              </a:solidFill>
            </a:endParaRPr>
          </a:p>
        </p:txBody>
      </p:sp>
      <p:sp>
        <p:nvSpPr>
          <p:cNvPr id="5" name="Rounded Rectangle 4"/>
          <p:cNvSpPr/>
          <p:nvPr/>
        </p:nvSpPr>
        <p:spPr>
          <a:xfrm>
            <a:off x="4005306" y="4961064"/>
            <a:ext cx="1734207" cy="600403"/>
          </a:xfrm>
          <a:prstGeom prst="roundRect">
            <a:avLst>
              <a:gd name="adj" fmla="val 770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schemeClr val="tx1"/>
                </a:solidFill>
                <a:latin typeface="NikoshBAN" pitchFamily="2" charset="0"/>
                <a:cs typeface="NikoshBAN" pitchFamily="2" charset="0"/>
              </a:rPr>
              <a:t>গ) </a:t>
            </a:r>
            <a:r>
              <a:rPr lang="en-US" sz="3200" dirty="0" smtClean="0">
                <a:solidFill>
                  <a:srgbClr val="FF0000"/>
                </a:solidFill>
                <a:latin typeface="NikoshBAN" pitchFamily="2" charset="0"/>
                <a:cs typeface="NikoshBAN" pitchFamily="2" charset="0"/>
              </a:rPr>
              <a:t>ii ও iii</a:t>
            </a:r>
            <a:endParaRPr lang="en-US" sz="3200" dirty="0">
              <a:solidFill>
                <a:srgbClr val="FF0000"/>
              </a:solidFill>
            </a:endParaRPr>
          </a:p>
        </p:txBody>
      </p:sp>
      <p:sp>
        <p:nvSpPr>
          <p:cNvPr id="6" name="Rounded Rectangle 5"/>
          <p:cNvSpPr/>
          <p:nvPr/>
        </p:nvSpPr>
        <p:spPr>
          <a:xfrm>
            <a:off x="5739513" y="4953000"/>
            <a:ext cx="2096814" cy="599089"/>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i</a:t>
            </a:r>
            <a:r>
              <a:rPr lang="en-US" sz="3200" dirty="0" smtClean="0">
                <a:solidFill>
                  <a:schemeClr val="tx1"/>
                </a:solidFill>
                <a:latin typeface="NikoshBAN" pitchFamily="2" charset="0"/>
                <a:cs typeface="NikoshBAN" pitchFamily="2" charset="0"/>
              </a:rPr>
              <a:t>, ii ও iii</a:t>
            </a:r>
            <a:endParaRPr lang="en-US" sz="3200" dirty="0">
              <a:solidFill>
                <a:schemeClr val="tx1"/>
              </a:solidFill>
            </a:endParaRPr>
          </a:p>
        </p:txBody>
      </p:sp>
      <p:sp>
        <p:nvSpPr>
          <p:cNvPr id="7" name="Rectangle 6"/>
          <p:cNvSpPr/>
          <p:nvPr/>
        </p:nvSpPr>
        <p:spPr>
          <a:xfrm>
            <a:off x="504543" y="1211759"/>
            <a:ext cx="8169079" cy="769441"/>
          </a:xfrm>
          <a:prstGeom prst="rect">
            <a:avLst/>
          </a:prstGeom>
          <a:blipFill>
            <a:blip r:embed="rId4"/>
            <a:tile tx="0" ty="0" sx="100000" sy="100000" flip="none" algn="tl"/>
          </a:blipFill>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0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১</a:t>
            </a:r>
            <a:r>
              <a:rPr lang="bn-IN" sz="20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কারো</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বাড়ীতে</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প্রবেশের</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জন্য</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কতবার</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সালাম</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দেয়ার</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পর</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সাড়া</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না</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পেলে</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ফিরে</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যেতে</a:t>
            </a:r>
            <a:r>
              <a:rPr lang="en-US" sz="2000" b="1" dirty="0" smtClean="0">
                <a:solidFill>
                  <a:srgbClr val="00B0F0"/>
                </a:solidFill>
                <a:latin typeface="NikoshBAN" pitchFamily="2" charset="0"/>
                <a:cs typeface="NikoshBAN" pitchFamily="2" charset="0"/>
              </a:rPr>
              <a:t> </a:t>
            </a:r>
            <a:r>
              <a:rPr lang="en-US" sz="2000" b="1" dirty="0" err="1" smtClean="0">
                <a:solidFill>
                  <a:srgbClr val="00B0F0"/>
                </a:solidFill>
                <a:latin typeface="NikoshBAN" pitchFamily="2" charset="0"/>
                <a:cs typeface="NikoshBAN" pitchFamily="2" charset="0"/>
              </a:rPr>
              <a:t>হবে</a:t>
            </a:r>
            <a:r>
              <a:rPr lang="en-US" sz="2000" b="1" dirty="0" smtClean="0">
                <a:solidFill>
                  <a:srgbClr val="00B0F0"/>
                </a:solidFill>
                <a:latin typeface="NikoshBAN" pitchFamily="2" charset="0"/>
                <a:cs typeface="NikoshBAN" pitchFamily="2" charset="0"/>
              </a:rPr>
              <a:t>?</a:t>
            </a:r>
            <a:endParaRPr lang="bn-IN" sz="2000" b="1" dirty="0" smtClean="0">
              <a:solidFill>
                <a:srgbClr val="00B0F0"/>
              </a:solidFill>
              <a:latin typeface="NikoshBAN" pitchFamily="2" charset="0"/>
              <a:cs typeface="NikoshBAN" pitchFamily="2" charset="0"/>
            </a:endParaRPr>
          </a:p>
          <a:p>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ক)</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একবার</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খ)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দুইবার</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গ) </a:t>
            </a:r>
            <a:r>
              <a:rPr lang="bn-IN" sz="2400" b="1" dirty="0" smtClean="0">
                <a:effectLst>
                  <a:outerShdw blurRad="38100" dist="38100" dir="2700000" algn="tl">
                    <a:srgbClr val="000000">
                      <a:alpha val="43137"/>
                    </a:srgbClr>
                  </a:outerShdw>
                </a:effectLst>
                <a:latin typeface="NikoshBAN" pitchFamily="2" charset="0"/>
                <a:cs typeface="NikoshBAN" pitchFamily="2" charset="0"/>
              </a:rPr>
              <a:t>৪</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তিনবার</a:t>
            </a:r>
            <a:r>
              <a:rPr lang="bn-IN" sz="24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ঘ)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চারবার</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Rectangle 11"/>
          <p:cNvSpPr/>
          <p:nvPr/>
        </p:nvSpPr>
        <p:spPr>
          <a:xfrm>
            <a:off x="3635863" y="525717"/>
            <a:ext cx="1966925"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b="1" dirty="0" err="1">
                <a:effectLst>
                  <a:outerShdw blurRad="38100" dist="38100" dir="2700000" algn="tl">
                    <a:srgbClr val="000000">
                      <a:alpha val="43137"/>
                    </a:srgbClr>
                  </a:outerShdw>
                </a:effectLst>
                <a:latin typeface="NikoshBAN" pitchFamily="2" charset="0"/>
                <a:cs typeface="NikoshBAN" pitchFamily="2" charset="0"/>
              </a:rPr>
              <a:t>মূল্যায়ন</a:t>
            </a:r>
            <a:r>
              <a:rPr lang="en-US" sz="3200" b="1" dirty="0">
                <a:effectLst>
                  <a:outerShdw blurRad="38100" dist="38100" dir="2700000" algn="tl">
                    <a:srgbClr val="000000">
                      <a:alpha val="43137"/>
                    </a:srgbClr>
                  </a:outerShdw>
                </a:effectLst>
                <a:latin typeface="NikoshBAN" pitchFamily="2" charset="0"/>
                <a:cs typeface="NikoshBAN" pitchFamily="2" charset="0"/>
              </a:rPr>
              <a:t> </a:t>
            </a:r>
          </a:p>
        </p:txBody>
      </p:sp>
      <p:sp>
        <p:nvSpPr>
          <p:cNvPr id="13" name="Flowchart: Connector 12"/>
          <p:cNvSpPr/>
          <p:nvPr/>
        </p:nvSpPr>
        <p:spPr>
          <a:xfrm>
            <a:off x="3733800" y="1613961"/>
            <a:ext cx="304800" cy="21483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530668" y="2062348"/>
            <a:ext cx="8169079"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rgbClr val="00B0F0"/>
                </a:solidFill>
                <a:latin typeface="NikoshBAN" pitchFamily="2" charset="0"/>
                <a:cs typeface="NikoshBAN" pitchFamily="2" charset="0"/>
              </a:rPr>
              <a:t>১</a:t>
            </a:r>
            <a:r>
              <a:rPr lang="bn-IN" sz="2400" b="1" dirty="0" smtClean="0">
                <a:solidFill>
                  <a:srgbClr val="00B0F0"/>
                </a:solidFill>
                <a:latin typeface="NikoshBAN" pitchFamily="2" charset="0"/>
                <a:cs typeface="NikoshBAN" pitchFamily="2" charset="0"/>
              </a:rPr>
              <a:t>। </a:t>
            </a:r>
            <a:r>
              <a:rPr lang="en-US" sz="2400" b="1" dirty="0">
                <a:solidFill>
                  <a:srgbClr val="00B0F0"/>
                </a:solidFill>
                <a:latin typeface="NikoshBAN" pitchFamily="2" charset="0"/>
                <a:cs typeface="NikoshBAN" pitchFamily="2" charset="0"/>
              </a:rPr>
              <a:t> </a:t>
            </a:r>
            <a:r>
              <a:rPr lang="en-US" sz="2400" b="1" dirty="0" err="1" smtClean="0">
                <a:solidFill>
                  <a:srgbClr val="00B0F0"/>
                </a:solidFill>
                <a:latin typeface="NikoshBAN" pitchFamily="2" charset="0"/>
                <a:cs typeface="NikoshBAN" pitchFamily="2" charset="0"/>
              </a:rPr>
              <a:t>অনুমতি</a:t>
            </a:r>
            <a:r>
              <a:rPr lang="en-US" sz="2400" b="1" dirty="0" smtClean="0">
                <a:solidFill>
                  <a:srgbClr val="00B0F0"/>
                </a:solidFill>
                <a:latin typeface="NikoshBAN" pitchFamily="2" charset="0"/>
                <a:cs typeface="NikoshBAN" pitchFamily="2" charset="0"/>
              </a:rPr>
              <a:t> </a:t>
            </a:r>
            <a:r>
              <a:rPr lang="en-US" sz="2400" b="1" dirty="0" err="1" smtClean="0">
                <a:solidFill>
                  <a:srgbClr val="00B0F0"/>
                </a:solidFill>
                <a:latin typeface="NikoshBAN" pitchFamily="2" charset="0"/>
                <a:cs typeface="NikoshBAN" pitchFamily="2" charset="0"/>
              </a:rPr>
              <a:t>প্রার্থনার</a:t>
            </a:r>
            <a:r>
              <a:rPr lang="en-US" sz="2400" b="1" dirty="0" smtClean="0">
                <a:solidFill>
                  <a:srgbClr val="00B0F0"/>
                </a:solidFill>
                <a:latin typeface="NikoshBAN" pitchFamily="2" charset="0"/>
                <a:cs typeface="NikoshBAN" pitchFamily="2" charset="0"/>
              </a:rPr>
              <a:t> </a:t>
            </a:r>
            <a:r>
              <a:rPr lang="en-US"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a:t>
            </a:r>
            <a:r>
              <a:rPr lang="ar-SA" sz="2400" b="1" dirty="0" smtClean="0">
                <a:solidFill>
                  <a:srgbClr val="FF0000"/>
                </a:solidFill>
                <a:latin typeface="NikoshBAN" pitchFamily="2" charset="0"/>
                <a:cs typeface="Adobe Arabic" pitchFamily="18" charset="-78"/>
              </a:rPr>
              <a:t>الإسـتـيذان</a:t>
            </a:r>
            <a:r>
              <a:rPr lang="en-US" sz="2400" b="1" dirty="0" smtClean="0">
                <a:solidFill>
                  <a:srgbClr val="FF0000"/>
                </a:solidFill>
                <a:latin typeface="NikoshBAN" pitchFamily="2" charset="0"/>
                <a:cs typeface="Adobe Arabic" pitchFamily="18" charset="-78"/>
              </a:rPr>
              <a:t>) </a:t>
            </a:r>
            <a:r>
              <a:rPr lang="en-US" sz="2400" b="1" dirty="0" err="1" smtClean="0">
                <a:solidFill>
                  <a:srgbClr val="FF0000"/>
                </a:solidFill>
                <a:latin typeface="NikoshBAN" pitchFamily="2" charset="0"/>
                <a:cs typeface="NikoshBAN" pitchFamily="2" charset="0"/>
              </a:rPr>
              <a:t>এর</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হুকুম</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কী</a:t>
            </a:r>
            <a:r>
              <a:rPr lang="en-US" sz="2400" b="1" dirty="0" smtClean="0">
                <a:solidFill>
                  <a:srgbClr val="FF0000"/>
                </a:solidFill>
                <a:latin typeface="NikoshBAN" pitchFamily="2" charset="0"/>
                <a:cs typeface="NikoshBAN" pitchFamily="2" charset="0"/>
              </a:rPr>
              <a:t>?</a:t>
            </a:r>
            <a:endParaRPr lang="bn-IN" sz="24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endParaRPr>
          </a:p>
          <a:p>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ক)</a:t>
            </a:r>
            <a:r>
              <a:rPr lang="en-US" sz="2400" b="1" dirty="0" err="1">
                <a:effectLst>
                  <a:outerShdw blurRad="38100" dist="38100" dir="2700000" algn="tl">
                    <a:srgbClr val="000000">
                      <a:alpha val="43137"/>
                    </a:srgbClr>
                  </a:outerShdw>
                </a:effectLst>
                <a:latin typeface="NikoshBAN" pitchFamily="2" charset="0"/>
                <a:cs typeface="NikoshBAN" pitchFamily="2" charset="0"/>
              </a:rPr>
              <a:t>ফ</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রজ</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খ) </a:t>
            </a:r>
            <a:r>
              <a:rPr lang="en-US" sz="24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ওয়াজিব</a:t>
            </a:r>
            <a:r>
              <a:rPr lang="bn-IN"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গ) </a:t>
            </a:r>
            <a:r>
              <a:rPr lang="bn-IN" sz="2400" b="1" dirty="0" smtClean="0">
                <a:effectLst>
                  <a:outerShdw blurRad="38100" dist="38100" dir="2700000" algn="tl">
                    <a:srgbClr val="000000">
                      <a:alpha val="43137"/>
                    </a:srgbClr>
                  </a:outerShdw>
                </a:effectLst>
                <a:latin typeface="NikoshBAN" pitchFamily="2" charset="0"/>
                <a:cs typeface="NikoshBAN" pitchFamily="2" charset="0"/>
              </a:rPr>
              <a:t>৪</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সুন্নাত</a:t>
            </a:r>
            <a:r>
              <a:rPr lang="bn-IN"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ঘ)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মুস্তাহাব</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6" name="Flowchart: Connector 15"/>
          <p:cNvSpPr/>
          <p:nvPr/>
        </p:nvSpPr>
        <p:spPr>
          <a:xfrm>
            <a:off x="2098766" y="2564591"/>
            <a:ext cx="304800" cy="21483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530668" y="2971800"/>
            <a:ext cx="8169079"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400" b="1" dirty="0">
                <a:solidFill>
                  <a:srgbClr val="00B0F0"/>
                </a:solidFill>
                <a:latin typeface="NikoshBAN" pitchFamily="2" charset="0"/>
                <a:cs typeface="NikoshBAN" pitchFamily="2" charset="0"/>
              </a:rPr>
              <a:t>১</a:t>
            </a:r>
            <a:r>
              <a:rPr lang="bn-IN" sz="2400" b="1" dirty="0" smtClean="0">
                <a:solidFill>
                  <a:srgbClr val="00B0F0"/>
                </a:solidFill>
                <a:latin typeface="NikoshBAN" pitchFamily="2" charset="0"/>
                <a:cs typeface="NikoshBAN" pitchFamily="2" charset="0"/>
              </a:rPr>
              <a:t>। </a:t>
            </a:r>
            <a:r>
              <a:rPr lang="en-US" sz="2400" b="1" dirty="0">
                <a:solidFill>
                  <a:srgbClr val="00B0F0"/>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কোনো</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ঘরের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দরজায়</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পর্দা</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না</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থাকলে</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এবং</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দরজা</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খোলা</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থাকলে</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অনুমতি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গ্রহণের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সময়</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যে</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স্থানে</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দাঁড়াতে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হবে</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হলো</a:t>
            </a:r>
            <a:r>
              <a:rPr lang="en-US" sz="2400" b="1" dirty="0" smtClean="0">
                <a:solidFill>
                  <a:schemeClr val="tx1"/>
                </a:solidFill>
                <a:latin typeface="NikoshBAN" pitchFamily="2" charset="0"/>
                <a:cs typeface="NikoshBAN" pitchFamily="2" charset="0"/>
              </a:rPr>
              <a:t>-</a:t>
            </a:r>
            <a:endParaRPr lang="bn-IN"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IN" sz="2400" b="1" dirty="0" smtClean="0">
                <a:effectLst>
                  <a:outerShdw blurRad="38100" dist="38100" dir="2700000" algn="tl">
                    <a:srgbClr val="000000">
                      <a:alpha val="43137"/>
                    </a:srgbClr>
                  </a:outerShdw>
                </a:effectLst>
                <a:latin typeface="NikoshBAN" pitchFamily="2" charset="0"/>
                <a:cs typeface="NikoshBAN" pitchFamily="2" charset="0"/>
              </a:rPr>
              <a:t>ক)</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দরজার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সোজাসুজ</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স্থানে</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r>
              <a:rPr lang="bn-IN" sz="2400" b="1" dirty="0" smtClean="0">
                <a:effectLst>
                  <a:outerShdw blurRad="38100" dist="38100" dir="2700000" algn="tl">
                    <a:srgbClr val="000000">
                      <a:alpha val="43137"/>
                    </a:srgbClr>
                  </a:outerShdw>
                </a:effectLst>
                <a:latin typeface="NikoshBAN" pitchFamily="2" charset="0"/>
                <a:cs typeface="NikoshBAN" pitchFamily="2" charset="0"/>
              </a:rPr>
              <a:t>খ</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দরজার</a:t>
            </a:r>
            <a:r>
              <a:rPr lang="en-US"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ডান</a:t>
            </a:r>
            <a:r>
              <a:rPr lang="en-US"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দিকের</a:t>
            </a:r>
            <a:r>
              <a:rPr lang="en-US"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স্থানে</a:t>
            </a:r>
            <a:r>
              <a:rPr lang="bn-IN"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a:effectLst>
                  <a:outerShdw blurRad="38100" dist="38100" dir="2700000" algn="tl">
                    <a:srgbClr val="000000">
                      <a:alpha val="43137"/>
                    </a:srgbClr>
                  </a:outerShdw>
                </a:effectLst>
                <a:latin typeface="NikoshBAN" pitchFamily="2" charset="0"/>
                <a:cs typeface="NikoshBAN" pitchFamily="2" charset="0"/>
              </a:rPr>
              <a:t>,</a:t>
            </a:r>
            <a:r>
              <a:rPr lang="bn-IN" sz="2400" b="1" dirty="0" smtClean="0">
                <a:effectLst>
                  <a:outerShdw blurRad="38100" dist="38100" dir="2700000" algn="tl">
                    <a:srgbClr val="000000">
                      <a:alpha val="43137"/>
                    </a:srgbClr>
                  </a:outerShdw>
                </a:effectLst>
                <a:latin typeface="NikoshBAN" pitchFamily="2" charset="0"/>
                <a:cs typeface="NikoshBAN" pitchFamily="2" charset="0"/>
              </a:rPr>
              <a:t>গ)</a:t>
            </a:r>
            <a:r>
              <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দরজার</a:t>
            </a:r>
            <a:r>
              <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বাম</a:t>
            </a:r>
            <a:r>
              <a:rPr lang="en-US"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দিকের</a:t>
            </a:r>
            <a:r>
              <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স্থানে</a:t>
            </a:r>
            <a:r>
              <a:rPr lang="bn-IN"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8" name="TextBox 17"/>
          <p:cNvSpPr txBox="1"/>
          <p:nvPr/>
        </p:nvSpPr>
        <p:spPr>
          <a:xfrm>
            <a:off x="685800" y="4343400"/>
            <a:ext cx="246704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err="1" smtClean="0">
                <a:latin typeface="NikoshBAN" pitchFamily="2" charset="0"/>
                <a:cs typeface="NikoshBAN" pitchFamily="2" charset="0"/>
              </a:rPr>
              <a:t>নিচের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কোনটি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সঠিক</a:t>
            </a:r>
            <a:r>
              <a:rPr lang="en-US" sz="2400" b="1" dirty="0" smtClean="0">
                <a:latin typeface="NikoshBAN" pitchFamily="2" charset="0"/>
                <a:cs typeface="NikoshBAN" pitchFamily="2" charset="0"/>
              </a:rPr>
              <a:t>?</a:t>
            </a:r>
            <a:endParaRPr lang="en-US" sz="2400" b="1" dirty="0">
              <a:latin typeface="NikoshBAN" pitchFamily="2" charset="0"/>
              <a:cs typeface="NikoshBAN" pitchFamily="2" charset="0"/>
            </a:endParaRPr>
          </a:p>
        </p:txBody>
      </p:sp>
      <p:sp>
        <p:nvSpPr>
          <p:cNvPr id="19" name="Flowchart: Connector 18"/>
          <p:cNvSpPr/>
          <p:nvPr/>
        </p:nvSpPr>
        <p:spPr>
          <a:xfrm>
            <a:off x="4051663" y="5091523"/>
            <a:ext cx="304800" cy="33948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22" name="Picture 21"/>
          <p:cNvPicPr>
            <a:picLocks noChangeAspect="1"/>
          </p:cNvPicPr>
          <p:nvPr/>
        </p:nvPicPr>
        <p:blipFill rotWithShape="1">
          <a:blip r:embed="rId8">
            <a:extLst>
              <a:ext uri="{BEBA8EAE-BF5A-486C-A8C5-ECC9F3942E4B}">
                <a14:imgProps xmlns:a14="http://schemas.microsoft.com/office/drawing/2010/main">
                  <a14:imgLayer r:embed="rId9">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255501413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repeatCount="200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repeatCount="200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8"/>
                                        </p:tgtEl>
                                        <p:attrNameLst>
                                          <p:attrName>style.visibility</p:attrName>
                                        </p:attrNameLst>
                                      </p:cBhvr>
                                      <p:to>
                                        <p:strVal val="visible"/>
                                      </p:to>
                                    </p:set>
                                    <p:anim by="(-#ppt_w*2)" calcmode="lin" valueType="num">
                                      <p:cBhvr rctx="PPT">
                                        <p:cTn id="44" dur="250" autoRev="1" fill="hold">
                                          <p:stCondLst>
                                            <p:cond delay="0"/>
                                          </p:stCondLst>
                                        </p:cTn>
                                        <p:tgtEl>
                                          <p:spTgt spid="18"/>
                                        </p:tgtEl>
                                        <p:attrNameLst>
                                          <p:attrName>ppt_w</p:attrName>
                                        </p:attrNameLst>
                                      </p:cBhvr>
                                    </p:anim>
                                    <p:anim by="(#ppt_w*0.50)" calcmode="lin" valueType="num">
                                      <p:cBhvr>
                                        <p:cTn id="45" dur="250" decel="50000" autoRev="1" fill="hold">
                                          <p:stCondLst>
                                            <p:cond delay="0"/>
                                          </p:stCondLst>
                                        </p:cTn>
                                        <p:tgtEl>
                                          <p:spTgt spid="18"/>
                                        </p:tgtEl>
                                        <p:attrNameLst>
                                          <p:attrName>ppt_x</p:attrName>
                                        </p:attrNameLst>
                                      </p:cBhvr>
                                    </p:anim>
                                    <p:anim from="(-#ppt_h/2)" to="(#ppt_y)" calcmode="lin" valueType="num">
                                      <p:cBhvr>
                                        <p:cTn id="46" dur="500" fill="hold">
                                          <p:stCondLst>
                                            <p:cond delay="0"/>
                                          </p:stCondLst>
                                        </p:cTn>
                                        <p:tgtEl>
                                          <p:spTgt spid="18"/>
                                        </p:tgtEl>
                                        <p:attrNameLst>
                                          <p:attrName>ppt_y</p:attrName>
                                        </p:attrNameLst>
                                      </p:cBhvr>
                                    </p:anim>
                                    <p:animRot by="21600000">
                                      <p:cBhvr>
                                        <p:cTn id="47" dur="500" fill="hold">
                                          <p:stCondLst>
                                            <p:cond delay="0"/>
                                          </p:stCondLst>
                                        </p:cTn>
                                        <p:tgtEl>
                                          <p:spTgt spid="18"/>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2000"/>
                                        <p:tgtEl>
                                          <p:spTgt spid="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in)">
                                      <p:cBhvr>
                                        <p:cTn id="55" dur="2000"/>
                                        <p:tgtEl>
                                          <p:spTgt spid="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000"/>
                                        <p:tgtEl>
                                          <p:spTgt spid="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ircle(in)">
                                      <p:cBhvr>
                                        <p:cTn id="61" dur="2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repeatCount="200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3"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Content Placeholder 2"/>
          <p:cNvSpPr txBox="1">
            <a:spLocks/>
          </p:cNvSpPr>
          <p:nvPr/>
        </p:nvSpPr>
        <p:spPr>
          <a:xfrm>
            <a:off x="667294" y="5016779"/>
            <a:ext cx="7848600" cy="742950"/>
          </a:xfrm>
          <a:prstGeom prst="rect">
            <a:avLst/>
          </a:prstGeom>
          <a:blipFill>
            <a:blip r:embed="rId4"/>
            <a:tile tx="0" ty="0" sx="100000" sy="100000" flip="none" algn="tl"/>
          </a:blipFill>
        </p:spPr>
        <p:style>
          <a:lnRef idx="3">
            <a:schemeClr val="lt1"/>
          </a:lnRef>
          <a:fillRef idx="1">
            <a:schemeClr val="accent3"/>
          </a:fillRef>
          <a:effectRef idx="1">
            <a:schemeClr val="accent3"/>
          </a:effectRef>
          <a:fontRef idx="minor">
            <a:schemeClr val="lt1"/>
          </a:fontRef>
        </p:style>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buNone/>
            </a:pPr>
            <a:endParaRPr lang="en-US" b="1" dirty="0" smtClean="0">
              <a:effectLst>
                <a:outerShdw blurRad="38100" dist="38100" dir="2700000" algn="tl">
                  <a:srgbClr val="000000">
                    <a:alpha val="43137"/>
                  </a:srgbClr>
                </a:outerShdw>
              </a:effectLst>
              <a:latin typeface="Shonar Bangla" pitchFamily="18" charset="0"/>
              <a:cs typeface="Shonar Bangla" pitchFamily="18" charset="0"/>
            </a:endParaRPr>
          </a:p>
          <a:p>
            <a:pPr marL="0" indent="0" algn="just">
              <a:buNone/>
            </a:pPr>
            <a:r>
              <a:rPr lang="en-US" sz="7000" b="1" dirty="0" smtClean="0">
                <a:effectLst>
                  <a:outerShdw blurRad="38100" dist="38100" dir="2700000" algn="tl">
                    <a:srgbClr val="000000">
                      <a:alpha val="43137"/>
                    </a:srgbClr>
                  </a:outerShdw>
                </a:effectLst>
                <a:latin typeface="Shonar Bangla" pitchFamily="18" charset="0"/>
                <a:cs typeface="Shonar Bangla" pitchFamily="18" charset="0"/>
              </a:rPr>
              <a:t>       </a:t>
            </a:r>
            <a:r>
              <a:rPr lang="bn-BD" sz="7000" b="1" dirty="0" smtClean="0">
                <a:effectLst>
                  <a:outerShdw blurRad="38100" dist="38100" dir="2700000" algn="tl">
                    <a:srgbClr val="000000">
                      <a:alpha val="43137"/>
                    </a:srgbClr>
                  </a:outerShdw>
                </a:effectLst>
                <a:latin typeface="Shonar Bangla" pitchFamily="18" charset="0"/>
                <a:cs typeface="Shonar Bangla" pitchFamily="18" charset="0"/>
              </a:rPr>
              <a:t>অনুমতি প্রার্থনার বিধান সম্বলিত একটি  হাদিছ মুখস্ত লিখ </a:t>
            </a:r>
            <a:r>
              <a:rPr lang="en-US" sz="7000" b="1" dirty="0" smtClean="0">
                <a:effectLst>
                  <a:outerShdw blurRad="38100" dist="38100" dir="2700000" algn="tl">
                    <a:srgbClr val="000000">
                      <a:alpha val="43137"/>
                    </a:srgbClr>
                  </a:outerShdw>
                </a:effectLst>
                <a:latin typeface="Shonar Bangla" pitchFamily="18" charset="0"/>
                <a:cs typeface="Shonar Bangla" pitchFamily="18" charset="0"/>
              </a:rPr>
              <a:t>?</a:t>
            </a:r>
            <a:endParaRPr lang="en-US" sz="7000" b="1" dirty="0">
              <a:effectLst>
                <a:outerShdw blurRad="38100" dist="38100" dir="2700000" algn="tl">
                  <a:srgbClr val="000000">
                    <a:alpha val="43137"/>
                  </a:srgbClr>
                </a:outerShdw>
              </a:effectLst>
              <a:latin typeface="Shonar Bangla" pitchFamily="18" charset="0"/>
              <a:cs typeface="Shonar Bangla" pitchFamily="18" charset="0"/>
            </a:endParaRPr>
          </a:p>
        </p:txBody>
      </p:sp>
      <p:sp>
        <p:nvSpPr>
          <p:cNvPr id="4" name="Title 1"/>
          <p:cNvSpPr txBox="1">
            <a:spLocks/>
          </p:cNvSpPr>
          <p:nvPr/>
        </p:nvSpPr>
        <p:spPr>
          <a:xfrm>
            <a:off x="2390503" y="677035"/>
            <a:ext cx="3561855" cy="653143"/>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4000" b="1" dirty="0" smtClean="0">
                <a:solidFill>
                  <a:srgbClr val="C00000"/>
                </a:solidFill>
                <a:effectLst>
                  <a:outerShdw blurRad="38100" dist="38100" dir="2700000" algn="tl">
                    <a:srgbClr val="000000">
                      <a:alpha val="43137"/>
                    </a:srgbClr>
                  </a:outerShdw>
                </a:effectLst>
                <a:latin typeface="Shonar Bangla" pitchFamily="18" charset="0"/>
                <a:cs typeface="Shonar Bangla" pitchFamily="18" charset="0"/>
              </a:rPr>
              <a:t>বাড়ির কাজ </a:t>
            </a:r>
            <a:endParaRPr lang="en-US" sz="4000" b="1" dirty="0">
              <a:solidFill>
                <a:srgbClr val="C00000"/>
              </a:solidFill>
              <a:effectLst>
                <a:outerShdw blurRad="38100" dist="38100" dir="2700000" algn="tl">
                  <a:srgbClr val="000000">
                    <a:alpha val="43137"/>
                  </a:srgbClr>
                </a:outerShdw>
              </a:effectLst>
              <a:latin typeface="Shonar Bangla" pitchFamily="18" charset="0"/>
              <a:cs typeface="Shonar Bangla" pitchFamily="18" charset="0"/>
            </a:endParaRPr>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90600" y="1746068"/>
            <a:ext cx="5410199" cy="3124200"/>
          </a:xfrm>
          <a:prstGeom prst="rect">
            <a:avLst/>
          </a:prstGeom>
          <a:ln w="57150">
            <a:solidFill>
              <a:srgbClr val="0070C0"/>
            </a:solidFill>
          </a:ln>
        </p:spPr>
      </p:pic>
      <p:grpSp>
        <p:nvGrpSpPr>
          <p:cNvPr id="6" name="Group 5"/>
          <p:cNvGrpSpPr/>
          <p:nvPr/>
        </p:nvGrpSpPr>
        <p:grpSpPr>
          <a:xfrm>
            <a:off x="6853338" y="1020151"/>
            <a:ext cx="1723132" cy="3551849"/>
            <a:chOff x="8962240" y="714516"/>
            <a:chExt cx="2778094" cy="544097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312557" y="3239620"/>
              <a:ext cx="1427777" cy="2889444"/>
            </a:xfrm>
            <a:prstGeom prst="rect">
              <a:avLst/>
            </a:prstGeom>
            <a:ln>
              <a:no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2240" y="3239620"/>
              <a:ext cx="1428750" cy="2889444"/>
            </a:xfrm>
            <a:prstGeom prst="rect">
              <a:avLst/>
            </a:prstGeom>
            <a:ln>
              <a:no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8074" y="5134090"/>
              <a:ext cx="1066800" cy="933450"/>
            </a:xfrm>
            <a:prstGeom prst="rect">
              <a:avLst/>
            </a:prstGeom>
            <a:ln>
              <a:noFill/>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9871" y="5126000"/>
              <a:ext cx="1066800" cy="933450"/>
            </a:xfrm>
            <a:prstGeom prst="rect">
              <a:avLst/>
            </a:prstGeom>
            <a:ln>
              <a:no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83896" y="714516"/>
              <a:ext cx="1898329" cy="5426558"/>
            </a:xfrm>
            <a:prstGeom prst="rect">
              <a:avLst/>
            </a:prstGeom>
            <a:ln>
              <a:noFill/>
            </a:ln>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1307" y="3309495"/>
              <a:ext cx="1400175" cy="2653779"/>
            </a:xfrm>
            <a:prstGeom prst="rect">
              <a:avLst/>
            </a:prstGeom>
            <a:ln>
              <a:noFill/>
            </a:ln>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26740" y="4884792"/>
              <a:ext cx="785817" cy="1068224"/>
            </a:xfrm>
            <a:prstGeom prst="rect">
              <a:avLst/>
            </a:prstGeom>
            <a:ln>
              <a:noFill/>
            </a:ln>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0403300" y="4878963"/>
              <a:ext cx="741932" cy="1074053"/>
            </a:xfrm>
            <a:prstGeom prst="rect">
              <a:avLst/>
            </a:prstGeom>
            <a:ln>
              <a:noFill/>
            </a:ln>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98576" y="5479211"/>
              <a:ext cx="1657955" cy="676275"/>
            </a:xfrm>
            <a:prstGeom prst="rect">
              <a:avLst/>
            </a:prstGeom>
            <a:ln>
              <a:noFill/>
            </a:ln>
          </p:spPr>
        </p:pic>
      </p:grpSp>
      <p:pic>
        <p:nvPicPr>
          <p:cNvPr id="16" name="Picture 15"/>
          <p:cNvPicPr>
            <a:picLocks noChangeAspect="1"/>
          </p:cNvPicPr>
          <p:nvPr/>
        </p:nvPicPr>
        <p:blipFill rotWithShape="1">
          <a:blip r:embed="rId14">
            <a:extLst>
              <a:ext uri="{BEBA8EAE-BF5A-486C-A8C5-ECC9F3942E4B}">
                <a14:imgProps xmlns:a14="http://schemas.microsoft.com/office/drawing/2010/main">
                  <a14:imgLayer r:embed="rId15">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309766" y="5735780"/>
            <a:ext cx="8529433" cy="655955"/>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spTree>
    <p:extLst>
      <p:ext uri="{BB962C8B-B14F-4D97-AF65-F5344CB8AC3E}">
        <p14:creationId xmlns:p14="http://schemas.microsoft.com/office/powerpoint/2010/main" val="22831894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250" autoRev="1" fill="hold">
                                          <p:stCondLst>
                                            <p:cond delay="0"/>
                                          </p:stCondLst>
                                        </p:cTn>
                                        <p:tgtEl>
                                          <p:spTgt spid="3"/>
                                        </p:tgtEl>
                                        <p:attrNameLst>
                                          <p:attrName>ppt_w</p:attrName>
                                        </p:attrNameLst>
                                      </p:cBhvr>
                                    </p:anim>
                                    <p:anim by="(#ppt_w*0.50)" calcmode="lin" valueType="num">
                                      <p:cBhvr>
                                        <p:cTn id="19" dur="250" decel="50000" autoRev="1" fill="hold">
                                          <p:stCondLst>
                                            <p:cond delay="0"/>
                                          </p:stCondLst>
                                        </p:cTn>
                                        <p:tgtEl>
                                          <p:spTgt spid="3"/>
                                        </p:tgtEl>
                                        <p:attrNameLst>
                                          <p:attrName>ppt_x</p:attrName>
                                        </p:attrNameLst>
                                      </p:cBhvr>
                                    </p:anim>
                                    <p:anim from="(-#ppt_h/2)" to="(#ppt_y)" calcmode="lin" valueType="num">
                                      <p:cBhvr>
                                        <p:cTn id="20" dur="500" fill="hold">
                                          <p:stCondLst>
                                            <p:cond delay="0"/>
                                          </p:stCondLst>
                                        </p:cTn>
                                        <p:tgtEl>
                                          <p:spTgt spid="3"/>
                                        </p:tgtEl>
                                        <p:attrNameLst>
                                          <p:attrName>ppt_y</p:attrName>
                                        </p:attrNameLst>
                                      </p:cBhvr>
                                    </p:anim>
                                    <p:animRot by="21600000">
                                      <p:cBhvr>
                                        <p:cTn id="21" dur="500" fill="hold">
                                          <p:stCondLst>
                                            <p:cond delay="0"/>
                                          </p:stCondLst>
                                        </p:cTn>
                                        <p:tgtEl>
                                          <p:spTgt spid="3"/>
                                        </p:tgtEl>
                                        <p:attrNameLst>
                                          <p:attrName>r</p:attrName>
                                        </p:attrNameLst>
                                      </p:cBhvr>
                                    </p:animRot>
                                  </p:childTnLst>
                                </p:cTn>
                              </p:par>
                              <p:par>
                                <p:cTn id="22" presetID="6" presetClass="entr" presetSubtype="3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out)">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TextBox 2"/>
          <p:cNvSpPr txBox="1"/>
          <p:nvPr/>
        </p:nvSpPr>
        <p:spPr>
          <a:xfrm>
            <a:off x="1547536" y="1286004"/>
            <a:ext cx="6326431" cy="76944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n w="0"/>
                <a:effectLst>
                  <a:glow rad="1397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2800" dirty="0" smtClean="0">
                <a:ln w="0"/>
                <a:effectLst>
                  <a:outerShdw blurRad="38100" dist="19050" dir="2700000" algn="tl" rotWithShape="0">
                    <a:schemeClr val="dk1">
                      <a:alpha val="40000"/>
                    </a:schemeClr>
                  </a:outerShdw>
                </a:effectLst>
                <a:latin typeface="NikoshBAN" pitchFamily="2" charset="0"/>
                <a:cs typeface="NikoshBAN" pitchFamily="2" charset="0"/>
              </a:rPr>
              <a:t>ক্লাসে </a:t>
            </a: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সহযোগিতা করার জন্য সকলকে </a:t>
            </a:r>
            <a:r>
              <a:rPr lang="bn-BD"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400" b="1" dirty="0">
              <a:solidFill>
                <a:schemeClr val="accent6">
                  <a:lumMod val="75000"/>
                </a:schemeClr>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2567927"/>
            <a:ext cx="7467600" cy="2984509"/>
          </a:xfrm>
          <a:prstGeom prst="rect">
            <a:avLst/>
          </a:prstGeom>
          <a:ln w="63500">
            <a:solidFill>
              <a:srgbClr val="FFFF00"/>
            </a:solidFill>
            <a:round/>
          </a:ln>
          <a:effectLst>
            <a:glow rad="101600">
              <a:schemeClr val="accent2">
                <a:satMod val="175000"/>
                <a:alpha val="40000"/>
              </a:schemeClr>
            </a:glow>
          </a:effectLst>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
        <p:nvSpPr>
          <p:cNvPr id="6" name="TextBox 5"/>
          <p:cNvSpPr txBox="1"/>
          <p:nvPr/>
        </p:nvSpPr>
        <p:spPr>
          <a:xfrm>
            <a:off x="1752600" y="3098042"/>
            <a:ext cx="5459105" cy="1404225"/>
          </a:xfrm>
          <a:prstGeom prst="rect">
            <a:avLst/>
          </a:prstGeom>
          <a:noFill/>
        </p:spPr>
        <p:txBody>
          <a:bodyPr wrap="square" rtlCol="0">
            <a:prstTxWarp prst="textPlain">
              <a:avLst/>
            </a:prstTxWarp>
            <a:spAutoFit/>
          </a:bodyPr>
          <a:lstStyle/>
          <a:p>
            <a:r>
              <a:rPr lang="en-US" sz="3600" b="1" dirty="0" err="1" smtClean="0">
                <a:ln w="6600">
                  <a:solidFill>
                    <a:schemeClr val="accent2"/>
                  </a:solidFill>
                  <a:prstDash val="solid"/>
                </a:ln>
                <a:solidFill>
                  <a:srgbClr val="FFFF00"/>
                </a:solidFill>
                <a:effectLst>
                  <a:glow rad="101600">
                    <a:schemeClr val="accent6">
                      <a:satMod val="175000"/>
                      <a:alpha val="40000"/>
                    </a:schemeClr>
                  </a:glow>
                  <a:outerShdw dist="38100" dir="2700000" algn="tl" rotWithShape="0">
                    <a:schemeClr val="accent2"/>
                  </a:outerShdw>
                </a:effectLst>
                <a:latin typeface="NikoshBAN" pitchFamily="2" charset="0"/>
                <a:cs typeface="NikoshBAN" pitchFamily="2" charset="0"/>
              </a:rPr>
              <a:t>ধন্যবাদ</a:t>
            </a:r>
            <a:endParaRPr lang="en-US" sz="3600" b="1" dirty="0">
              <a:ln w="6600">
                <a:solidFill>
                  <a:schemeClr val="accent2"/>
                </a:solidFill>
                <a:prstDash val="solid"/>
              </a:ln>
              <a:solidFill>
                <a:srgbClr val="FFFF00"/>
              </a:solidFill>
              <a:effectLst>
                <a:glow rad="101600">
                  <a:schemeClr val="accent6">
                    <a:satMod val="175000"/>
                    <a:alpha val="40000"/>
                  </a:schemeClr>
                </a:glow>
                <a:outerShdw dist="38100" dir="2700000" algn="tl" rotWithShape="0">
                  <a:schemeClr val="accent2"/>
                </a:outerShdw>
              </a:effectLst>
              <a:latin typeface="NikoshBAN" pitchFamily="2" charset="0"/>
              <a:cs typeface="NikoshBAN" pitchFamily="2"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spTree>
    <p:extLst>
      <p:ext uri="{BB962C8B-B14F-4D97-AF65-F5344CB8AC3E}">
        <p14:creationId xmlns:p14="http://schemas.microsoft.com/office/powerpoint/2010/main" val="13810765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repeatCount="indefinite" fill="hold" grpId="0" nodeType="clickEffect">
                                  <p:stCondLst>
                                    <p:cond delay="0"/>
                                  </p:stCondLst>
                                  <p:childTnLst>
                                    <p:animEffect transition="out" filter="fade">
                                      <p:cBhvr>
                                        <p:cTn id="15" dur="750" tmFilter="0, 0; .2, .5; .8, .5; 1, 0"/>
                                        <p:tgtEl>
                                          <p:spTgt spid="6"/>
                                        </p:tgtEl>
                                      </p:cBhvr>
                                    </p:animEffect>
                                    <p:animScale>
                                      <p:cBhvr>
                                        <p:cTn id="16" dur="37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50" y="2971800"/>
            <a:ext cx="4357550" cy="33528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533400"/>
            <a:ext cx="2010027" cy="2263366"/>
          </a:xfrm>
          <a:prstGeom prst="rect">
            <a:avLst/>
          </a:prstGeom>
          <a:ln w="88900" cap="sq" cmpd="thickThin">
            <a:solidFill>
              <a:srgbClr val="000000"/>
            </a:solidFill>
            <a:prstDash val="solid"/>
            <a:miter lim="800000"/>
          </a:ln>
          <a:effectLst>
            <a:innerShdw blurRad="76200">
              <a:srgbClr val="000000"/>
            </a:innerShdw>
          </a:effectLst>
        </p:spPr>
      </p:pic>
      <p:sp>
        <p:nvSpPr>
          <p:cNvPr id="5" name="Right Arrow 4"/>
          <p:cNvSpPr/>
          <p:nvPr/>
        </p:nvSpPr>
        <p:spPr>
          <a:xfrm>
            <a:off x="2971800" y="838200"/>
            <a:ext cx="2362200" cy="1371600"/>
          </a:xfrm>
          <a:prstGeom prst="rightArrow">
            <a:avLst/>
          </a:prstGeom>
          <a:noFill/>
          <a:ln w="381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  </a:t>
            </a:r>
            <a:r>
              <a:rPr lang="en-US" sz="32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পাঠ</a:t>
            </a:r>
            <a:r>
              <a:rPr lang="en-US" sz="32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3200" b="1" dirty="0">
              <a:solidFill>
                <a:srgbClr val="FFFF0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5105400" y="3200400"/>
            <a:ext cx="3429000" cy="3124200"/>
          </a:xfrm>
          <a:prstGeom prst="rect">
            <a:avLst/>
          </a:prstGeom>
          <a:ln w="57150">
            <a:solidFill>
              <a:srgbClr val="FFFF00"/>
            </a:solidFill>
          </a:ln>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Arial" pitchFamily="34" charset="0"/>
              <a:buNone/>
            </a:pPr>
            <a:r>
              <a:rPr lang="en-US" sz="4400" b="1" dirty="0" smtClean="0">
                <a:solidFill>
                  <a:srgbClr val="FF0000"/>
                </a:solidFill>
                <a:effectLst>
                  <a:outerShdw blurRad="38100" dist="38100" dir="2700000" algn="tl">
                    <a:srgbClr val="000000">
                      <a:alpha val="43137"/>
                    </a:srgbClr>
                  </a:outerShdw>
                </a:effectLst>
                <a:latin typeface="Shonar Bangla" pitchFamily="18" charset="0"/>
                <a:cs typeface="Shonar Bangla" pitchFamily="18" charset="0"/>
              </a:rPr>
              <a:t>     </a:t>
            </a:r>
          </a:p>
          <a:p>
            <a:pPr>
              <a:buFont typeface="Arial" pitchFamily="34" charset="0"/>
              <a:buNone/>
            </a:pPr>
            <a:r>
              <a:rPr lang="en-US" sz="5700" b="1" u="sng" dirty="0" err="1" smtClean="0">
                <a:solidFill>
                  <a:srgbClr val="FF0000"/>
                </a:solidFill>
                <a:effectLst>
                  <a:outerShdw blurRad="38100" dist="38100" dir="2700000" algn="tl">
                    <a:srgbClr val="000000">
                      <a:alpha val="43137"/>
                    </a:srgbClr>
                  </a:outerShdw>
                </a:effectLst>
                <a:latin typeface="Shonar Bangla" pitchFamily="18" charset="0"/>
                <a:cs typeface="Shonar Bangla" pitchFamily="18" charset="0"/>
              </a:rPr>
              <a:t>হাদিস</a:t>
            </a:r>
            <a:r>
              <a:rPr lang="en-US" sz="5700" b="1" u="sng" dirty="0" smtClean="0">
                <a:solidFill>
                  <a:srgbClr val="FF0000"/>
                </a:solidFill>
                <a:effectLst>
                  <a:outerShdw blurRad="38100" dist="38100" dir="2700000" algn="tl">
                    <a:srgbClr val="000000">
                      <a:alpha val="43137"/>
                    </a:srgbClr>
                  </a:outerShdw>
                </a:effectLst>
                <a:latin typeface="Shonar Bangla" pitchFamily="18" charset="0"/>
                <a:cs typeface="Shonar Bangla" pitchFamily="18" charset="0"/>
              </a:rPr>
              <a:t> </a:t>
            </a:r>
            <a:r>
              <a:rPr lang="en-US" sz="5700" b="1" u="sng" dirty="0" err="1" smtClean="0">
                <a:solidFill>
                  <a:srgbClr val="FF0000"/>
                </a:solidFill>
                <a:effectLst>
                  <a:outerShdw blurRad="38100" dist="38100" dir="2700000" algn="tl">
                    <a:srgbClr val="000000">
                      <a:alpha val="43137"/>
                    </a:srgbClr>
                  </a:outerShdw>
                </a:effectLst>
                <a:latin typeface="Shonar Bangla" pitchFamily="18" charset="0"/>
                <a:cs typeface="Shonar Bangla" pitchFamily="18" charset="0"/>
              </a:rPr>
              <a:t>শরীফ</a:t>
            </a:r>
            <a:endParaRPr lang="en-US" sz="5700" b="1" u="sng" dirty="0" smtClean="0">
              <a:solidFill>
                <a:srgbClr val="FF0000"/>
              </a:solidFill>
              <a:effectLst>
                <a:outerShdw blurRad="38100" dist="38100" dir="2700000" algn="tl">
                  <a:srgbClr val="000000">
                    <a:alpha val="43137"/>
                  </a:srgbClr>
                </a:outerShdw>
              </a:effectLst>
              <a:latin typeface="Shonar Bangla" pitchFamily="18" charset="0"/>
              <a:cs typeface="Shonar Bangla" pitchFamily="18" charset="0"/>
            </a:endParaRPr>
          </a:p>
          <a:p>
            <a:pPr>
              <a:buFont typeface="Arial" pitchFamily="34" charset="0"/>
              <a:buNone/>
            </a:pPr>
            <a:r>
              <a:rPr lang="bn-BD"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দাখিল নবম শ্রেণি  </a:t>
            </a:r>
          </a:p>
          <a:p>
            <a:pPr>
              <a:buFont typeface="Arial" pitchFamily="34" charset="0"/>
              <a:buNone/>
            </a:pPr>
            <a:r>
              <a:rPr lang="bn-BD"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অধ্যায়</a:t>
            </a:r>
            <a:r>
              <a:rPr lang="en-US"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bn-BD"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২য় </a:t>
            </a:r>
          </a:p>
          <a:p>
            <a:pPr>
              <a:buFont typeface="Arial" pitchFamily="34" charset="0"/>
              <a:buNone/>
            </a:pPr>
            <a:r>
              <a:rPr lang="bn-BD" sz="4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a:t>
            </a:r>
            <a:r>
              <a:rPr lang="en-US" sz="4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রিচ্ছেদ</a:t>
            </a:r>
            <a:r>
              <a:rPr lang="bn-BD" sz="4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 ২য় </a:t>
            </a:r>
          </a:p>
          <a:p>
            <a:pPr>
              <a:buFont typeface="Arial" pitchFamily="34" charset="0"/>
              <a:buNone/>
            </a:pPr>
            <a:r>
              <a:rPr lang="bn-BD" sz="4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সময় – </a:t>
            </a:r>
            <a:r>
              <a:rPr lang="en-US" sz="4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৫০</a:t>
            </a:r>
            <a:r>
              <a:rPr lang="bn-BD" sz="4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মিনিট  </a:t>
            </a:r>
            <a:endParaRPr lang="ar-SA" sz="4400" b="1" dirty="0" smtClean="0">
              <a:solidFill>
                <a:srgbClr val="00B050"/>
              </a:solidFill>
              <a:effectLst>
                <a:outerShdw blurRad="38100" dist="38100" dir="2700000" algn="tl">
                  <a:srgbClr val="000000">
                    <a:alpha val="43137"/>
                  </a:srgbClr>
                </a:outerShdw>
              </a:effectLst>
              <a:latin typeface="NikoshBAN" pitchFamily="2" charset="0"/>
              <a:cs typeface="Shonar Bangla" pitchFamily="18" charset="0"/>
            </a:endParaRPr>
          </a:p>
        </p:txBody>
      </p:sp>
      <p:pic>
        <p:nvPicPr>
          <p:cNvPr id="1026" name="Picture 2" descr="https://www.teachers.gov.bd/shared/contents/2021/August/12/presentation/image_8650_16287492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620" y="533400"/>
            <a:ext cx="2194560" cy="25146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2552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2000"/>
                                        <p:tgtEl>
                                          <p:spTgt spid="6"/>
                                        </p:tgtEl>
                                      </p:cBhvr>
                                    </p:animEffect>
                                  </p:childTnLst>
                                </p:cTn>
                              </p:par>
                              <p:par>
                                <p:cTn id="16" presetID="4" presetClass="entr" presetSubtype="3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ox(out)">
                                      <p:cBhvr>
                                        <p:cTn id="18" dur="2000"/>
                                        <p:tgtEl>
                                          <p:spTgt spid="1026"/>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pic>
        <p:nvPicPr>
          <p:cNvPr id="2050" name="Picture 2" descr="C:\Users\Md.Yousufe\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02" y="685800"/>
            <a:ext cx="3924301" cy="23241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2051" name="Picture 3" descr="C:\Users\Md.Yousufe\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03" y="3359002"/>
            <a:ext cx="3924300" cy="1898798"/>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486400"/>
            <a:ext cx="7620000" cy="76944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   </a:t>
            </a:r>
            <a:r>
              <a:rPr lang="en-US" sz="4400" dirty="0" err="1" smtClean="0">
                <a:latin typeface="NikoshBAN" pitchFamily="2" charset="0"/>
                <a:cs typeface="NikoshBAN" pitchFamily="2" charset="0"/>
              </a:rPr>
              <a:t>উপরের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ছবি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গুলোর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লক্ষ্য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a:t>
            </a:r>
            <a:endParaRPr lang="en-US" sz="44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685800"/>
            <a:ext cx="3657600" cy="4572000"/>
          </a:xfrm>
          <a:prstGeom prst="rect">
            <a:avLst/>
          </a:prstGeom>
          <a:ln w="38100">
            <a:solidFill>
              <a:srgbClr val="FFFF00"/>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spTree>
    <p:extLst>
      <p:ext uri="{BB962C8B-B14F-4D97-AF65-F5344CB8AC3E}">
        <p14:creationId xmlns:p14="http://schemas.microsoft.com/office/powerpoint/2010/main" val="1882116083"/>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circle(in)">
                                      <p:cBhvr>
                                        <p:cTn id="2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Title 1"/>
          <p:cNvSpPr txBox="1">
            <a:spLocks/>
          </p:cNvSpPr>
          <p:nvPr/>
        </p:nvSpPr>
        <p:spPr>
          <a:xfrm>
            <a:off x="2743200" y="609600"/>
            <a:ext cx="4267200" cy="685800"/>
          </a:xfrm>
          <a:prstGeom prst="rect">
            <a:avLst/>
          </a:prstGeom>
          <a:blipFill>
            <a:blip r:embed="rId4"/>
            <a:tile tx="0" ty="0" sx="100000" sy="100000" flip="none" algn="tl"/>
          </a:blipFill>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4800" dirty="0" smtClean="0">
              <a:latin typeface="Shonar Bangla" pitchFamily="18" charset="0"/>
              <a:cs typeface="Shonar Bangla" pitchFamily="18" charset="0"/>
            </a:endParaRPr>
          </a:p>
          <a:p>
            <a:r>
              <a:rPr lang="bn-BD" sz="1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নিচের ছবিটি লক্ষ</a:t>
            </a:r>
            <a:r>
              <a:rPr lang="en-US" sz="12800" b="1"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্য</a:t>
            </a:r>
            <a:r>
              <a:rPr lang="bn-BD" sz="1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কর</a:t>
            </a:r>
            <a:r>
              <a:rPr lang="bn-BD" sz="8000" dirty="0" smtClean="0">
                <a:solidFill>
                  <a:srgbClr val="0070C0"/>
                </a:solidFill>
                <a:latin typeface="Shonar Bangla" pitchFamily="18" charset="0"/>
                <a:cs typeface="Shonar Bangla" pitchFamily="18" charset="0"/>
              </a:rPr>
              <a:t> </a:t>
            </a:r>
            <a:endParaRPr lang="en-US" sz="8000" dirty="0">
              <a:solidFill>
                <a:srgbClr val="0070C0"/>
              </a:solidFill>
              <a:latin typeface="Shonar Bangla" pitchFamily="18" charset="0"/>
              <a:cs typeface="Shonar Bangla" pitchFamily="18" charset="0"/>
            </a:endParaRPr>
          </a:p>
        </p:txBody>
      </p:sp>
      <p:pic>
        <p:nvPicPr>
          <p:cNvPr id="4" name="Picture 3" descr="13858656771367.jpg"/>
          <p:cNvPicPr>
            <a:picLocks noChangeAspect="1"/>
          </p:cNvPicPr>
          <p:nvPr/>
        </p:nvPicPr>
        <p:blipFill>
          <a:blip r:embed="rId5"/>
          <a:stretch>
            <a:fillRect/>
          </a:stretch>
        </p:blipFill>
        <p:spPr>
          <a:xfrm>
            <a:off x="800080" y="1447800"/>
            <a:ext cx="7654871" cy="4267200"/>
          </a:xfrm>
          <a:prstGeom prst="rect">
            <a:avLst/>
          </a:prstGeom>
          <a:ln w="76200">
            <a:solidFill>
              <a:schemeClr val="tx1"/>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7" name="Picture 6"/>
          <p:cNvPicPr>
            <a:picLocks noChangeAspect="1"/>
          </p:cNvPicPr>
          <p:nvPr/>
        </p:nvPicPr>
        <p:blipFill rotWithShape="1">
          <a:blip r:embed="rId8">
            <a:extLst>
              <a:ext uri="{BEBA8EAE-BF5A-486C-A8C5-ECC9F3942E4B}">
                <a14:imgProps xmlns:a14="http://schemas.microsoft.com/office/drawing/2010/main">
                  <a14:imgLayer r:embed="rId9">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7714361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895600"/>
            <a:ext cx="4648200" cy="2895600"/>
          </a:xfrm>
          <a:prstGeom prst="rect">
            <a:avLst/>
          </a:prstGeom>
          <a:ln w="57150">
            <a:solidFill>
              <a:srgbClr val="FFFF00"/>
            </a:solidFill>
          </a:ln>
        </p:spPr>
      </p:pic>
      <p:sp>
        <p:nvSpPr>
          <p:cNvPr id="5" name="TextBox 4"/>
          <p:cNvSpPr txBox="1"/>
          <p:nvPr/>
        </p:nvSpPr>
        <p:spPr>
          <a:xfrm>
            <a:off x="685800" y="1219200"/>
            <a:ext cx="7924800" cy="1508105"/>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আমাদের</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আজকের</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পাঠ</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হলো</a:t>
            </a:r>
            <a:r>
              <a:rPr lang="en-US" sz="4400" b="1" dirty="0" smtClean="0">
                <a:solidFill>
                  <a:srgbClr val="FF0000"/>
                </a:solidFill>
                <a:latin typeface="NikoshBAN" pitchFamily="2" charset="0"/>
                <a:cs typeface="NikoshBAN" pitchFamily="2" charset="0"/>
              </a:rPr>
              <a:t> -</a:t>
            </a:r>
          </a:p>
          <a:p>
            <a:r>
              <a:rPr lang="en-US" sz="44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অনুমতি </a:t>
            </a:r>
            <a:r>
              <a:rPr lang="bn-BD" sz="44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চাওয়ার বর্ণনা  </a:t>
            </a:r>
            <a:r>
              <a:rPr lang="ar-SA" sz="4800" b="1" dirty="0" smtClean="0">
                <a:solidFill>
                  <a:srgbClr val="FF0000"/>
                </a:solidFill>
                <a:latin typeface="NikoshBAN" pitchFamily="2" charset="0"/>
                <a:cs typeface="Adobe Arabic" pitchFamily="18" charset="-78"/>
              </a:rPr>
              <a:t>الإسـتـيذان</a:t>
            </a:r>
            <a:endParaRPr lang="bn-BD" sz="4800" b="1" dirty="0">
              <a:solidFill>
                <a:srgbClr val="FF0000"/>
              </a:solidFill>
              <a:latin typeface="NikoshBAN" pitchFamily="2" charset="0"/>
              <a:cs typeface="NikoshBAN"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3142346203"/>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Title 1"/>
          <p:cNvSpPr txBox="1">
            <a:spLocks/>
          </p:cNvSpPr>
          <p:nvPr/>
        </p:nvSpPr>
        <p:spPr>
          <a:xfrm>
            <a:off x="1828800" y="609600"/>
            <a:ext cx="4953000" cy="1066800"/>
          </a:xfrm>
          <a:prstGeom prst="rect">
            <a:avLst/>
          </a:prstGeom>
          <a:ln w="76200" cap="flat" cmpd="sng" algn="ctr">
            <a:solidFill>
              <a:srgbClr val="FFFF00"/>
            </a:solidFill>
            <a:prstDash val="solid"/>
          </a:ln>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honar Bangla" pitchFamily="18" charset="0"/>
                <a:cs typeface="Shonar Bangla" pitchFamily="18" charset="0"/>
              </a:rPr>
              <a:t>শিখনফল</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honar Bangla" pitchFamily="18" charset="0"/>
              <a:cs typeface="Shonar Bangla" pitchFamily="18" charset="0"/>
            </a:endParaRPr>
          </a:p>
        </p:txBody>
      </p:sp>
      <p:pic>
        <p:nvPicPr>
          <p:cNvPr id="3074" name="Picture 2" descr="C:\Users\Md.Yousufe\Desktop\Untitled-1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4728"/>
            <a:ext cx="7772399" cy="4035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791200"/>
            <a:ext cx="8131852" cy="579755"/>
          </a:xfrm>
          <a:prstGeom prst="rect">
            <a:avLst/>
          </a:prstGeom>
        </p:spPr>
      </p:pic>
    </p:spTree>
    <p:extLst>
      <p:ext uri="{BB962C8B-B14F-4D97-AF65-F5344CB8AC3E}">
        <p14:creationId xmlns:p14="http://schemas.microsoft.com/office/powerpoint/2010/main" val="9402958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2000"/>
                                        <p:tgtEl>
                                          <p:spTgt spid="307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Rectangle 2"/>
          <p:cNvSpPr/>
          <p:nvPr/>
        </p:nvSpPr>
        <p:spPr>
          <a:xfrm>
            <a:off x="3276599" y="737920"/>
            <a:ext cx="3733801" cy="523220"/>
          </a:xfrm>
          <a:prstGeom prst="rect">
            <a:avLst/>
          </a:prstGeom>
          <a:blipFill>
            <a:blip r:embed="rId4"/>
            <a:tile tx="0" ty="0" sx="100000" sy="100000" flip="none" algn="tl"/>
          </a:blip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ar-SA" sz="2800" b="1" dirty="0" smtClean="0">
                <a:solidFill>
                  <a:srgbClr val="FF0000"/>
                </a:solidFill>
                <a:latin typeface="NikoshBAN" pitchFamily="2" charset="0"/>
                <a:cs typeface="Adobe Arabic" pitchFamily="18" charset="-78"/>
              </a:rPr>
              <a:t>الإسـتـيذان</a:t>
            </a:r>
            <a:r>
              <a:rPr lang="en-US" sz="2800" b="1" dirty="0" smtClean="0">
                <a:solidFill>
                  <a:srgbClr val="FF0000"/>
                </a:solidFill>
                <a:latin typeface="NikoshBAN" pitchFamily="2" charset="0"/>
                <a:cs typeface="Adobe Arabic" pitchFamily="18" charset="-78"/>
              </a:rPr>
              <a:t> </a:t>
            </a:r>
            <a:r>
              <a:rPr lang="bn-BD" sz="28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এর  </a:t>
            </a:r>
            <a:r>
              <a:rPr lang="bn-BD" sz="28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পরিচ</a:t>
            </a:r>
            <a:r>
              <a:rPr lang="en-US" sz="28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য়-</a:t>
            </a:r>
            <a:r>
              <a:rPr lang="bn-BD" sz="28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1050" dirty="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Flowchart: Multidocument 3"/>
          <p:cNvSpPr/>
          <p:nvPr/>
        </p:nvSpPr>
        <p:spPr>
          <a:xfrm>
            <a:off x="876300" y="1524000"/>
            <a:ext cx="7467600" cy="4800599"/>
          </a:xfrm>
          <a:prstGeom prst="flowChartMultidocument">
            <a:avLst/>
          </a:prstGeom>
          <a:blipFill>
            <a:blip r:embed="rId4"/>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t> </a:t>
            </a:r>
            <a:r>
              <a:rPr lang="ar-SA" sz="3200" b="1" dirty="0" smtClean="0">
                <a:solidFill>
                  <a:srgbClr val="FF0000"/>
                </a:solidFill>
                <a:latin typeface="NikoshBAN" pitchFamily="2" charset="0"/>
                <a:cs typeface="Adobe Arabic" pitchFamily="18" charset="-78"/>
              </a:rPr>
              <a:t> </a:t>
            </a:r>
            <a:r>
              <a:rPr lang="ar-SA" sz="3200" b="1" dirty="0">
                <a:solidFill>
                  <a:srgbClr val="FF0000"/>
                </a:solidFill>
                <a:latin typeface="NikoshBAN" pitchFamily="2" charset="0"/>
                <a:cs typeface="Adobe Arabic" pitchFamily="18" charset="-78"/>
              </a:rPr>
              <a:t>الإسـتـيذان</a:t>
            </a:r>
            <a:r>
              <a:rPr lang="en-US" sz="3200" b="1" dirty="0" smtClean="0">
                <a:solidFill>
                  <a:srgbClr val="FF0000"/>
                </a:solidFill>
                <a:latin typeface="NikoshBAN" pitchFamily="2" charset="0"/>
                <a:cs typeface="Adobe Arabic" pitchFamily="18" charset="-78"/>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শব্দটি</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আরবী</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এর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অর্থ</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হলো</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অনুমতি</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প্রার্থনা</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ইসলামি</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শরিয়তের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পরিভাষায়</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প্রবেশ</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পূর্বে</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ঘরের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মালিকের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কাছ</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থেকে</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অনুমতি</a:t>
            </a:r>
            <a:r>
              <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প্রার্থনা</a:t>
            </a:r>
            <a:r>
              <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হয়</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তাকে</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ইসতিজান</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বলে</a:t>
            </a:r>
            <a:endPar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32925262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Rectangle 2"/>
          <p:cNvSpPr/>
          <p:nvPr/>
        </p:nvSpPr>
        <p:spPr>
          <a:xfrm>
            <a:off x="685800" y="1443841"/>
            <a:ext cx="7848600" cy="3970318"/>
          </a:xfrm>
          <a:prstGeom prst="rect">
            <a:avLst/>
          </a:prstGeom>
          <a:ln w="57150">
            <a:solidFill>
              <a:srgbClr val="C0000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buNone/>
            </a:pPr>
            <a:r>
              <a:rPr lang="ar-SA" sz="3600" b="1" dirty="0" smtClean="0">
                <a:solidFill>
                  <a:srgbClr val="002060"/>
                </a:solidFill>
                <a:latin typeface="Shonar Bangla" pitchFamily="18" charset="0"/>
                <a:cs typeface="Arabic Transparent" pitchFamily="2" charset="-78"/>
              </a:rPr>
              <a:t>عن </a:t>
            </a:r>
            <a:r>
              <a:rPr lang="ar-SA" sz="3600" b="1" dirty="0">
                <a:solidFill>
                  <a:srgbClr val="002060"/>
                </a:solidFill>
                <a:latin typeface="Shonar Bangla" pitchFamily="18" charset="0"/>
                <a:cs typeface="Arabic Transparent" pitchFamily="2" charset="-78"/>
              </a:rPr>
              <a:t>عطاء </a:t>
            </a:r>
            <a:r>
              <a:rPr lang="ar-SA" sz="3600" b="1" dirty="0">
                <a:solidFill>
                  <a:srgbClr val="002060"/>
                </a:solidFill>
                <a:latin typeface="Adobe Arabic" pitchFamily="18" charset="-78"/>
                <a:cs typeface="Arabic Transparent" pitchFamily="2" charset="-78"/>
              </a:rPr>
              <a:t>بن يسار رضي الله تعالي عنه  أنّ رجلاً سأل رسول الله صلّي الله عليه وسلّم فقالأأاستأذن علي امّي فقال نعم فقال الرّجل إنّي معها في البيت فقال رسول الله صلّي الله عليه وسلّم إستأذن عليها فقال الرّجل إنّي خادمها فقال رسول الله صلّي الله عليه وسلّم  إستأذن عليها أتحبّ أن تراها عريانة قال لاقال فاستأذن عليها (رواه مالك مرسلا ) </a:t>
            </a:r>
            <a:endParaRPr lang="bn-BD" sz="3200" b="1" dirty="0">
              <a:solidFill>
                <a:srgbClr val="002060"/>
              </a:solidFill>
              <a:latin typeface="Adobe Arabic" pitchFamily="18" charset="-78"/>
              <a:cs typeface="Shonar Bangla" pitchFamily="18" charset="0"/>
            </a:endParaRPr>
          </a:p>
        </p:txBody>
      </p:sp>
      <p:sp>
        <p:nvSpPr>
          <p:cNvPr id="4" name="TextBox 3"/>
          <p:cNvSpPr txBox="1"/>
          <p:nvPr/>
        </p:nvSpPr>
        <p:spPr>
          <a:xfrm>
            <a:off x="2362200" y="609600"/>
            <a:ext cx="4572000" cy="523220"/>
          </a:xfrm>
          <a:prstGeom prst="rect">
            <a:avLst/>
          </a:prstGeom>
          <a:ln w="38100">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     </a:t>
            </a:r>
            <a:r>
              <a:rPr lang="bn-BD" sz="2800" b="1" dirty="0" smtClean="0">
                <a:solidFill>
                  <a:srgbClr val="FF0000"/>
                </a:solidFill>
                <a:latin typeface="NikoshBAN" pitchFamily="2" charset="0"/>
                <a:cs typeface="NikoshBAN" pitchFamily="2" charset="0"/>
              </a:rPr>
              <a:t>অনুমতি </a:t>
            </a:r>
            <a:r>
              <a:rPr lang="bn-BD" sz="2800" b="1" dirty="0">
                <a:solidFill>
                  <a:srgbClr val="FF0000"/>
                </a:solidFill>
                <a:latin typeface="NikoshBAN" pitchFamily="2" charset="0"/>
                <a:cs typeface="NikoshBAN" pitchFamily="2" charset="0"/>
              </a:rPr>
              <a:t>প্রার্থনা</a:t>
            </a:r>
            <a:r>
              <a:rPr lang="ar-SA" sz="2800" b="1" dirty="0">
                <a:solidFill>
                  <a:srgbClr val="FF0000"/>
                </a:solidFill>
                <a:latin typeface="NikoshBAN" pitchFamily="2" charset="0"/>
                <a:cs typeface="Shonar Bangla" pitchFamily="18" charset="0"/>
              </a:rPr>
              <a:t> </a:t>
            </a:r>
            <a:r>
              <a:rPr lang="bn-BD" sz="2800" b="1" dirty="0">
                <a:solidFill>
                  <a:srgbClr val="FF0000"/>
                </a:solidFill>
                <a:latin typeface="NikoshBAN" pitchFamily="2" charset="0"/>
                <a:cs typeface="NikoshBAN" pitchFamily="2" charset="0"/>
              </a:rPr>
              <a:t>-  মুল হাদিস –</a:t>
            </a:r>
            <a:r>
              <a:rPr lang="en-US" sz="2800" b="1" dirty="0">
                <a:solidFill>
                  <a:srgbClr val="FF0000"/>
                </a:solidFill>
                <a:latin typeface="NikoshBAN" pitchFamily="2" charset="0"/>
                <a:cs typeface="NikoshBAN" pitchFamily="2" charset="0"/>
              </a:rPr>
              <a:t>৪৭</a:t>
            </a:r>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1241708959"/>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125" autoRev="1" fill="hold">
                                          <p:stCondLst>
                                            <p:cond delay="0"/>
                                          </p:stCondLst>
                                        </p:cTn>
                                        <p:tgtEl>
                                          <p:spTgt spid="3"/>
                                        </p:tgtEl>
                                        <p:attrNameLst>
                                          <p:attrName>ppt_w</p:attrName>
                                        </p:attrNameLst>
                                      </p:cBhvr>
                                    </p:anim>
                                    <p:anim by="(#ppt_w*0.50)" calcmode="lin" valueType="num">
                                      <p:cBhvr>
                                        <p:cTn id="13" dur="125" decel="50000" autoRev="1" fill="hold">
                                          <p:stCondLst>
                                            <p:cond delay="0"/>
                                          </p:stCondLst>
                                        </p:cTn>
                                        <p:tgtEl>
                                          <p:spTgt spid="3"/>
                                        </p:tgtEl>
                                        <p:attrNameLst>
                                          <p:attrName>ppt_x</p:attrName>
                                        </p:attrNameLst>
                                      </p:cBhvr>
                                    </p:anim>
                                    <p:anim from="(-#ppt_h/2)" to="(#ppt_y)" calcmode="lin" valueType="num">
                                      <p:cBhvr>
                                        <p:cTn id="14" dur="250" fill="hold">
                                          <p:stCondLst>
                                            <p:cond delay="0"/>
                                          </p:stCondLst>
                                        </p:cTn>
                                        <p:tgtEl>
                                          <p:spTgt spid="3"/>
                                        </p:tgtEl>
                                        <p:attrNameLst>
                                          <p:attrName>ppt_y</p:attrName>
                                        </p:attrNameLst>
                                      </p:cBhvr>
                                    </p:anim>
                                    <p:animRot by="21600000">
                                      <p:cBhvr>
                                        <p:cTn id="15" dur="2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381000" y="304800"/>
            <a:ext cx="8458200" cy="6248400"/>
          </a:xfrm>
          <a:prstGeom prst="rect">
            <a:avLst/>
          </a:prstGeom>
          <a:ln w="206375" cmpd="thinThick">
            <a:solidFill>
              <a:srgbClr val="00B050"/>
            </a:solidFill>
            <a:bevel/>
          </a:ln>
          <a:scene3d>
            <a:camera prst="orthographicFront">
              <a:rot lat="600000" lon="0" rev="0"/>
            </a:camera>
            <a:lightRig rig="threePt" dir="t"/>
          </a:scene3d>
          <a:sp3d>
            <a:bevelT w="190500" h="31750"/>
            <a:bevelB w="260350"/>
          </a:sp3d>
        </p:spPr>
      </p:pic>
      <p:sp>
        <p:nvSpPr>
          <p:cNvPr id="3" name="Rectangle 2"/>
          <p:cNvSpPr/>
          <p:nvPr/>
        </p:nvSpPr>
        <p:spPr>
          <a:xfrm>
            <a:off x="685800" y="1600200"/>
            <a:ext cx="7772400" cy="3970318"/>
          </a:xfrm>
          <a:prstGeom prst="rect">
            <a:avLst/>
          </a:prstGeom>
          <a:blipFill>
            <a:blip r:embed="rId4"/>
            <a:tile tx="0" ty="0" sx="100000" sy="100000" flip="none" algn="tl"/>
          </a:blipFill>
          <a:ln w="57150">
            <a:solidFill>
              <a:srgbClr val="FF000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just">
              <a:buNone/>
            </a:pPr>
            <a:r>
              <a:rPr lang="bn-BD" sz="2800" dirty="0">
                <a:latin typeface="NikoshBAN" pitchFamily="2" charset="0"/>
                <a:cs typeface="NikoshBAN" pitchFamily="2" charset="0"/>
              </a:rPr>
              <a:t>হযরত আতা ইবনে ইয়াসার (রা.) হতে বণিত,</a:t>
            </a:r>
          </a:p>
          <a:p>
            <a:pPr algn="just">
              <a:buNone/>
            </a:pPr>
            <a:r>
              <a:rPr lang="bn-BD" sz="2800" dirty="0">
                <a:latin typeface="NikoshBAN" pitchFamily="2" charset="0"/>
                <a:cs typeface="NikoshBAN" pitchFamily="2" charset="0"/>
              </a:rPr>
              <a:t> একদা এক ব্যক্তি হযরত রাসুলুল্লাহ (স.) কে জিঞাসা করলেন , আমি কি আমার মায়ের নিকট যেতে অনুমতি প্রার্থনা করবো , তিনি বললেন , হ্যা । তখন লোকটি বললো , আমি তো তার সাথে একই ঘরে থাকি </a:t>
            </a:r>
          </a:p>
          <a:p>
            <a:pPr algn="just">
              <a:buNone/>
            </a:pPr>
            <a:r>
              <a:rPr lang="bn-BD" sz="2800" dirty="0">
                <a:latin typeface="NikoshBAN" pitchFamily="2" charset="0"/>
                <a:cs typeface="NikoshBAN" pitchFamily="2" charset="0"/>
              </a:rPr>
              <a:t>  হযরত রাসুল (স.) বললেন , তুমি  তাঁর নিকট  অনুমতি চাউ । অত.পর </a:t>
            </a:r>
          </a:p>
          <a:p>
            <a:pPr algn="just">
              <a:buNone/>
            </a:pPr>
            <a:r>
              <a:rPr lang="bn-BD" sz="2800" dirty="0">
                <a:latin typeface="NikoshBAN" pitchFamily="2" charset="0"/>
                <a:cs typeface="NikoshBAN" pitchFamily="2" charset="0"/>
              </a:rPr>
              <a:t> লোকটি বললো , আমি তার সেবক , তখন রাসুল (স.) বললেন , তমি কি তোমার মাকে  অনাবৃত পোশাকে দেখতে পছন্দ কর , সে বললো </a:t>
            </a:r>
          </a:p>
          <a:p>
            <a:pPr algn="just">
              <a:buNone/>
            </a:pPr>
            <a:r>
              <a:rPr lang="bn-BD" sz="2800" dirty="0">
                <a:latin typeface="NikoshBAN" pitchFamily="2" charset="0"/>
                <a:cs typeface="NikoshBAN" pitchFamily="2" charset="0"/>
              </a:rPr>
              <a:t> ,না । রসুল (স.) বললেন , তাহলে তুমি তাঁর নিকট অনুমতি প্রাথর্না  করো  ( ইম্ম মালিক (রহ.) হাদিসটি মুরসাল সূত্রে  বর্ণনা করেছেন ) । </a:t>
            </a:r>
          </a:p>
        </p:txBody>
      </p:sp>
      <p:sp>
        <p:nvSpPr>
          <p:cNvPr id="4" name="TextBox 3"/>
          <p:cNvSpPr txBox="1"/>
          <p:nvPr/>
        </p:nvSpPr>
        <p:spPr>
          <a:xfrm>
            <a:off x="1905000" y="762000"/>
            <a:ext cx="4343400" cy="369332"/>
          </a:xfrm>
          <a:prstGeom prst="rect">
            <a:avLst/>
          </a:prstGeom>
          <a:noFill/>
        </p:spPr>
        <p:txBody>
          <a:bodyPr wrap="square" rtlCol="0">
            <a:spAutoFit/>
          </a:bodyPr>
          <a:lstStyle/>
          <a:p>
            <a:endParaRPr lang="en-US" dirty="0"/>
          </a:p>
        </p:txBody>
      </p:sp>
      <p:sp>
        <p:nvSpPr>
          <p:cNvPr id="5" name="Title 1"/>
          <p:cNvSpPr txBox="1">
            <a:spLocks/>
          </p:cNvSpPr>
          <p:nvPr/>
        </p:nvSpPr>
        <p:spPr>
          <a:xfrm>
            <a:off x="1371600" y="762000"/>
            <a:ext cx="6400800" cy="672028"/>
          </a:xfrm>
          <a:prstGeom prst="rect">
            <a:avLst/>
          </a:prstGeom>
          <a:ln w="57150">
            <a:solidFill>
              <a:srgbClr val="FFFF00"/>
            </a:solidFill>
          </a:ln>
        </p:spPr>
        <p:style>
          <a:lnRef idx="2">
            <a:schemeClr val="accent3"/>
          </a:lnRef>
          <a:fillRef idx="1">
            <a:schemeClr val="lt1"/>
          </a:fillRef>
          <a:effectRef idx="0">
            <a:schemeClr val="accent3"/>
          </a:effectRef>
          <a:fontRef idx="minor">
            <a:schemeClr val="dk1"/>
          </a:fontRef>
        </p:style>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18" charset="0"/>
                <a:cs typeface="Shonar Bangla" pitchFamily="18" charset="0"/>
              </a:rPr>
              <a:t>মূল হাদিসটির অনুবাদ</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18" charset="0"/>
              <a:cs typeface="Shonar Bangla"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36129"/>
            <a:ext cx="556029" cy="5326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688" y="436129"/>
            <a:ext cx="500539" cy="497109"/>
          </a:xfrm>
          <a:prstGeom prst="rect">
            <a:avLst/>
          </a:prstGeom>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backgroundRemoval t="54365" b="100000" l="0" r="100000"/>
                    </a14:imgEffect>
                  </a14:imgLayer>
                </a14:imgProps>
              </a:ext>
              <a:ext uri="{28A0092B-C50C-407E-A947-70E740481C1C}">
                <a14:useLocalDpi xmlns:a14="http://schemas.microsoft.com/office/drawing/2010/main" val="0"/>
              </a:ext>
            </a:extLst>
          </a:blip>
          <a:srcRect t="53571" b="11129"/>
          <a:stretch/>
        </p:blipFill>
        <p:spPr>
          <a:xfrm>
            <a:off x="554948" y="5562600"/>
            <a:ext cx="8131852" cy="808355"/>
          </a:xfrm>
          <a:prstGeom prst="rect">
            <a:avLst/>
          </a:prstGeom>
        </p:spPr>
      </p:pic>
    </p:spTree>
    <p:extLst>
      <p:ext uri="{BB962C8B-B14F-4D97-AF65-F5344CB8AC3E}">
        <p14:creationId xmlns:p14="http://schemas.microsoft.com/office/powerpoint/2010/main" val="264859679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641</Words>
  <Application>Microsoft Office PowerPoint</Application>
  <PresentationFormat>On-screen Show (4:3)</PresentationFormat>
  <Paragraphs>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Md.Yousufe</dc:creator>
  <cp:lastModifiedBy>Md.Yousufe</cp:lastModifiedBy>
  <cp:revision>36</cp:revision>
  <dcterms:created xsi:type="dcterms:W3CDTF">2006-08-16T00:00:00Z</dcterms:created>
  <dcterms:modified xsi:type="dcterms:W3CDTF">2023-01-08T15:18:24Z</dcterms:modified>
</cp:coreProperties>
</file>