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20" r:id="rId3"/>
  </p:sldMasterIdLst>
  <p:notesMasterIdLst>
    <p:notesMasterId r:id="rId18"/>
  </p:notesMasterIdLst>
  <p:sldIdLst>
    <p:sldId id="311" r:id="rId4"/>
    <p:sldId id="310" r:id="rId5"/>
    <p:sldId id="258" r:id="rId6"/>
    <p:sldId id="259" r:id="rId7"/>
    <p:sldId id="260" r:id="rId8"/>
    <p:sldId id="301" r:id="rId9"/>
    <p:sldId id="262" r:id="rId10"/>
    <p:sldId id="308" r:id="rId11"/>
    <p:sldId id="279" r:id="rId12"/>
    <p:sldId id="282" r:id="rId13"/>
    <p:sldId id="266" r:id="rId14"/>
    <p:sldId id="306" r:id="rId15"/>
    <p:sldId id="307" r:id="rId16"/>
    <p:sldId id="3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60" d="100"/>
          <a:sy n="60" d="100"/>
        </p:scale>
        <p:origin x="12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41AA-2707-4B1A-9F54-F42B7934E87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47FD-625E-472C-983A-C1D289C36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47FD-625E-472C-983A-C1D289C362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C26C2-3E58-4822-92E8-7A1B026891C1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6B0612-E3C6-40DE-BD32-91C807C93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844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0"/>
            <a:ext cx="12268200" cy="68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2877800" y="6112042"/>
            <a:ext cx="129926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S" sz="2400" b="0" i="0" u="none" strike="noStrike" kern="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উপস্থাপনায়ঃ খান মোঃমাহবুবুর রহমান (প্রভাষক অর্থনীতি ) মহেশপুর পৌর মহিলা কলেজ ও</a:t>
            </a:r>
            <a:r>
              <a:rPr kumimoji="0" lang="en-AS" sz="2400" b="0" i="0" u="none" strike="noStrike" kern="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S" sz="2400" b="0" i="0" u="none" strike="noStrike" kern="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প্রশিক্ষক UITRCE BANBEIS,MOHESHPUR</a:t>
            </a:r>
            <a:r>
              <a:rPr kumimoji="0" lang="en-AS" sz="4400" b="0" i="0" u="none" strike="noStrike" kern="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4400" b="0" i="0" u="none" strike="noStrike" kern="0" cap="none" spc="0" normalizeH="0" baseline="0" noProof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76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dirty="0">
                <a:latin typeface="SutonnyMJ" pitchFamily="2" charset="0"/>
                <a:cs typeface="SutonnyMJ" pitchFamily="2" charset="0"/>
              </a:rPr>
              <a:t>K. </a:t>
            </a:r>
            <a:r>
              <a:rPr lang="bn-IN" sz="4400" dirty="0">
                <a:latin typeface="SutonnyMJ" pitchFamily="2" charset="0"/>
                <a:cs typeface="SutonnyMJ" pitchFamily="2" charset="0"/>
              </a:rPr>
              <a:t>আত্নকর্মসংস্থান বলতে কি বোঝ?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dirty="0">
                <a:latin typeface="SutonnyMJ" pitchFamily="2" charset="0"/>
                <a:cs typeface="SutonnyMJ" pitchFamily="2" charset="0"/>
              </a:rPr>
              <a:t>L. </a:t>
            </a:r>
            <a:r>
              <a:rPr lang="bn-IN" sz="4400" dirty="0">
                <a:latin typeface="SutonnyMJ" pitchFamily="2" charset="0"/>
                <a:cs typeface="SutonnyMJ" pitchFamily="2" charset="0"/>
              </a:rPr>
              <a:t>আত্নকর্মসংস্থানের জন্য করনীয় কি?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400" dirty="0">
                <a:latin typeface="SutonnyMJ" pitchFamily="2" charset="0"/>
                <a:cs typeface="SutonnyMJ" pitchFamily="2" charset="0"/>
              </a:rPr>
              <a:t>M. </a:t>
            </a:r>
            <a:r>
              <a:rPr lang="bn-IN" sz="4400" dirty="0"/>
              <a:t>সফল আত্নকর্মী হতে গেলে আমাদের কি কি করনীয়? 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2" descr="C:\Users\user\Contacts\Downloads\blo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0"/>
            <a:ext cx="2286000" cy="14623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latin typeface="Siyam Rupali ANSI" panose="02000000000000000000" pitchFamily="2" charset="0"/>
                <a:cs typeface="SutonnyMJ" pitchFamily="2" charset="0"/>
              </a:rPr>
              <a:t>        </a:t>
            </a:r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evwoi</a:t>
            </a:r>
            <a:r>
              <a:rPr lang="en-US" sz="6600" dirty="0">
                <a:latin typeface="Siyam Rupali ANSI" panose="02000000000000000000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KvR</a:t>
            </a:r>
            <a:endParaRPr lang="en-US" sz="6600" dirty="0">
              <a:latin typeface="Siyam Rupali ANSI" panose="02000000000000000000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  </a:t>
            </a:r>
            <a:r>
              <a:rPr lang="bn-IN" sz="4800" dirty="0">
                <a:latin typeface="SutonnyMJ" pitchFamily="2" charset="0"/>
                <a:cs typeface="SutonnyMJ" pitchFamily="2" charset="0"/>
              </a:rPr>
              <a:t>একজন সফল আত্নকর্মী হতে কী কী পদক্ষেপ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তুমি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4800" dirty="0">
                <a:latin typeface="SutonnyMJ" pitchFamily="2" charset="0"/>
                <a:cs typeface="SutonnyMJ" pitchFamily="2" charset="0"/>
              </a:rPr>
              <a:t> গ্রহন করবে ব্যাখ্যা কর।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6" descr="Image result for multimedia images and graph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657600"/>
            <a:ext cx="5048250" cy="28847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   </a:t>
            </a:r>
            <a:r>
              <a:rPr lang="bn-IN" sz="4400" dirty="0"/>
              <a:t>আগামী দিনের পাঠ ঘোষনা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10387584" cy="4800600"/>
          </a:xfrm>
          <a:ln w="762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    </a:t>
            </a:r>
            <a:endParaRPr lang="en-US" sz="8800" dirty="0"/>
          </a:p>
          <a:p>
            <a:r>
              <a:rPr lang="en-US" sz="9600" dirty="0" err="1"/>
              <a:t>খাদ্যনিরাপত্তা</a:t>
            </a:r>
            <a:endParaRPr lang="en-US" sz="9600" dirty="0"/>
          </a:p>
          <a:p>
            <a:r>
              <a:rPr lang="en-US" sz="9600" dirty="0"/>
              <a:t>৫ম </a:t>
            </a:r>
            <a:r>
              <a:rPr lang="en-US" sz="9600" dirty="0" err="1"/>
              <a:t>অধ্যায়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8929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7200" dirty="0"/>
              <a:t>সহায়ক গ্রন্থ পুঞ্জি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10539984" cy="4800600"/>
          </a:xfrm>
          <a:ln w="76200"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 </a:t>
            </a:r>
            <a:r>
              <a:rPr lang="en-US" dirty="0" smtClean="0"/>
              <a:t>১)</a:t>
            </a:r>
            <a:r>
              <a:rPr lang="bn-IN" dirty="0" smtClean="0"/>
              <a:t>রণজিত </a:t>
            </a:r>
            <a:r>
              <a:rPr lang="bn-IN" dirty="0"/>
              <a:t>কুমার </a:t>
            </a:r>
            <a:r>
              <a:rPr lang="bn-IN" dirty="0" smtClean="0"/>
              <a:t>নাথ</a:t>
            </a:r>
            <a:r>
              <a:rPr lang="en-US" dirty="0" smtClean="0"/>
              <a:t>, </a:t>
            </a:r>
            <a:r>
              <a:rPr lang="bn-IN" u="sng" dirty="0"/>
              <a:t>অর্থনীতি </a:t>
            </a:r>
            <a:r>
              <a:rPr lang="en-US" u="sng" dirty="0" err="1"/>
              <a:t>দ্বিতীয়</a:t>
            </a:r>
            <a:r>
              <a:rPr lang="bn-IN" u="sng" dirty="0"/>
              <a:t> </a:t>
            </a:r>
            <a:r>
              <a:rPr lang="bn-IN" u="sng" dirty="0" smtClean="0"/>
              <a:t>পত্র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(</a:t>
            </a:r>
            <a:r>
              <a:rPr lang="en-US" dirty="0" err="1" smtClean="0"/>
              <a:t>ঢাকাঃ</a:t>
            </a:r>
            <a:r>
              <a:rPr lang="en-US" dirty="0" smtClean="0"/>
              <a:t> </a:t>
            </a:r>
            <a:r>
              <a:rPr lang="en-US" dirty="0" err="1" smtClean="0"/>
              <a:t>হাসান</a:t>
            </a:r>
            <a:r>
              <a:rPr lang="en-US" dirty="0" smtClean="0"/>
              <a:t> </a:t>
            </a:r>
            <a:r>
              <a:rPr lang="en-US" dirty="0" err="1" smtClean="0"/>
              <a:t>বুক</a:t>
            </a:r>
            <a:r>
              <a:rPr lang="en-US" dirty="0" smtClean="0"/>
              <a:t> হাউস-২০২২)</a:t>
            </a:r>
          </a:p>
          <a:p>
            <a:pPr>
              <a:buNone/>
            </a:pPr>
            <a:r>
              <a:rPr lang="bn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২</a:t>
            </a:r>
            <a:r>
              <a:rPr lang="en-US" b="1" dirty="0"/>
              <a:t>) </a:t>
            </a:r>
            <a:r>
              <a:rPr lang="en-US" sz="2400" b="1" dirty="0" err="1"/>
              <a:t>প্রফেসর</a:t>
            </a:r>
            <a:r>
              <a:rPr lang="en-US" sz="2400" b="1" dirty="0"/>
              <a:t> </a:t>
            </a:r>
            <a:r>
              <a:rPr lang="en-US" sz="2400" b="1" dirty="0" err="1"/>
              <a:t>মোস্তাফিজুর</a:t>
            </a:r>
            <a:r>
              <a:rPr lang="en-US" sz="2400" b="1" dirty="0"/>
              <a:t> </a:t>
            </a:r>
            <a:r>
              <a:rPr lang="en-US" sz="2400" b="1" dirty="0" err="1"/>
              <a:t>রহমান</a:t>
            </a:r>
            <a:r>
              <a:rPr lang="en-US" sz="2400" b="1" dirty="0"/>
              <a:t>,</a:t>
            </a:r>
            <a:r>
              <a:rPr lang="bn-IN" sz="2400" b="1" u="sng" dirty="0"/>
              <a:t>অর্থনীতি </a:t>
            </a:r>
            <a:r>
              <a:rPr lang="en-US" sz="2400" b="1" u="sng" dirty="0" err="1"/>
              <a:t>দ্বিতীয়</a:t>
            </a:r>
            <a:r>
              <a:rPr lang="bn-IN" sz="2400" b="1" u="sng" dirty="0"/>
              <a:t> পত্র</a:t>
            </a:r>
            <a:endParaRPr lang="en-US" sz="2400" b="1" u="sng" dirty="0"/>
          </a:p>
          <a:p>
            <a:pPr>
              <a:buNone/>
            </a:pPr>
            <a:r>
              <a:rPr lang="en-US" sz="2800" b="1" dirty="0"/>
              <a:t> (</a:t>
            </a:r>
            <a:r>
              <a:rPr lang="en-US" sz="2800" b="1" dirty="0" err="1"/>
              <a:t>ঢাকাঃ</a:t>
            </a:r>
            <a:r>
              <a:rPr lang="en-US" sz="2800" b="1" dirty="0"/>
              <a:t> </a:t>
            </a:r>
            <a:r>
              <a:rPr lang="en-US" sz="2800" b="1" dirty="0" err="1"/>
              <a:t>বাংলাদেশ</a:t>
            </a:r>
            <a:r>
              <a:rPr lang="en-US" sz="2800" b="1" dirty="0"/>
              <a:t> </a:t>
            </a:r>
            <a:r>
              <a:rPr lang="en-US" sz="2800" b="1" dirty="0" err="1"/>
              <a:t>বুক</a:t>
            </a:r>
            <a:r>
              <a:rPr lang="en-US" sz="2800" b="1" dirty="0"/>
              <a:t> </a:t>
            </a:r>
            <a:r>
              <a:rPr lang="en-US" sz="2800" b="1" dirty="0" err="1"/>
              <a:t>কর্পোরেশন</a:t>
            </a:r>
            <a:r>
              <a:rPr lang="en-US" sz="2800" b="1" dirty="0"/>
              <a:t> লিঃ-২০২২)</a:t>
            </a:r>
            <a:endParaRPr lang="bn-IN" sz="2800" b="1" dirty="0"/>
          </a:p>
          <a:p>
            <a:pPr>
              <a:buNone/>
            </a:pPr>
            <a:r>
              <a:rPr lang="en-US" dirty="0" smtClean="0"/>
              <a:t>  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1734800" y="3657600"/>
            <a:ext cx="120597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</a:t>
            </a:r>
            <a:r>
              <a:rPr lang="bn-IN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কলকে আগামি ক্লাসের আমন্ত্রণ জানিয়ে বিদায়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0919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1524000"/>
            <a:ext cx="31242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1"/>
            <a:ext cx="6019800" cy="3705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val 3"/>
          <p:cNvSpPr/>
          <p:nvPr/>
        </p:nvSpPr>
        <p:spPr>
          <a:xfrm>
            <a:off x="6248400" y="1676400"/>
            <a:ext cx="3962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04801"/>
            <a:ext cx="5867400" cy="3505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24200" y="5638800"/>
            <a:ext cx="1219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810000"/>
            <a:ext cx="11887200" cy="304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Av‡jvP</a:t>
            </a:r>
            <a:r>
              <a:rPr lang="en-US" sz="6600" dirty="0">
                <a:latin typeface="Siyam Rupali ANSI" panose="02000000000000000000" pitchFamily="2" charset="0"/>
                <a:cs typeface="SutonnyMJ" pitchFamily="2" charset="0"/>
              </a:rPr>
              <a:t>¨ </a:t>
            </a:r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welq</a:t>
            </a:r>
            <a:endParaRPr lang="en-US" sz="6600" dirty="0">
              <a:latin typeface="Siyam Rupali ANSI" panose="02000000000000000000" pitchFamily="2" charset="0"/>
              <a:cs typeface="SutonnyMJ" pitchFamily="2" charset="0"/>
            </a:endParaRPr>
          </a:p>
        </p:txBody>
      </p:sp>
      <p:pic>
        <p:nvPicPr>
          <p:cNvPr id="8" name="Picture 6" descr="Image result for Multimedia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3200400" cy="1600200"/>
          </a:xfrm>
          <a:prstGeom prst="rect">
            <a:avLst/>
          </a:prstGeom>
          <a:noFill/>
        </p:spPr>
      </p:pic>
      <p:pic>
        <p:nvPicPr>
          <p:cNvPr id="9" name="Picture 8" descr="Image result for Multimedia imag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34400" y="215462"/>
            <a:ext cx="3276600" cy="14609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9600" y="1905000"/>
            <a:ext cx="11201400" cy="1600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8000" dirty="0">
                <a:latin typeface="SutonnyMJ" pitchFamily="2" charset="0"/>
                <a:cs typeface="SutonnyMJ" pitchFamily="2" charset="0"/>
              </a:rPr>
              <a:t>আত্নকর্মসংস্থান</a:t>
            </a:r>
            <a:endParaRPr lang="en-US" sz="8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7656" name="Picture 8" descr="Image result for multimedia images and graphics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09600" y="3581400"/>
            <a:ext cx="112014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wkLb</a:t>
            </a:r>
            <a:r>
              <a:rPr lang="en-US" sz="6600" dirty="0">
                <a:latin typeface="Siyam Rupali ANSI" panose="02000000000000000000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iyam Rupali ANSI" panose="02000000000000000000" pitchFamily="2" charset="0"/>
                <a:cs typeface="SutonnyMJ" pitchFamily="2" charset="0"/>
              </a:rPr>
              <a:t>dj</a:t>
            </a:r>
            <a:endParaRPr lang="en-US" sz="6600" dirty="0">
              <a:latin typeface="Siyam Rupali ANSI" panose="02000000000000000000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430000" cy="4724400"/>
          </a:xfr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bn-IN" sz="3600" b="1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. </a:t>
            </a:r>
            <a:r>
              <a:rPr lang="bn-IN" sz="3600" b="1" dirty="0">
                <a:latin typeface="SutonnyMJ" pitchFamily="2" charset="0"/>
                <a:cs typeface="SutonnyMJ" pitchFamily="2" charset="0"/>
              </a:rPr>
              <a:t>আত্নকর্মসংস্থানের ধারনা ব্যাখ্যা করতে পারবে।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bn-IN" sz="3600" b="1" dirty="0">
                <a:latin typeface="SutonnyMJ" pitchFamily="2" charset="0"/>
                <a:cs typeface="SutonnyMJ" pitchFamily="2" charset="0"/>
              </a:rPr>
              <a:t>খ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সফল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আত্নকর্মী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হওয়ার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করনিয়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কি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কি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ব্যাখা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করতে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SutonnyMJ" pitchFamily="2" charset="0"/>
              </a:rPr>
              <a:t>পারবে</a:t>
            </a:r>
            <a:r>
              <a:rPr lang="en-US" sz="3600" b="1" dirty="0">
                <a:latin typeface="Times New Roman" pitchFamily="18" charset="0"/>
                <a:cs typeface="SutonnyMJ" pitchFamily="2" charset="0"/>
              </a:rPr>
              <a:t> ?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bn-IN" sz="3600" b="1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 descr="C:\Users\user\Contacts\Downloads\blo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8800" y="228600"/>
            <a:ext cx="2438400" cy="11430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3590925"/>
            <a:ext cx="2762250" cy="2733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bn-IN" dirty="0" smtClean="0">
                <a:latin typeface="SutonnyMJ" pitchFamily="2" charset="0"/>
                <a:cs typeface="SutonnyMJ" pitchFamily="2" charset="0"/>
              </a:rPr>
              <a:t>আত্নকর্মসংস্থান বলতে কি বোঝ?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953000"/>
          </a:xfrm>
          <a:ln w="7620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bn-IN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bn-IN" sz="4300" b="1" dirty="0">
                <a:latin typeface="SutonnyMJ" pitchFamily="2" charset="0"/>
                <a:cs typeface="SutonnyMJ" pitchFamily="2" charset="0"/>
              </a:rPr>
              <a:t>আত্নকর্মসংস্থান বলতে বোঝায় স্বাধীনভাবে একজন কর্মক্ষম ও কর্মে  ইচ্ছুক মানুষ বেকারত্তের অভিশাপ হতে মুক্ত হয়ার জন্য স্ব-উদ্যেগে উৎপাদন বা আয় অর্জনের ক্ষেত্রে নিয়োজিত থাকা।</a:t>
            </a:r>
          </a:p>
          <a:p>
            <a:pPr>
              <a:buNone/>
            </a:pPr>
            <a:r>
              <a:rPr lang="bn-IN" sz="4300" b="1" dirty="0">
                <a:latin typeface="SutonnyMJ" pitchFamily="2" charset="0"/>
                <a:cs typeface="SutonnyMJ" pitchFamily="2" charset="0"/>
              </a:rPr>
              <a:t>   অর্থাৎ কোন ব্যক্তি নিজের বা ঋণের মাধ্যমে স্বল্প সম্পদ, নিজস্ব জ্ঞান বুদ্ধিমত্তা ও দক্ষতার আলোকে সীমিত ঝুকি নিয়ে নিজস্ব  উদ্যেগে জীবিকা অর্জনের প্রচেষ্টায়  নিয়োজিত থাকাকে আত্নকর্মসংস্থান বলে। </a:t>
            </a:r>
            <a:endParaRPr lang="bn-IN" b="1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bn-IN" sz="3600" dirty="0" smtClean="0"/>
              <a:t>সফল আত্নকর্মী </a:t>
            </a:r>
            <a:r>
              <a:rPr lang="bn-IN" sz="3600" dirty="0"/>
              <a:t>হতে গেলে আমাদের কিছু ধারনা </a:t>
            </a:r>
            <a:r>
              <a:rPr lang="bn-IN" sz="3600" dirty="0" smtClean="0"/>
              <a:t>রাখতে হবেঃ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28274"/>
            <a:ext cx="12192000" cy="5257800"/>
          </a:xfrm>
        </p:spPr>
        <p:txBody>
          <a:bodyPr>
            <a:normAutofit fontScale="25000" lnSpcReduction="20000"/>
          </a:bodyPr>
          <a:lstStyle/>
          <a:p>
            <a:r>
              <a:rPr lang="bn-IN" sz="11200" dirty="0"/>
              <a:t>ইতিবাচক মনোভাব       </a:t>
            </a:r>
          </a:p>
          <a:p>
            <a:r>
              <a:rPr lang="bn-IN" sz="11200" dirty="0"/>
              <a:t>ভালোলাগা</a:t>
            </a:r>
          </a:p>
          <a:p>
            <a:r>
              <a:rPr lang="bn-IN" sz="11200" dirty="0"/>
              <a:t>কঠোর অধ্যবসায়</a:t>
            </a:r>
          </a:p>
          <a:p>
            <a:r>
              <a:rPr lang="bn-IN" sz="11200" dirty="0"/>
              <a:t>লেগে থাকা</a:t>
            </a:r>
          </a:p>
          <a:p>
            <a:r>
              <a:rPr lang="bn-IN" sz="11200" dirty="0"/>
              <a:t>উদ্দেশ্য</a:t>
            </a:r>
          </a:p>
          <a:p>
            <a:r>
              <a:rPr lang="bn-IN" sz="11200" dirty="0"/>
              <a:t>ধৈর্য</a:t>
            </a:r>
          </a:p>
          <a:p>
            <a:r>
              <a:rPr lang="bn-IN" sz="11200" dirty="0"/>
              <a:t>দূরদৃষ্টি </a:t>
            </a:r>
          </a:p>
          <a:p>
            <a:r>
              <a:rPr lang="bn-IN" sz="11200" dirty="0"/>
              <a:t>আত্নবিশ্বাস</a:t>
            </a:r>
          </a:p>
          <a:p>
            <a:r>
              <a:rPr lang="bn-IN" sz="11200" dirty="0"/>
              <a:t>সঠিক পরিকল্পনা</a:t>
            </a:r>
          </a:p>
          <a:p>
            <a:r>
              <a:rPr lang="bn-IN" sz="11200" dirty="0"/>
              <a:t>আত্ননিবেদন</a:t>
            </a:r>
          </a:p>
          <a:p>
            <a:r>
              <a:rPr lang="bn-IN" sz="11200" dirty="0"/>
              <a:t>প্রয়োজনে সঠিক সাহায্য খুজে নেওয়া </a:t>
            </a:r>
          </a:p>
          <a:p>
            <a:endParaRPr lang="bn-IN" dirty="0" smtClean="0"/>
          </a:p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0053"/>
            <a:ext cx="12268200" cy="1046747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4000" dirty="0">
                <a:latin typeface="SutonnyMJ" pitchFamily="2" charset="0"/>
                <a:cs typeface="SutonnyMJ" pitchFamily="2" charset="0"/>
              </a:rPr>
              <a:t>             তুমি নিজেকে সফল আত্নকর্মী কিভাবে গড়ে তুলবেঃ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225689"/>
            <a:ext cx="12420600" cy="89870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b="1" dirty="0"/>
              <a:t>ইতিবাচক মনোভাব     </a:t>
            </a:r>
          </a:p>
          <a:p>
            <a:pPr algn="ctr"/>
            <a:r>
              <a:rPr lang="bn-IN" sz="3600" b="1" dirty="0"/>
              <a:t>ভালোলাগা</a:t>
            </a:r>
          </a:p>
          <a:p>
            <a:pPr algn="ctr"/>
            <a:r>
              <a:rPr lang="bn-IN" sz="3600" b="1" dirty="0"/>
              <a:t>কঠোর অধ্যবসায়</a:t>
            </a:r>
          </a:p>
          <a:p>
            <a:pPr algn="ctr"/>
            <a:r>
              <a:rPr lang="bn-IN" sz="3600" b="1" dirty="0"/>
              <a:t>লেগে থাকা</a:t>
            </a:r>
          </a:p>
          <a:p>
            <a:pPr algn="ctr"/>
            <a:r>
              <a:rPr lang="bn-IN" sz="3600" b="1" dirty="0"/>
              <a:t>উদ্দেশ্য</a:t>
            </a:r>
          </a:p>
          <a:p>
            <a:pPr algn="ctr"/>
            <a:r>
              <a:rPr lang="bn-IN" sz="3600" b="1" dirty="0" smtClean="0"/>
              <a:t>ধৈর্য</a:t>
            </a:r>
            <a:r>
              <a:rPr lang="bn-IN" sz="2800" b="1" dirty="0" smtClean="0">
                <a:latin typeface="SutonnyMJ" pitchFamily="2" charset="0"/>
                <a:cs typeface="SutonnyMJ" pitchFamily="2" charset="0"/>
              </a:rPr>
              <a:t>          </a:t>
            </a:r>
          </a:p>
          <a:p>
            <a:pPr algn="ctr"/>
            <a:r>
              <a:rPr lang="bn-IN" sz="2800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bn-IN" sz="5400" b="1" dirty="0" smtClean="0">
                <a:latin typeface="SutonnyMJ" pitchFamily="2" charset="0"/>
                <a:cs typeface="SutonnyMJ" pitchFamily="2" charset="0"/>
              </a:rPr>
              <a:t>আত্নবিশ্বাস</a:t>
            </a:r>
          </a:p>
          <a:p>
            <a:r>
              <a:rPr lang="bn-IN" sz="5400" b="1" dirty="0" smtClean="0">
                <a:latin typeface="SutonnyMJ" pitchFamily="2" charset="0"/>
                <a:cs typeface="SutonnyMJ" pitchFamily="2" charset="0"/>
              </a:rPr>
              <a:t>                                 আত্ননিবেদন</a:t>
            </a:r>
          </a:p>
          <a:p>
            <a:r>
              <a:rPr lang="bn-IN" sz="5400" b="1" dirty="0" smtClean="0">
                <a:latin typeface="SutonnyMJ" pitchFamily="2" charset="0"/>
                <a:cs typeface="SutonnyMJ" pitchFamily="2" charset="0"/>
              </a:rPr>
              <a:t>                                  দূরদৃষ্টি</a:t>
            </a:r>
          </a:p>
          <a:p>
            <a:r>
              <a:rPr lang="bn-IN" sz="5400" b="1" dirty="0" smtClean="0">
                <a:latin typeface="SutonnyMJ" pitchFamily="2" charset="0"/>
                <a:cs typeface="SutonnyMJ" pitchFamily="2" charset="0"/>
              </a:rPr>
              <a:t>                                  সাহায্য</a:t>
            </a:r>
          </a:p>
          <a:p>
            <a:r>
              <a:rPr lang="bn-IN" sz="5400" b="1" dirty="0" smtClean="0">
                <a:latin typeface="SutonnyMJ" pitchFamily="2" charset="0"/>
                <a:cs typeface="SutonnyMJ" pitchFamily="2" charset="0"/>
              </a:rPr>
              <a:t>                                   সহজ কর্মপরিকল্পনা</a:t>
            </a:r>
          </a:p>
          <a:p>
            <a:pPr>
              <a:buNone/>
            </a:pP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endParaRPr lang="bn-IN" sz="2400" dirty="0" smtClean="0"/>
          </a:p>
          <a:p>
            <a:pPr>
              <a:buNone/>
            </a:pPr>
            <a:r>
              <a:rPr lang="bn-IN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2192000" cy="99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>
                <a:solidFill>
                  <a:schemeClr val="bg1"/>
                </a:solidFill>
              </a:rPr>
              <a:t>একক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 dirty="0" err="1">
                <a:solidFill>
                  <a:schemeClr val="bg1"/>
                </a:solidFill>
              </a:rPr>
              <a:t>কাজ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12192000" cy="3124200"/>
          </a:xfrm>
        </p:spPr>
      </p:pic>
      <p:sp>
        <p:nvSpPr>
          <p:cNvPr id="5" name="Rectangle 4"/>
          <p:cNvSpPr/>
          <p:nvPr/>
        </p:nvSpPr>
        <p:spPr>
          <a:xfrm>
            <a:off x="0" y="4267200"/>
            <a:ext cx="121920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**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আত্নকর্মসস্থান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কি</a:t>
            </a:r>
            <a:r>
              <a:rPr lang="bn-IN" sz="2800" b="1" dirty="0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? 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SutonnyMJ" pitchFamily="2" charset="0"/>
              </a:rPr>
              <a:t>**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সফল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আত্নকর্মী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হওয়ার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৫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টি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উপায়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 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S" sz="6600" dirty="0">
                <a:latin typeface="Siyam Rupali ANSI" panose="02000000000000000000" pitchFamily="2" charset="0"/>
                <a:cs typeface="SutonnyMJ" pitchFamily="2" charset="0"/>
              </a:rPr>
              <a:t>দলীয় কাজ</a:t>
            </a:r>
            <a:endParaRPr lang="en-US" sz="6600" dirty="0">
              <a:latin typeface="Siyam Rupali ANSI" panose="02000000000000000000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দলঃ</a:t>
            </a:r>
            <a:r>
              <a:rPr lang="en-US" sz="44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মার্শাল</a:t>
            </a:r>
            <a:endParaRPr lang="en-US" sz="44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4400" b="1" dirty="0">
                <a:latin typeface="Times New Roman" pitchFamily="18" charset="0"/>
                <a:cs typeface="SutonnyMJ" pitchFamily="2" charset="0"/>
              </a:rPr>
              <a:t>সফল আত্নকর্মী হওয়ার পিছনে কি কি কারন </a:t>
            </a:r>
            <a:r>
              <a:rPr lang="en-US" sz="4400" b="1" dirty="0" err="1">
                <a:latin typeface="Times New Roman" pitchFamily="18" charset="0"/>
                <a:cs typeface="SutonnyMJ" pitchFamily="2" charset="0"/>
              </a:rPr>
              <a:t>ব্যাখা</a:t>
            </a:r>
            <a:r>
              <a:rPr lang="en-US" sz="4400" b="1" dirty="0"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SutonnyMJ" pitchFamily="2" charset="0"/>
              </a:rPr>
              <a:t>কর</a:t>
            </a:r>
            <a:r>
              <a:rPr lang="bn-IN" sz="4400" b="1" dirty="0">
                <a:latin typeface="Times New Roman" pitchFamily="18" charset="0"/>
                <a:cs typeface="SutonnyMJ" pitchFamily="2" charset="0"/>
              </a:rPr>
              <a:t>?</a:t>
            </a:r>
            <a:endParaRPr lang="en-US" sz="4400" b="1" dirty="0">
              <a:latin typeface="Times New Roman" pitchFamily="18" charset="0"/>
              <a:cs typeface="SutonnyMJ" pitchFamily="2" charset="0"/>
            </a:endParaRPr>
          </a:p>
          <a:p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SutonnyMJ" pitchFamily="2" charset="0"/>
              </a:rPr>
              <a:t>দলঃ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Times New Roman" pitchFamily="18" charset="0"/>
                <a:cs typeface="SutonnyMJ" pitchFamily="2" charset="0"/>
              </a:rPr>
              <a:t>এডামস্মীথ</a:t>
            </a:r>
            <a:endParaRPr lang="en-US" sz="4400" b="1" dirty="0">
              <a:solidFill>
                <a:srgbClr val="00B050"/>
              </a:solidFill>
              <a:latin typeface="Times New Roman" pitchFamily="18" charset="0"/>
              <a:cs typeface="SutonnyMJ" pitchFamily="2" charset="0"/>
            </a:endParaRPr>
          </a:p>
          <a:p>
            <a:r>
              <a:rPr lang="bn-IN" sz="4400" dirty="0">
                <a:latin typeface="SutonnyMJ" pitchFamily="2" charset="0"/>
                <a:cs typeface="SutonnyMJ" pitchFamily="2" charset="0"/>
              </a:rPr>
              <a:t>আত্নকর্মসংস্থানের জন্য করনীয় কি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ব্যাখ্যা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কর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4400" dirty="0"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300</Words>
  <Application>Microsoft Office PowerPoint</Application>
  <PresentationFormat>Widescreen</PresentationFormat>
  <Paragraphs>70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Constantia</vt:lpstr>
      <vt:lpstr>Gill Sans MT</vt:lpstr>
      <vt:lpstr>Siyam Rupali ANSI</vt:lpstr>
      <vt:lpstr>SutonnyMJ</vt:lpstr>
      <vt:lpstr>Times New Roman</vt:lpstr>
      <vt:lpstr>Verdana</vt:lpstr>
      <vt:lpstr>Vrinda</vt:lpstr>
      <vt:lpstr>Wingdings 2</vt:lpstr>
      <vt:lpstr>Office Theme</vt:lpstr>
      <vt:lpstr>Flow</vt:lpstr>
      <vt:lpstr>Solstice</vt:lpstr>
      <vt:lpstr>PowerPoint Presentation</vt:lpstr>
      <vt:lpstr>PowerPoint Presentation</vt:lpstr>
      <vt:lpstr> Av‡jvP¨ welq</vt:lpstr>
      <vt:lpstr>wkLb dj</vt:lpstr>
      <vt:lpstr>আত্নকর্মসংস্থান বলতে কি বোঝ?</vt:lpstr>
      <vt:lpstr>সফল আত্নকর্মী হতে গেলে আমাদের কিছু ধারনা রাখতে হবেঃ </vt:lpstr>
      <vt:lpstr>             তুমি নিজেকে সফল আত্নকর্মী কিভাবে গড়ে তুলবেঃ </vt:lpstr>
      <vt:lpstr>একক কাজ</vt:lpstr>
      <vt:lpstr>দলীয় কাজ</vt:lpstr>
      <vt:lpstr>মূল্যায়ন</vt:lpstr>
      <vt:lpstr>        evwoi KvR</vt:lpstr>
      <vt:lpstr>   আগামী দিনের পাঠ ঘোষনা </vt:lpstr>
      <vt:lpstr>সহায়ক গ্রন্থ পুঞ্জি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mahbub</cp:lastModifiedBy>
  <cp:revision>409</cp:revision>
  <dcterms:created xsi:type="dcterms:W3CDTF">2016-11-04T13:40:19Z</dcterms:created>
  <dcterms:modified xsi:type="dcterms:W3CDTF">2023-06-05T01:11:40Z</dcterms:modified>
</cp:coreProperties>
</file>