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B8D24B-A5D4-42A0-A5BB-8B3956AF1B35}"/>
              </a:ext>
            </a:extLst>
          </p:cNvPr>
          <p:cNvSpPr>
            <a:spLocks noGrp="1"/>
          </p:cNvSpPr>
          <p:nvPr>
            <p:ph type="ctrTitle"/>
          </p:nvPr>
        </p:nvSpPr>
        <p:spPr/>
        <p:txBody>
          <a:bodyPr/>
          <a:lstStyle/>
          <a:p>
            <a:endParaRPr lang="en-US" dirty="0"/>
          </a:p>
        </p:txBody>
      </p:sp>
      <p:sp>
        <p:nvSpPr>
          <p:cNvPr id="3" name="Subtitle 2">
            <a:extLst>
              <a:ext uri="{FF2B5EF4-FFF2-40B4-BE49-F238E27FC236}">
                <a16:creationId xmlns="" xmlns:a16="http://schemas.microsoft.com/office/drawing/2014/main" id="{19A577F6-4AA3-4FDE-9B9B-7D7E2AB2A2C3}"/>
              </a:ext>
            </a:extLst>
          </p:cNvPr>
          <p:cNvSpPr>
            <a:spLocks noGrp="1"/>
          </p:cNvSpPr>
          <p:nvPr>
            <p:ph type="subTitle" idx="1"/>
          </p:nvPr>
        </p:nvSpPr>
        <p:spPr/>
        <p:txBody>
          <a:bodyPr/>
          <a:lstStyle/>
          <a:p>
            <a:endParaRPr lang="en-US"/>
          </a:p>
        </p:txBody>
      </p:sp>
      <p:pic>
        <p:nvPicPr>
          <p:cNvPr id="6" name="Picture 5" descr="wellcome -1.jpg"/>
          <p:cNvPicPr>
            <a:picLocks noChangeAspect="1"/>
          </p:cNvPicPr>
          <p:nvPr/>
        </p:nvPicPr>
        <p:blipFill>
          <a:blip r:embed="rId2"/>
          <a:stretch>
            <a:fillRect/>
          </a:stretch>
        </p:blipFill>
        <p:spPr>
          <a:xfrm>
            <a:off x="0" y="0"/>
            <a:ext cx="9144000" cy="685800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 xmlns:p14="http://schemas.microsoft.com/office/powerpoint/2010/main" val="4213614489"/>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F6CF9C15-B862-4949-89D5-8D526BF416F3}"/>
              </a:ext>
            </a:extLst>
          </p:cNvPr>
          <p:cNvPicPr>
            <a:picLocks noChangeAspect="1"/>
          </p:cNvPicPr>
          <p:nvPr/>
        </p:nvPicPr>
        <p:blipFill>
          <a:blip r:embed="rId2"/>
          <a:stretch>
            <a:fillRect/>
          </a:stretch>
        </p:blipFill>
        <p:spPr>
          <a:xfrm>
            <a:off x="2852755" y="428411"/>
            <a:ext cx="5939816" cy="527023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 xmlns:p14="http://schemas.microsoft.com/office/powerpoint/2010/main" val="142276417"/>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569E2870-CA54-4082-8D69-2141A32FAF8E}"/>
              </a:ext>
            </a:extLst>
          </p:cNvPr>
          <p:cNvSpPr/>
          <p:nvPr/>
        </p:nvSpPr>
        <p:spPr>
          <a:xfrm>
            <a:off x="2057400" y="381000"/>
            <a:ext cx="4343400" cy="2062103"/>
          </a:xfrm>
          <a:prstGeom prst="rect">
            <a:avLst/>
          </a:prstGeom>
        </p:spPr>
        <p:style>
          <a:lnRef idx="1">
            <a:schemeClr val="accent1"/>
          </a:lnRef>
          <a:fillRef idx="2">
            <a:schemeClr val="accent1"/>
          </a:fillRef>
          <a:effectRef idx="1">
            <a:schemeClr val="accent1"/>
          </a:effectRef>
          <a:fontRef idx="minor">
            <a:schemeClr val="dk1"/>
          </a:fontRef>
        </p:style>
        <p:txBody>
          <a:bodyPr wrap="square" lIns="91440" tIns="45720" rIns="91440" bIns="45720">
            <a:spAutoFit/>
          </a:bodyPr>
          <a:lstStyle/>
          <a:p>
            <a:r>
              <a:rPr lang="en-US" sz="3200" dirty="0" err="1">
                <a:latin typeface="NikoshBAN" pitchFamily="2" charset="0"/>
                <a:cs typeface="NikoshBAN" pitchFamily="2" charset="0"/>
              </a:rPr>
              <a:t>আজকের</a:t>
            </a:r>
            <a:r>
              <a:rPr lang="en-US" sz="3200" dirty="0">
                <a:latin typeface="NikoshBAN" pitchFamily="2" charset="0"/>
                <a:cs typeface="NikoshBAN" pitchFamily="2" charset="0"/>
              </a:rPr>
              <a:t> </a:t>
            </a:r>
            <a:r>
              <a:rPr lang="en-US" sz="3200" dirty="0" err="1">
                <a:latin typeface="NikoshBAN" pitchFamily="2" charset="0"/>
                <a:cs typeface="NikoshBAN" pitchFamily="2" charset="0"/>
              </a:rPr>
              <a:t>বিষয়</a:t>
            </a:r>
            <a:r>
              <a:rPr lang="en-US" sz="3200" dirty="0">
                <a:latin typeface="NikoshBAN" pitchFamily="2" charset="0"/>
                <a:cs typeface="NikoshBAN" pitchFamily="2" charset="0"/>
              </a:rPr>
              <a:t>: </a:t>
            </a:r>
            <a:r>
              <a:rPr lang="en-US" sz="3200" dirty="0" err="1">
                <a:latin typeface="NikoshBAN" pitchFamily="2" charset="0"/>
                <a:cs typeface="NikoshBAN" pitchFamily="2" charset="0"/>
              </a:rPr>
              <a:t>রসায়ন</a:t>
            </a:r>
            <a:r>
              <a:rPr lang="en-US" sz="3200" dirty="0">
                <a:latin typeface="NikoshBAN" pitchFamily="2" charset="0"/>
                <a:cs typeface="NikoshBAN" pitchFamily="2" charset="0"/>
              </a:rPr>
              <a:t> </a:t>
            </a:r>
            <a:r>
              <a:rPr lang="en-US" sz="3200" dirty="0" err="1">
                <a:latin typeface="NikoshBAN" pitchFamily="2" charset="0"/>
                <a:cs typeface="NikoshBAN" pitchFamily="2" charset="0"/>
              </a:rPr>
              <a:t>প্রথম</a:t>
            </a:r>
            <a:r>
              <a:rPr lang="en-US" sz="3200" dirty="0">
                <a:latin typeface="NikoshBAN" pitchFamily="2" charset="0"/>
                <a:cs typeface="NikoshBAN" pitchFamily="2" charset="0"/>
              </a:rPr>
              <a:t> </a:t>
            </a:r>
            <a:r>
              <a:rPr lang="en-US" sz="3200" dirty="0" err="1">
                <a:latin typeface="NikoshBAN" pitchFamily="2" charset="0"/>
                <a:cs typeface="NikoshBAN" pitchFamily="2" charset="0"/>
              </a:rPr>
              <a:t>পত্র</a:t>
            </a:r>
            <a:endParaRPr lang="en-US" sz="3200" dirty="0">
              <a:latin typeface="NikoshBAN" pitchFamily="2" charset="0"/>
              <a:cs typeface="NikoshBAN" pitchFamily="2" charset="0"/>
            </a:endParaRPr>
          </a:p>
          <a:p>
            <a:r>
              <a:rPr lang="en-US" sz="2400" dirty="0" err="1">
                <a:latin typeface="NikoshBAN" pitchFamily="2" charset="0"/>
                <a:cs typeface="NikoshBAN" pitchFamily="2" charset="0"/>
              </a:rPr>
              <a:t>শ্রেণি</a:t>
            </a:r>
            <a:r>
              <a:rPr lang="en-US" sz="2400" dirty="0">
                <a:latin typeface="NikoshBAN" pitchFamily="2" charset="0"/>
                <a:cs typeface="NikoshBAN" pitchFamily="2" charset="0"/>
              </a:rPr>
              <a:t>:   </a:t>
            </a:r>
            <a:r>
              <a:rPr lang="en-US" sz="2400" dirty="0" err="1">
                <a:latin typeface="NikoshBAN" pitchFamily="2" charset="0"/>
                <a:cs typeface="NikoshBAN" pitchFamily="2" charset="0"/>
              </a:rPr>
              <a:t>একাদশ</a:t>
            </a:r>
            <a:r>
              <a:rPr lang="en-US" sz="2400" dirty="0">
                <a:latin typeface="NikoshBAN" pitchFamily="2" charset="0"/>
                <a:cs typeface="NikoshBAN" pitchFamily="2" charset="0"/>
              </a:rPr>
              <a:t> </a:t>
            </a:r>
          </a:p>
          <a:p>
            <a:r>
              <a:rPr lang="en-US" sz="2400" dirty="0" err="1">
                <a:latin typeface="NikoshBAN" pitchFamily="2" charset="0"/>
                <a:cs typeface="NikoshBAN" pitchFamily="2" charset="0"/>
              </a:rPr>
              <a:t>অধ্যায</a:t>
            </a:r>
            <a:r>
              <a:rPr lang="en-US" sz="2400" dirty="0">
                <a:latin typeface="NikoshBAN" pitchFamily="2" charset="0"/>
                <a:cs typeface="NikoshBAN" pitchFamily="2" charset="0"/>
              </a:rPr>
              <a:t>়: </a:t>
            </a:r>
            <a:r>
              <a:rPr lang="en-US" sz="2400" dirty="0" err="1" smtClean="0">
                <a:latin typeface="NikoshBAN" pitchFamily="2" charset="0"/>
                <a:cs typeface="NikoshBAN" pitchFamily="2" charset="0"/>
              </a:rPr>
              <a:t>দ্বিতীয়</a:t>
            </a:r>
            <a:r>
              <a:rPr lang="en-US" sz="2400" dirty="0" smtClean="0">
                <a:latin typeface="NikoshBAN" pitchFamily="2" charset="0"/>
                <a:cs typeface="NikoshBAN" pitchFamily="2" charset="0"/>
              </a:rPr>
              <a:t> </a:t>
            </a:r>
            <a:endParaRPr lang="en-US" sz="2400" dirty="0">
              <a:latin typeface="NikoshBAN" pitchFamily="2" charset="0"/>
              <a:cs typeface="NikoshBAN" pitchFamily="2" charset="0"/>
            </a:endParaRPr>
          </a:p>
          <a:p>
            <a:r>
              <a:rPr lang="en-US" sz="2400" dirty="0" err="1">
                <a:latin typeface="NikoshBAN" pitchFamily="2" charset="0"/>
                <a:cs typeface="NikoshBAN" pitchFamily="2" charset="0"/>
              </a:rPr>
              <a:t>পাঠঃ</a:t>
            </a:r>
            <a:r>
              <a:rPr lang="en-US" sz="2400" dirty="0">
                <a:latin typeface="NikoshBAN" pitchFamily="2" charset="0"/>
                <a:cs typeface="NikoshBAN" pitchFamily="2" charset="0"/>
              </a:rPr>
              <a:t> ৪</a:t>
            </a:r>
          </a:p>
          <a:p>
            <a:r>
              <a:rPr lang="en-US" sz="2400" dirty="0" err="1">
                <a:latin typeface="NikoshBAN" pitchFamily="2" charset="0"/>
                <a:cs typeface="NikoshBAN" pitchFamily="2" charset="0"/>
              </a:rPr>
              <a:t>সময়ঃ</a:t>
            </a:r>
            <a:r>
              <a:rPr lang="en-US" sz="2400" dirty="0">
                <a:latin typeface="NikoshBAN" pitchFamily="2" charset="0"/>
                <a:cs typeface="NikoshBAN" pitchFamily="2" charset="0"/>
              </a:rPr>
              <a:t> ৪০মিনিট</a:t>
            </a:r>
            <a:endParaRPr lang="en-US" sz="6600" b="0" cap="none" spc="0" dirty="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p:txBody>
      </p:sp>
      <p:sp>
        <p:nvSpPr>
          <p:cNvPr id="11" name="Rectangle 10">
            <a:extLst>
              <a:ext uri="{FF2B5EF4-FFF2-40B4-BE49-F238E27FC236}">
                <a16:creationId xmlns="" xmlns:a16="http://schemas.microsoft.com/office/drawing/2014/main" id="{27B6F5B4-CFF3-409B-8FBF-6F6BF7312CDF}"/>
              </a:ext>
            </a:extLst>
          </p:cNvPr>
          <p:cNvSpPr/>
          <p:nvPr/>
        </p:nvSpPr>
        <p:spPr>
          <a:xfrm>
            <a:off x="1752600" y="2819400"/>
            <a:ext cx="6197530" cy="3877985"/>
          </a:xfrm>
          <a:prstGeom prst="rect">
            <a:avLst/>
          </a:prstGeom>
        </p:spPr>
        <p:style>
          <a:lnRef idx="1">
            <a:schemeClr val="dk1"/>
          </a:lnRef>
          <a:fillRef idx="2">
            <a:schemeClr val="dk1"/>
          </a:fillRef>
          <a:effectRef idx="1">
            <a:schemeClr val="dk1"/>
          </a:effectRef>
          <a:fontRef idx="minor">
            <a:schemeClr val="dk1"/>
          </a:fontRef>
        </p:style>
        <p:txBody>
          <a:bodyPr wrap="none" lIns="91440" tIns="45720" rIns="91440" bIns="45720">
            <a:spAutoFit/>
          </a:bodyPr>
          <a:lstStyle/>
          <a:p>
            <a:pPr algn="ctr"/>
            <a:r>
              <a:rPr lang="en-US" sz="4000" dirty="0" err="1">
                <a:solidFill>
                  <a:srgbClr val="002060"/>
                </a:solidFill>
                <a:latin typeface="NikoshBAN" pitchFamily="2" charset="0"/>
                <a:cs typeface="NikoshBAN" pitchFamily="2" charset="0"/>
              </a:rPr>
              <a:t>শিক্ষক</a:t>
            </a:r>
            <a:r>
              <a:rPr lang="en-US" sz="4000" dirty="0">
                <a:solidFill>
                  <a:srgbClr val="002060"/>
                </a:solidFill>
                <a:latin typeface="NikoshBAN" pitchFamily="2" charset="0"/>
                <a:cs typeface="NikoshBAN" pitchFamily="2" charset="0"/>
              </a:rPr>
              <a:t> </a:t>
            </a:r>
            <a:r>
              <a:rPr lang="en-US" sz="4000" dirty="0" err="1">
                <a:solidFill>
                  <a:srgbClr val="002060"/>
                </a:solidFill>
                <a:latin typeface="NikoshBAN" pitchFamily="2" charset="0"/>
                <a:cs typeface="NikoshBAN" pitchFamily="2" charset="0"/>
              </a:rPr>
              <a:t>পরিচি</a:t>
            </a:r>
            <a:r>
              <a:rPr lang="bn-BD" sz="4400" dirty="0">
                <a:solidFill>
                  <a:srgbClr val="002060"/>
                </a:solidFill>
                <a:latin typeface="NikoshBAN" pitchFamily="2" charset="0"/>
                <a:cs typeface="NikoshBAN" pitchFamily="2" charset="0"/>
              </a:rPr>
              <a:t>তি</a:t>
            </a:r>
            <a:endParaRPr lang="en-US" sz="4400" dirty="0">
              <a:solidFill>
                <a:srgbClr val="002060"/>
              </a:solidFill>
              <a:latin typeface="NikoshBAN" pitchFamily="2" charset="0"/>
              <a:cs typeface="NikoshBAN" pitchFamily="2" charset="0"/>
            </a:endParaRPr>
          </a:p>
          <a:p>
            <a:r>
              <a:rPr lang="en-US" sz="3600" dirty="0" err="1">
                <a:solidFill>
                  <a:srgbClr val="002060"/>
                </a:solidFill>
                <a:latin typeface="NikoshBAN" pitchFamily="2" charset="0"/>
                <a:cs typeface="NikoshBAN" pitchFamily="2" charset="0"/>
              </a:rPr>
              <a:t>মোঃ</a:t>
            </a:r>
            <a:r>
              <a:rPr lang="en-US" sz="3600" dirty="0">
                <a:solidFill>
                  <a:srgbClr val="002060"/>
                </a:solidFill>
                <a:latin typeface="NikoshBAN" pitchFamily="2" charset="0"/>
                <a:cs typeface="NikoshBAN" pitchFamily="2" charset="0"/>
              </a:rPr>
              <a:t> </a:t>
            </a:r>
            <a:r>
              <a:rPr lang="bn-IN" sz="3600" dirty="0" smtClean="0">
                <a:solidFill>
                  <a:srgbClr val="002060"/>
                </a:solidFill>
                <a:latin typeface="NikoshBAN" pitchFamily="2" charset="0"/>
                <a:cs typeface="NikoshBAN" pitchFamily="2" charset="0"/>
              </a:rPr>
              <a:t>আব্দুস সাত্তার </a:t>
            </a:r>
            <a:endParaRPr lang="en-US" sz="3600" dirty="0">
              <a:solidFill>
                <a:srgbClr val="002060"/>
              </a:solidFill>
              <a:latin typeface="NikoshBAN" pitchFamily="2" charset="0"/>
              <a:cs typeface="NikoshBAN" pitchFamily="2" charset="0"/>
            </a:endParaRPr>
          </a:p>
          <a:p>
            <a:r>
              <a:rPr lang="bn-IN" sz="2800" dirty="0" smtClean="0">
                <a:solidFill>
                  <a:srgbClr val="002060"/>
                </a:solidFill>
                <a:latin typeface="NikoshBAN" pitchFamily="2" charset="0"/>
                <a:cs typeface="NikoshBAN" pitchFamily="2" charset="0"/>
              </a:rPr>
              <a:t>বিভাগীয় প্রধান,</a:t>
            </a:r>
            <a:r>
              <a:rPr lang="en-US" sz="2800" dirty="0" err="1" smtClean="0">
                <a:solidFill>
                  <a:srgbClr val="002060"/>
                </a:solidFill>
                <a:latin typeface="NikoshBAN" pitchFamily="2" charset="0"/>
                <a:cs typeface="NikoshBAN" pitchFamily="2" charset="0"/>
              </a:rPr>
              <a:t>রসায়ন</a:t>
            </a:r>
            <a:r>
              <a:rPr lang="bn-IN" sz="2800" dirty="0" smtClean="0">
                <a:solidFill>
                  <a:srgbClr val="002060"/>
                </a:solidFill>
                <a:latin typeface="NikoshBAN" pitchFamily="2" charset="0"/>
                <a:cs typeface="NikoshBAN" pitchFamily="2" charset="0"/>
              </a:rPr>
              <a:t> বিভাগ</a:t>
            </a:r>
            <a:endParaRPr lang="en-US" sz="2800" dirty="0">
              <a:solidFill>
                <a:srgbClr val="002060"/>
              </a:solidFill>
              <a:latin typeface="NikoshBAN" pitchFamily="2" charset="0"/>
              <a:cs typeface="NikoshBAN" pitchFamily="2" charset="0"/>
            </a:endParaRPr>
          </a:p>
          <a:p>
            <a:r>
              <a:rPr lang="bn-IN" sz="2800" dirty="0" smtClean="0">
                <a:solidFill>
                  <a:srgbClr val="002060"/>
                </a:solidFill>
                <a:latin typeface="NikoshBAN" pitchFamily="2" charset="0"/>
                <a:cs typeface="NikoshBAN" pitchFamily="2" charset="0"/>
              </a:rPr>
              <a:t>চান্দিনা রেদোয়ান আহমেদ কলেজ</a:t>
            </a:r>
          </a:p>
          <a:p>
            <a:r>
              <a:rPr lang="bn-IN" sz="2800" dirty="0" smtClean="0">
                <a:solidFill>
                  <a:srgbClr val="002060"/>
                </a:solidFill>
                <a:latin typeface="NikoshBAN" pitchFamily="2" charset="0"/>
                <a:cs typeface="NikoshBAN" pitchFamily="2" charset="0"/>
              </a:rPr>
              <a:t>চান্দিনা, কুমিল্লা </a:t>
            </a:r>
            <a:endParaRPr lang="en-US" sz="2800" dirty="0">
              <a:solidFill>
                <a:srgbClr val="002060"/>
              </a:solidFill>
              <a:latin typeface="NikoshBAN" pitchFamily="2" charset="0"/>
              <a:cs typeface="NikoshBAN" pitchFamily="2" charset="0"/>
            </a:endParaRPr>
          </a:p>
          <a:p>
            <a:r>
              <a:rPr lang="en-US" sz="2800" dirty="0" err="1">
                <a:solidFill>
                  <a:srgbClr val="002060"/>
                </a:solidFill>
                <a:latin typeface="NikoshBAN" pitchFamily="2" charset="0"/>
                <a:cs typeface="NikoshBAN" pitchFamily="2" charset="0"/>
              </a:rPr>
              <a:t>ইমেইল</a:t>
            </a:r>
            <a:r>
              <a:rPr lang="en-US" sz="2800" dirty="0">
                <a:solidFill>
                  <a:srgbClr val="002060"/>
                </a:solidFill>
                <a:latin typeface="NikoshBAN" pitchFamily="2" charset="0"/>
                <a:cs typeface="NikoshBAN" pitchFamily="2" charset="0"/>
              </a:rPr>
              <a:t>: </a:t>
            </a:r>
            <a:r>
              <a:rPr lang="en-US" sz="2800" dirty="0" smtClean="0">
                <a:solidFill>
                  <a:srgbClr val="002060"/>
                </a:solidFill>
                <a:latin typeface="NikoshBAN" pitchFamily="2" charset="0"/>
                <a:cs typeface="NikoshBAN" pitchFamily="2" charset="0"/>
              </a:rPr>
              <a:t>abdussattar2020@gamil.com</a:t>
            </a:r>
            <a:endParaRPr lang="en-US" sz="2800" dirty="0">
              <a:solidFill>
                <a:srgbClr val="002060"/>
              </a:solidFill>
              <a:latin typeface="NikoshBAN" pitchFamily="2" charset="0"/>
              <a:cs typeface="NikoshBAN" pitchFamily="2" charset="0"/>
            </a:endParaRP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 xmlns:p14="http://schemas.microsoft.com/office/powerpoint/2010/main" val="3805891701"/>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A20616F8-22A8-4DF6-A222-06E12D433DB7}"/>
              </a:ext>
            </a:extLst>
          </p:cNvPr>
          <p:cNvSpPr/>
          <p:nvPr/>
        </p:nvSpPr>
        <p:spPr>
          <a:xfrm>
            <a:off x="1" y="0"/>
            <a:ext cx="9342782" cy="775252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 xmlns:a16="http://schemas.microsoft.com/office/drawing/2014/main" id="{914DC434-CB92-4C40-83C7-84608A0C45F7}"/>
              </a:ext>
            </a:extLst>
          </p:cNvPr>
          <p:cNvSpPr/>
          <p:nvPr/>
        </p:nvSpPr>
        <p:spPr>
          <a:xfrm>
            <a:off x="407504" y="228600"/>
            <a:ext cx="8736496" cy="6327913"/>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 xmlns:a16="http://schemas.microsoft.com/office/drawing/2014/main" id="{9139BFC1-0354-42B2-A34D-D448F6258DDD}"/>
              </a:ext>
            </a:extLst>
          </p:cNvPr>
          <p:cNvSpPr/>
          <p:nvPr/>
        </p:nvSpPr>
        <p:spPr>
          <a:xfrm>
            <a:off x="303143" y="371061"/>
            <a:ext cx="2411238" cy="923330"/>
          </a:xfrm>
          <a:prstGeom prst="rect">
            <a:avLst/>
          </a:prstGeom>
        </p:spPr>
        <p:style>
          <a:lnRef idx="2">
            <a:schemeClr val="accent1"/>
          </a:lnRef>
          <a:fillRef idx="1">
            <a:schemeClr val="lt1"/>
          </a:fillRef>
          <a:effectRef idx="0">
            <a:schemeClr val="accent1"/>
          </a:effectRef>
          <a:fontRef idx="minor">
            <a:schemeClr val="dk1"/>
          </a:fontRef>
        </p:style>
        <p:txBody>
          <a:bodyPr wrap="none" lIns="91440" tIns="45720" rIns="91440" bIns="45720">
            <a:spAutoFit/>
          </a:bodyPr>
          <a:lstStyle/>
          <a:p>
            <a:pPr algn="ctr"/>
            <a:r>
              <a:rPr lang="bn-BD" sz="5400" b="0" cap="none" spc="0" dirty="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শিখনফলঃ</a:t>
            </a:r>
            <a:endParaRPr lang="en-US" sz="5400" b="0" cap="none" spc="0" dirty="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p:txBody>
      </p:sp>
      <p:sp>
        <p:nvSpPr>
          <p:cNvPr id="5" name="Rectangle 4">
            <a:extLst>
              <a:ext uri="{FF2B5EF4-FFF2-40B4-BE49-F238E27FC236}">
                <a16:creationId xmlns="" xmlns:a16="http://schemas.microsoft.com/office/drawing/2014/main" id="{5F058E1F-987B-4443-A655-99A1EAC4EB6E}"/>
              </a:ext>
            </a:extLst>
          </p:cNvPr>
          <p:cNvSpPr/>
          <p:nvPr/>
        </p:nvSpPr>
        <p:spPr>
          <a:xfrm>
            <a:off x="685800" y="1676400"/>
            <a:ext cx="7433442" cy="1446550"/>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algn="ctr"/>
            <a:r>
              <a:rPr lang="bn-BD" sz="4400" dirty="0">
                <a:ln w="0"/>
                <a:effectLst>
                  <a:outerShdw blurRad="38100" dist="19050" dir="2700000" algn="tl" rotWithShape="0">
                    <a:schemeClr val="dk1">
                      <a:alpha val="40000"/>
                    </a:schemeClr>
                  </a:outerShdw>
                </a:effectLst>
                <a:latin typeface="NikoshBAN" pitchFamily="2" charset="0"/>
                <a:cs typeface="NikoshBAN" pitchFamily="2" charset="0"/>
              </a:rPr>
              <a:t>১। কোয়ান্টাম সংখ্যা</a:t>
            </a:r>
            <a:r>
              <a:rPr lang="en-US" sz="4000" dirty="0">
                <a:ln w="0"/>
                <a:effectLst>
                  <a:outerShdw blurRad="38100" dist="19050" dir="2700000" algn="tl" rotWithShape="0">
                    <a:schemeClr val="dk1">
                      <a:alpha val="40000"/>
                    </a:schemeClr>
                  </a:outerShdw>
                </a:effectLst>
                <a:latin typeface="NikoshBAN" pitchFamily="2" charset="0"/>
                <a:cs typeface="NikoshBAN" pitchFamily="2" charset="0"/>
              </a:rPr>
              <a:t>র</a:t>
            </a:r>
            <a:r>
              <a:rPr lang="bn-BD" sz="4400" dirty="0">
                <a:ln w="0"/>
                <a:effectLst>
                  <a:outerShdw blurRad="38100" dist="19050" dir="2700000" algn="tl" rotWithShape="0">
                    <a:schemeClr val="dk1">
                      <a:alpha val="40000"/>
                    </a:schemeClr>
                  </a:outerShdw>
                </a:effectLst>
                <a:latin typeface="NikoshBAN" pitchFamily="2" charset="0"/>
                <a:cs typeface="NikoshBAN" pitchFamily="2" charset="0"/>
              </a:rPr>
              <a:t> সম্পূর্কে জানতে পারবো।</a:t>
            </a:r>
            <a:endParaRPr lang="en-US" sz="4400" b="0" cap="none" spc="0" dirty="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p:txBody>
      </p:sp>
      <p:sp>
        <p:nvSpPr>
          <p:cNvPr id="6" name="Rectangle 5">
            <a:extLst>
              <a:ext uri="{FF2B5EF4-FFF2-40B4-BE49-F238E27FC236}">
                <a16:creationId xmlns="" xmlns:a16="http://schemas.microsoft.com/office/drawing/2014/main" id="{CB74EF41-3B9A-48F1-881F-8F5A2A51BD0C}"/>
              </a:ext>
            </a:extLst>
          </p:cNvPr>
          <p:cNvSpPr/>
          <p:nvPr/>
        </p:nvSpPr>
        <p:spPr>
          <a:xfrm>
            <a:off x="630620" y="2981883"/>
            <a:ext cx="7441325" cy="1323439"/>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bodyPr>
          <a:lstStyle/>
          <a:p>
            <a:pPr algn="ctr"/>
            <a:r>
              <a:rPr lang="bn-BD" sz="4000" dirty="0">
                <a:ln w="0"/>
                <a:effectLst>
                  <a:outerShdw blurRad="38100" dist="19050" dir="2700000" algn="tl" rotWithShape="0">
                    <a:schemeClr val="dk1">
                      <a:alpha val="40000"/>
                    </a:schemeClr>
                  </a:outerShdw>
                </a:effectLst>
                <a:latin typeface="NikoshBAN" pitchFamily="2" charset="0"/>
                <a:cs typeface="NikoshBAN" pitchFamily="2" charset="0"/>
              </a:rPr>
              <a:t>২। কোয়ান্টাম সংখ্যা</a:t>
            </a:r>
            <a:r>
              <a:rPr lang="en-US" sz="3600" dirty="0">
                <a:ln w="0"/>
                <a:effectLst>
                  <a:outerShdw blurRad="38100" dist="19050" dir="2700000" algn="tl" rotWithShape="0">
                    <a:schemeClr val="dk1">
                      <a:alpha val="40000"/>
                    </a:schemeClr>
                  </a:outerShdw>
                </a:effectLst>
                <a:latin typeface="NikoshBAN" pitchFamily="2" charset="0"/>
                <a:cs typeface="NikoshBAN" pitchFamily="2" charset="0"/>
              </a:rPr>
              <a:t>র</a:t>
            </a:r>
            <a:r>
              <a:rPr lang="bn-BD" sz="4000" dirty="0">
                <a:ln w="0"/>
                <a:effectLst>
                  <a:outerShdw blurRad="38100" dist="19050" dir="2700000" algn="tl" rotWithShape="0">
                    <a:schemeClr val="dk1">
                      <a:alpha val="40000"/>
                    </a:schemeClr>
                  </a:outerShdw>
                </a:effectLst>
                <a:latin typeface="NikoshBAN" pitchFamily="2" charset="0"/>
                <a:cs typeface="NikoshBAN" pitchFamily="2" charset="0"/>
              </a:rPr>
              <a:t> শ্রেণিবিভাগ করতে পারবো।</a:t>
            </a:r>
            <a:endParaRPr lang="en-US" sz="4000" b="0" cap="none" spc="0" dirty="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p:txBody>
      </p:sp>
      <p:sp>
        <p:nvSpPr>
          <p:cNvPr id="7" name="Rectangle 6">
            <a:extLst>
              <a:ext uri="{FF2B5EF4-FFF2-40B4-BE49-F238E27FC236}">
                <a16:creationId xmlns="" xmlns:a16="http://schemas.microsoft.com/office/drawing/2014/main" id="{169DA837-A1E5-4CC4-9A85-B8F71E4D72D9}"/>
              </a:ext>
            </a:extLst>
          </p:cNvPr>
          <p:cNvSpPr/>
          <p:nvPr/>
        </p:nvSpPr>
        <p:spPr>
          <a:xfrm>
            <a:off x="622738" y="4105270"/>
            <a:ext cx="7906407" cy="1323439"/>
          </a:xfrm>
          <a:prstGeom prst="rect">
            <a:avLst/>
          </a:prstGeom>
        </p:spPr>
        <p:style>
          <a:lnRef idx="2">
            <a:schemeClr val="accent4"/>
          </a:lnRef>
          <a:fillRef idx="1">
            <a:schemeClr val="lt1"/>
          </a:fillRef>
          <a:effectRef idx="0">
            <a:schemeClr val="accent4"/>
          </a:effectRef>
          <a:fontRef idx="minor">
            <a:schemeClr val="dk1"/>
          </a:fontRef>
        </p:style>
        <p:txBody>
          <a:bodyPr wrap="square" lIns="91440" tIns="45720" rIns="91440" bIns="45720">
            <a:spAutoFit/>
          </a:bodyPr>
          <a:lstStyle/>
          <a:p>
            <a:pPr algn="ctr"/>
            <a:r>
              <a:rPr lang="bn-BD" sz="4000" dirty="0">
                <a:ln w="0"/>
                <a:effectLst>
                  <a:outerShdw blurRad="38100" dist="19050" dir="2700000" algn="tl" rotWithShape="0">
                    <a:schemeClr val="dk1">
                      <a:alpha val="40000"/>
                    </a:schemeClr>
                  </a:outerShdw>
                </a:effectLst>
                <a:latin typeface="NikoshBAN" pitchFamily="2" charset="0"/>
                <a:cs typeface="NikoshBAN" pitchFamily="2" charset="0"/>
              </a:rPr>
              <a:t>৩।প্রধান,সহকারী,চুম্বকীয় ও ঘূর্ণন কোয়ান্টাম সংখ্যা ব্যাখ্যা করতে পারবো।</a:t>
            </a:r>
            <a:endParaRPr lang="en-US" sz="6600" b="0" cap="none" spc="0" dirty="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p:txBody>
      </p:sp>
    </p:spTree>
    <p:extLst>
      <p:ext uri="{BB962C8B-B14F-4D97-AF65-F5344CB8AC3E}">
        <p14:creationId xmlns="" xmlns:p14="http://schemas.microsoft.com/office/powerpoint/2010/main" val="3642955802"/>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E56143DD-67C2-4250-B8E8-F4B991F9BEB1}"/>
              </a:ext>
            </a:extLst>
          </p:cNvPr>
          <p:cNvSpPr/>
          <p:nvPr/>
        </p:nvSpPr>
        <p:spPr>
          <a:xfrm>
            <a:off x="0" y="0"/>
            <a:ext cx="9144000" cy="66923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 xmlns:a16="http://schemas.microsoft.com/office/drawing/2014/main" id="{6664697F-49BB-43A2-917B-6CEBABD3A78C}"/>
              </a:ext>
            </a:extLst>
          </p:cNvPr>
          <p:cNvSpPr/>
          <p:nvPr/>
        </p:nvSpPr>
        <p:spPr>
          <a:xfrm>
            <a:off x="1860331" y="1722783"/>
            <a:ext cx="5454869" cy="4267200"/>
          </a:xfrm>
          <a:prstGeom prst="ellipse">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 xmlns:a16="http://schemas.microsoft.com/office/drawing/2014/main" id="{C9329BA2-A8C0-45C9-B2BC-3C7B5427945B}"/>
              </a:ext>
            </a:extLst>
          </p:cNvPr>
          <p:cNvSpPr/>
          <p:nvPr/>
        </p:nvSpPr>
        <p:spPr>
          <a:xfrm>
            <a:off x="2454965" y="2451652"/>
            <a:ext cx="4363278" cy="3108543"/>
          </a:xfrm>
          <a:prstGeom prst="rect">
            <a:avLst/>
          </a:prstGeom>
          <a:noFill/>
        </p:spPr>
        <p:txBody>
          <a:bodyPr wrap="square" lIns="91440" tIns="45720" rIns="91440" bIns="45720">
            <a:spAutoFit/>
          </a:bodyPr>
          <a:lstStyle/>
          <a:p>
            <a:pPr algn="ctr"/>
            <a:r>
              <a:rPr lang="as-IN" sz="2800" dirty="0">
                <a:latin typeface="NikoshBAN" pitchFamily="2" charset="0"/>
                <a:cs typeface="NikoshBAN" pitchFamily="2" charset="0"/>
              </a:rPr>
              <a:t>যে সকল রাশি বা সংখ্যা দ্বারা পরমাণুতে ইলেকট্রনের কক্ষপথ বা শক্তি স্তরের আকার ও আকৃতি, ত্রিমাত্রিক বিন্যাস এবং ইলেকট্রনের কক্ষপথের অক্ষ বরাবর স্পিন বা আবর্তন গতি সম্পর্কে তথ্য পাওয়া যায় তাকে </a:t>
            </a:r>
            <a:r>
              <a:rPr lang="as-IN" sz="2800" dirty="0">
                <a:solidFill>
                  <a:srgbClr val="FF0000"/>
                </a:solidFill>
                <a:latin typeface="NikoshBAN" pitchFamily="2" charset="0"/>
                <a:cs typeface="NikoshBAN" pitchFamily="2" charset="0"/>
              </a:rPr>
              <a:t>কোয়ান্টাম সংখ্যা </a:t>
            </a:r>
            <a:r>
              <a:rPr lang="as-IN" sz="2800" dirty="0">
                <a:latin typeface="NikoshBAN" pitchFamily="2" charset="0"/>
                <a:cs typeface="NikoshBAN" pitchFamily="2" charset="0"/>
              </a:rPr>
              <a:t>বলে</a:t>
            </a:r>
            <a:endParaRPr lang="en-US" sz="7200" b="0" cap="none" spc="0" dirty="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p:txBody>
      </p:sp>
      <p:sp>
        <p:nvSpPr>
          <p:cNvPr id="5" name="Rectangle 4">
            <a:extLst>
              <a:ext uri="{FF2B5EF4-FFF2-40B4-BE49-F238E27FC236}">
                <a16:creationId xmlns="" xmlns:a16="http://schemas.microsoft.com/office/drawing/2014/main" id="{41A319D4-D126-4556-B2B8-8082CEABFA00}"/>
              </a:ext>
            </a:extLst>
          </p:cNvPr>
          <p:cNvSpPr/>
          <p:nvPr/>
        </p:nvSpPr>
        <p:spPr>
          <a:xfrm>
            <a:off x="644980" y="435019"/>
            <a:ext cx="5514651" cy="923330"/>
          </a:xfrm>
          <a:prstGeom prst="rect">
            <a:avLst/>
          </a:prstGeom>
          <a:noFill/>
        </p:spPr>
        <p:txBody>
          <a:bodyPr wrap="none" lIns="91440" tIns="45720" rIns="91440" bIns="45720">
            <a:spAutoFit/>
          </a:bodyPr>
          <a:lstStyle/>
          <a:p>
            <a:pPr algn="ctr"/>
            <a:r>
              <a:rPr lang="bn-BD" sz="5400" dirty="0">
                <a:ln w="0"/>
                <a:effectLst>
                  <a:outerShdw blurRad="38100" dist="19050" dir="2700000" algn="tl" rotWithShape="0">
                    <a:schemeClr val="dk1">
                      <a:alpha val="40000"/>
                    </a:schemeClr>
                  </a:outerShdw>
                </a:effectLst>
                <a:latin typeface="NikoshBAN" pitchFamily="2" charset="0"/>
                <a:cs typeface="NikoshBAN" pitchFamily="2" charset="0"/>
              </a:rPr>
              <a:t>১। কোয়ান্টাম সংখ্যা কি?</a:t>
            </a:r>
            <a:endParaRPr lang="en-US" sz="5400" b="0" cap="none" spc="0" dirty="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p:txBody>
      </p:sp>
    </p:spTree>
    <p:extLst>
      <p:ext uri="{BB962C8B-B14F-4D97-AF65-F5344CB8AC3E}">
        <p14:creationId xmlns="" xmlns:p14="http://schemas.microsoft.com/office/powerpoint/2010/main" val="2395795575"/>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449BC2A-9C34-45BD-9005-9CD84D9BEC48}"/>
              </a:ext>
            </a:extLst>
          </p:cNvPr>
          <p:cNvSpPr/>
          <p:nvPr/>
        </p:nvSpPr>
        <p:spPr>
          <a:xfrm>
            <a:off x="0" y="0"/>
            <a:ext cx="9144000" cy="685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ame 2">
            <a:extLst>
              <a:ext uri="{FF2B5EF4-FFF2-40B4-BE49-F238E27FC236}">
                <a16:creationId xmlns="" xmlns:a16="http://schemas.microsoft.com/office/drawing/2014/main" id="{A1222865-88C7-4E55-B224-FA45B7770F40}"/>
              </a:ext>
            </a:extLst>
          </p:cNvPr>
          <p:cNvSpPr/>
          <p:nvPr/>
        </p:nvSpPr>
        <p:spPr>
          <a:xfrm>
            <a:off x="740466" y="3763617"/>
            <a:ext cx="1600200" cy="1762540"/>
          </a:xfrm>
          <a:prstGeom prst="frame">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Frame 3">
            <a:extLst>
              <a:ext uri="{FF2B5EF4-FFF2-40B4-BE49-F238E27FC236}">
                <a16:creationId xmlns="" xmlns:a16="http://schemas.microsoft.com/office/drawing/2014/main" id="{A0FC7EB8-CC25-4D53-9C91-EA5E1E15A635}"/>
              </a:ext>
            </a:extLst>
          </p:cNvPr>
          <p:cNvSpPr/>
          <p:nvPr/>
        </p:nvSpPr>
        <p:spPr>
          <a:xfrm>
            <a:off x="3217794" y="3763617"/>
            <a:ext cx="1401417" cy="1762540"/>
          </a:xfrm>
          <a:prstGeom prst="frame">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Frame 6">
            <a:extLst>
              <a:ext uri="{FF2B5EF4-FFF2-40B4-BE49-F238E27FC236}">
                <a16:creationId xmlns="" xmlns:a16="http://schemas.microsoft.com/office/drawing/2014/main" id="{667A993A-9C9A-4A15-B8FC-4295E138CCF6}"/>
              </a:ext>
            </a:extLst>
          </p:cNvPr>
          <p:cNvSpPr/>
          <p:nvPr/>
        </p:nvSpPr>
        <p:spPr>
          <a:xfrm>
            <a:off x="5326132" y="3763617"/>
            <a:ext cx="1401417" cy="1669774"/>
          </a:xfrm>
          <a:prstGeom prst="frame">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Frame 7">
            <a:extLst>
              <a:ext uri="{FF2B5EF4-FFF2-40B4-BE49-F238E27FC236}">
                <a16:creationId xmlns="" xmlns:a16="http://schemas.microsoft.com/office/drawing/2014/main" id="{9531CEA6-0C16-492D-B332-2F64EB5C3FFE}"/>
              </a:ext>
            </a:extLst>
          </p:cNvPr>
          <p:cNvSpPr/>
          <p:nvPr/>
        </p:nvSpPr>
        <p:spPr>
          <a:xfrm>
            <a:off x="7430122" y="3776870"/>
            <a:ext cx="1401417" cy="1577009"/>
          </a:xfrm>
          <a:prstGeom prst="frame">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 xmlns:a16="http://schemas.microsoft.com/office/drawing/2014/main" id="{0C797EAC-29A3-4BF8-8530-14D39F6FB77C}"/>
              </a:ext>
            </a:extLst>
          </p:cNvPr>
          <p:cNvSpPr/>
          <p:nvPr/>
        </p:nvSpPr>
        <p:spPr>
          <a:xfrm>
            <a:off x="914400" y="533400"/>
            <a:ext cx="7740869" cy="1754326"/>
          </a:xfrm>
          <a:prstGeom prst="rect">
            <a:avLst/>
          </a:prstGeom>
          <a:noFill/>
        </p:spPr>
        <p:txBody>
          <a:bodyPr wrap="square" lIns="91440" tIns="45720" rIns="91440" bIns="45720">
            <a:spAutoFit/>
          </a:bodyPr>
          <a:lstStyle/>
          <a:p>
            <a:pPr algn="ctr"/>
            <a:r>
              <a:rPr lang="bn-BD" sz="5400" dirty="0">
                <a:ln w="0"/>
                <a:effectLst>
                  <a:outerShdw blurRad="38100" dist="19050" dir="2700000" algn="tl" rotWithShape="0">
                    <a:schemeClr val="dk1">
                      <a:alpha val="40000"/>
                    </a:schemeClr>
                  </a:outerShdw>
                </a:effectLst>
                <a:highlight>
                  <a:srgbClr val="FFFF00"/>
                </a:highlight>
              </a:rPr>
              <a:t>২। কোয়ান্টাম সংখ্যা</a:t>
            </a:r>
            <a:r>
              <a:rPr lang="en-US" sz="4800" dirty="0">
                <a:ln w="0"/>
                <a:effectLst>
                  <a:outerShdw blurRad="38100" dist="19050" dir="2700000" algn="tl" rotWithShape="0">
                    <a:schemeClr val="dk1">
                      <a:alpha val="40000"/>
                    </a:schemeClr>
                  </a:outerShdw>
                </a:effectLst>
                <a:highlight>
                  <a:srgbClr val="FFFF00"/>
                </a:highlight>
              </a:rPr>
              <a:t>র</a:t>
            </a:r>
            <a:r>
              <a:rPr lang="bn-BD" sz="5400" dirty="0">
                <a:ln w="0"/>
                <a:effectLst>
                  <a:outerShdw blurRad="38100" dist="19050" dir="2700000" algn="tl" rotWithShape="0">
                    <a:schemeClr val="dk1">
                      <a:alpha val="40000"/>
                    </a:schemeClr>
                  </a:outerShdw>
                </a:effectLst>
                <a:highlight>
                  <a:srgbClr val="FFFF00"/>
                </a:highlight>
              </a:rPr>
              <a:t> শ্রেণিবিভাগঃ</a:t>
            </a:r>
            <a:endPar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highlight>
                <a:srgbClr val="FFFF00"/>
              </a:highlight>
            </a:endParaRPr>
          </a:p>
        </p:txBody>
      </p:sp>
      <p:sp>
        <p:nvSpPr>
          <p:cNvPr id="14" name="Rectangle 13">
            <a:extLst>
              <a:ext uri="{FF2B5EF4-FFF2-40B4-BE49-F238E27FC236}">
                <a16:creationId xmlns="" xmlns:a16="http://schemas.microsoft.com/office/drawing/2014/main" id="{CDFFEE5C-8497-4D4A-9064-7D7F3E6CFED9}"/>
              </a:ext>
            </a:extLst>
          </p:cNvPr>
          <p:cNvSpPr/>
          <p:nvPr/>
        </p:nvSpPr>
        <p:spPr>
          <a:xfrm>
            <a:off x="4527274" y="1605674"/>
            <a:ext cx="69574" cy="15881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 xmlns:a16="http://schemas.microsoft.com/office/drawing/2014/main" id="{27E00F1D-4554-4A89-8F03-B54D59A344C1}"/>
              </a:ext>
            </a:extLst>
          </p:cNvPr>
          <p:cNvSpPr/>
          <p:nvPr/>
        </p:nvSpPr>
        <p:spPr>
          <a:xfrm>
            <a:off x="990806" y="3094384"/>
            <a:ext cx="7308368" cy="99391"/>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 xmlns:a16="http://schemas.microsoft.com/office/drawing/2014/main" id="{7A34B31D-1D66-4B05-A2AB-A2E55EF858BC}"/>
              </a:ext>
            </a:extLst>
          </p:cNvPr>
          <p:cNvSpPr/>
          <p:nvPr/>
        </p:nvSpPr>
        <p:spPr>
          <a:xfrm>
            <a:off x="962850" y="3130827"/>
            <a:ext cx="69574" cy="63279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 xmlns:a16="http://schemas.microsoft.com/office/drawing/2014/main" id="{D190E88D-E769-448D-BEC3-FE2D3E3B1620}"/>
              </a:ext>
            </a:extLst>
          </p:cNvPr>
          <p:cNvSpPr/>
          <p:nvPr/>
        </p:nvSpPr>
        <p:spPr>
          <a:xfrm>
            <a:off x="6008204" y="3137453"/>
            <a:ext cx="69574" cy="68248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 xmlns:a16="http://schemas.microsoft.com/office/drawing/2014/main" id="{065DF6A7-DE9E-4621-B71B-BD2756CC8BC5}"/>
              </a:ext>
            </a:extLst>
          </p:cNvPr>
          <p:cNvSpPr/>
          <p:nvPr/>
        </p:nvSpPr>
        <p:spPr>
          <a:xfrm>
            <a:off x="8214692" y="3082788"/>
            <a:ext cx="69574" cy="68248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 xmlns:a16="http://schemas.microsoft.com/office/drawing/2014/main" id="{BA9CF2ED-0522-4AE1-9327-0CC1BBF5550F}"/>
              </a:ext>
            </a:extLst>
          </p:cNvPr>
          <p:cNvSpPr/>
          <p:nvPr/>
        </p:nvSpPr>
        <p:spPr>
          <a:xfrm>
            <a:off x="3868806" y="3094383"/>
            <a:ext cx="69574" cy="68248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 xmlns:a16="http://schemas.microsoft.com/office/drawing/2014/main" id="{C42A1EDB-D77F-4991-A560-EF100E8F3C30}"/>
              </a:ext>
            </a:extLst>
          </p:cNvPr>
          <p:cNvSpPr/>
          <p:nvPr/>
        </p:nvSpPr>
        <p:spPr>
          <a:xfrm>
            <a:off x="685800" y="4114800"/>
            <a:ext cx="1680947" cy="923330"/>
          </a:xfrm>
          <a:prstGeom prst="rect">
            <a:avLst/>
          </a:prstGeom>
          <a:noFill/>
        </p:spPr>
        <p:txBody>
          <a:bodyPr wrap="square" lIns="91440" tIns="45720" rIns="91440" bIns="45720">
            <a:spAutoFit/>
          </a:bodyPr>
          <a:lstStyle/>
          <a:p>
            <a:pPr algn="ctr"/>
            <a:r>
              <a:rPr lang="bn-BD" sz="5400" dirty="0">
                <a:ln w="0"/>
                <a:effectLst>
                  <a:outerShdw blurRad="38100" dist="19050" dir="2700000" algn="tl" rotWithShape="0">
                    <a:schemeClr val="dk1">
                      <a:alpha val="40000"/>
                    </a:schemeClr>
                  </a:outerShdw>
                </a:effectLst>
                <a:latin typeface="NikoshBAN" pitchFamily="2" charset="0"/>
                <a:cs typeface="NikoshBAN" pitchFamily="2" charset="0"/>
              </a:rPr>
              <a:t>প্রধান</a:t>
            </a:r>
            <a:endParaRPr lang="en-US" sz="5400" b="0" cap="none" spc="0" dirty="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p:txBody>
      </p:sp>
      <p:sp>
        <p:nvSpPr>
          <p:cNvPr id="21" name="Rectangle 20">
            <a:extLst>
              <a:ext uri="{FF2B5EF4-FFF2-40B4-BE49-F238E27FC236}">
                <a16:creationId xmlns="" xmlns:a16="http://schemas.microsoft.com/office/drawing/2014/main" id="{C756B849-3ACE-4D84-BE83-938874CD0032}"/>
              </a:ext>
            </a:extLst>
          </p:cNvPr>
          <p:cNvSpPr/>
          <p:nvPr/>
        </p:nvSpPr>
        <p:spPr>
          <a:xfrm>
            <a:off x="5257800" y="4343400"/>
            <a:ext cx="1447801" cy="646331"/>
          </a:xfrm>
          <a:prstGeom prst="rect">
            <a:avLst/>
          </a:prstGeom>
          <a:noFill/>
        </p:spPr>
        <p:txBody>
          <a:bodyPr wrap="square" lIns="91440" tIns="45720" rIns="91440" bIns="45720">
            <a:spAutoFit/>
          </a:bodyPr>
          <a:lstStyle/>
          <a:p>
            <a:pPr algn="ctr"/>
            <a:r>
              <a:rPr lang="bn-BD" sz="3600" dirty="0">
                <a:ln w="0"/>
                <a:effectLst>
                  <a:outerShdw blurRad="38100" dist="19050" dir="2700000" algn="tl" rotWithShape="0">
                    <a:schemeClr val="dk1">
                      <a:alpha val="40000"/>
                    </a:schemeClr>
                  </a:outerShdw>
                </a:effectLst>
                <a:latin typeface="NikoshBAN" pitchFamily="2" charset="0"/>
                <a:cs typeface="NikoshBAN" pitchFamily="2" charset="0"/>
              </a:rPr>
              <a:t>চুম্বকীয়</a:t>
            </a:r>
            <a:endParaRPr lang="en-US" sz="3600" b="0" cap="none" spc="0" dirty="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p:txBody>
      </p:sp>
      <p:sp>
        <p:nvSpPr>
          <p:cNvPr id="22" name="Rectangle 21">
            <a:extLst>
              <a:ext uri="{FF2B5EF4-FFF2-40B4-BE49-F238E27FC236}">
                <a16:creationId xmlns="" xmlns:a16="http://schemas.microsoft.com/office/drawing/2014/main" id="{1DA0D025-BADF-447C-8F67-00C306437979}"/>
              </a:ext>
            </a:extLst>
          </p:cNvPr>
          <p:cNvSpPr/>
          <p:nvPr/>
        </p:nvSpPr>
        <p:spPr>
          <a:xfrm>
            <a:off x="3276600" y="4419600"/>
            <a:ext cx="1295400" cy="646331"/>
          </a:xfrm>
          <a:prstGeom prst="rect">
            <a:avLst/>
          </a:prstGeom>
          <a:noFill/>
        </p:spPr>
        <p:txBody>
          <a:bodyPr wrap="square" lIns="91440" tIns="45720" rIns="91440" bIns="45720">
            <a:spAutoFit/>
          </a:bodyPr>
          <a:lstStyle/>
          <a:p>
            <a:pPr algn="ctr"/>
            <a:r>
              <a:rPr lang="bn-BD" sz="3600" dirty="0">
                <a:ln w="0"/>
                <a:effectLst>
                  <a:outerShdw blurRad="38100" dist="19050" dir="2700000" algn="tl" rotWithShape="0">
                    <a:schemeClr val="dk1">
                      <a:alpha val="40000"/>
                    </a:schemeClr>
                  </a:outerShdw>
                </a:effectLst>
                <a:latin typeface="NikoshBAN" pitchFamily="2" charset="0"/>
                <a:cs typeface="NikoshBAN" pitchFamily="2" charset="0"/>
              </a:rPr>
              <a:t>সহকারী</a:t>
            </a:r>
            <a:endParaRPr lang="en-US" sz="3600" b="0" cap="none" spc="0" dirty="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p:txBody>
      </p:sp>
      <p:sp>
        <p:nvSpPr>
          <p:cNvPr id="23" name="Rectangle 22">
            <a:extLst>
              <a:ext uri="{FF2B5EF4-FFF2-40B4-BE49-F238E27FC236}">
                <a16:creationId xmlns="" xmlns:a16="http://schemas.microsoft.com/office/drawing/2014/main" id="{4E797D23-C1D2-4B6B-AE4D-F5BB2E34BDE5}"/>
              </a:ext>
            </a:extLst>
          </p:cNvPr>
          <p:cNvSpPr/>
          <p:nvPr/>
        </p:nvSpPr>
        <p:spPr>
          <a:xfrm>
            <a:off x="7205713" y="4320209"/>
            <a:ext cx="1850234" cy="646331"/>
          </a:xfrm>
          <a:prstGeom prst="rect">
            <a:avLst/>
          </a:prstGeom>
          <a:noFill/>
        </p:spPr>
        <p:txBody>
          <a:bodyPr wrap="square" lIns="91440" tIns="45720" rIns="91440" bIns="45720">
            <a:spAutoFit/>
          </a:bodyPr>
          <a:lstStyle/>
          <a:p>
            <a:pPr algn="ctr"/>
            <a:r>
              <a:rPr lang="bn-BD" sz="3600" dirty="0">
                <a:ln w="0"/>
                <a:effectLst>
                  <a:outerShdw blurRad="38100" dist="19050" dir="2700000" algn="tl" rotWithShape="0">
                    <a:schemeClr val="dk1">
                      <a:alpha val="40000"/>
                    </a:schemeClr>
                  </a:outerShdw>
                </a:effectLst>
                <a:latin typeface="NikoshBAN" pitchFamily="2" charset="0"/>
                <a:cs typeface="NikoshBAN" pitchFamily="2" charset="0"/>
              </a:rPr>
              <a:t>ঘূর্ণন</a:t>
            </a:r>
            <a:endParaRPr lang="en-US" sz="3600" b="0" cap="none" spc="0" dirty="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p:txBody>
      </p:sp>
    </p:spTree>
    <p:extLst>
      <p:ext uri="{BB962C8B-B14F-4D97-AF65-F5344CB8AC3E}">
        <p14:creationId xmlns="" xmlns:p14="http://schemas.microsoft.com/office/powerpoint/2010/main" val="329069528"/>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a:extLst>
              <a:ext uri="{FF2B5EF4-FFF2-40B4-BE49-F238E27FC236}">
                <a16:creationId xmlns="" xmlns:a16="http://schemas.microsoft.com/office/drawing/2014/main" id="{2083F089-FFFE-4172-A553-AEDC6A8B73AB}"/>
              </a:ext>
            </a:extLst>
          </p:cNvPr>
          <p:cNvSpPr/>
          <p:nvPr/>
        </p:nvSpPr>
        <p:spPr>
          <a:xfrm>
            <a:off x="0" y="1"/>
            <a:ext cx="9213574" cy="7076661"/>
          </a:xfrm>
          <a:prstGeom prst="fram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Rectangle: Rounded Corners 2">
            <a:extLst>
              <a:ext uri="{FF2B5EF4-FFF2-40B4-BE49-F238E27FC236}">
                <a16:creationId xmlns="" xmlns:a16="http://schemas.microsoft.com/office/drawing/2014/main" id="{2BC200C7-7991-4D1E-856D-9B10CD15F60B}"/>
              </a:ext>
            </a:extLst>
          </p:cNvPr>
          <p:cNvSpPr/>
          <p:nvPr/>
        </p:nvSpPr>
        <p:spPr>
          <a:xfrm>
            <a:off x="616226" y="903812"/>
            <a:ext cx="7981122" cy="532737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 xmlns:a16="http://schemas.microsoft.com/office/drawing/2014/main" id="{230CF403-84C7-4CF3-9CB5-3BA661FBCCF0}"/>
              </a:ext>
            </a:extLst>
          </p:cNvPr>
          <p:cNvPicPr>
            <a:picLocks noChangeAspect="1"/>
          </p:cNvPicPr>
          <p:nvPr/>
        </p:nvPicPr>
        <p:blipFill>
          <a:blip r:embed="rId2"/>
          <a:stretch>
            <a:fillRect/>
          </a:stretch>
        </p:blipFill>
        <p:spPr>
          <a:xfrm>
            <a:off x="6689034" y="61085"/>
            <a:ext cx="2454966" cy="752475"/>
          </a:xfrm>
          <a:prstGeom prst="rect">
            <a:avLst/>
          </a:prstGeom>
        </p:spPr>
      </p:pic>
      <p:pic>
        <p:nvPicPr>
          <p:cNvPr id="7" name="Picture 6">
            <a:extLst>
              <a:ext uri="{FF2B5EF4-FFF2-40B4-BE49-F238E27FC236}">
                <a16:creationId xmlns="" xmlns:a16="http://schemas.microsoft.com/office/drawing/2014/main" id="{8FB0104B-522F-4D2B-939E-6B3DA0773D9A}"/>
              </a:ext>
            </a:extLst>
          </p:cNvPr>
          <p:cNvPicPr>
            <a:picLocks noChangeAspect="1"/>
          </p:cNvPicPr>
          <p:nvPr/>
        </p:nvPicPr>
        <p:blipFill>
          <a:blip r:embed="rId2"/>
          <a:stretch>
            <a:fillRect/>
          </a:stretch>
        </p:blipFill>
        <p:spPr>
          <a:xfrm>
            <a:off x="-1" y="61083"/>
            <a:ext cx="1888435" cy="752475"/>
          </a:xfrm>
          <a:prstGeom prst="rect">
            <a:avLst/>
          </a:prstGeom>
        </p:spPr>
      </p:pic>
      <p:sp>
        <p:nvSpPr>
          <p:cNvPr id="24" name="Rectangle 23">
            <a:extLst>
              <a:ext uri="{FF2B5EF4-FFF2-40B4-BE49-F238E27FC236}">
                <a16:creationId xmlns="" xmlns:a16="http://schemas.microsoft.com/office/drawing/2014/main" id="{FCC59C8E-E928-49C9-BC04-02135F929E3E}"/>
              </a:ext>
            </a:extLst>
          </p:cNvPr>
          <p:cNvSpPr/>
          <p:nvPr/>
        </p:nvSpPr>
        <p:spPr>
          <a:xfrm>
            <a:off x="990600" y="1676400"/>
            <a:ext cx="7497707" cy="3385542"/>
          </a:xfrm>
          <a:prstGeom prst="rect">
            <a:avLst/>
          </a:prstGeom>
          <a:noFill/>
        </p:spPr>
        <p:txBody>
          <a:bodyPr wrap="square" lIns="91440" tIns="45720" rIns="91440" bIns="45720">
            <a:spAutoFit/>
          </a:bodyPr>
          <a:lstStyle/>
          <a:p>
            <a:pPr algn="ctr"/>
            <a:r>
              <a:rPr lang="as-IN" sz="2000" dirty="0"/>
              <a:t>যে কোয়ান্টাম সংখ্যার সাহায্যে পরমাণুতে অবস্থিত ইলেকট্রনের শক্তিস্তরের আকার নির্ণয় করা যায় তাকে প্রধান কোয়ান্টাম সংখ্যা বলে। একে </a:t>
            </a:r>
            <a:r>
              <a:rPr lang="en-US" sz="2000" dirty="0"/>
              <a:t>n </a:t>
            </a:r>
            <a:r>
              <a:rPr lang="as-IN" sz="2000" dirty="0"/>
              <a:t>দ্বারা প্রকাশ করা হয়,</a:t>
            </a:r>
            <a:r>
              <a:rPr lang="en-US" sz="2000" dirty="0"/>
              <a:t>n </a:t>
            </a:r>
            <a:r>
              <a:rPr lang="as-IN" sz="2000" dirty="0"/>
              <a:t>এর মান যযথাক্রমে 1,2,3,4..... প্রভৃতি পূর্ণ সংখ্যা।প্রধান কোয়ান্টাম সংখ্যার মান বৃদ্ধি হলে নিউক্লিয়াস হতে প্রধান স্তরের দুরত্ব এবং শক্তিস্তরের আকার বৃদ্ধি পায়। বোর মতবাদ অনুসারে </a:t>
            </a:r>
            <a:r>
              <a:rPr lang="en-US" sz="2000" dirty="0"/>
              <a:t>n=1 </a:t>
            </a:r>
            <a:r>
              <a:rPr lang="as-IN" sz="2000" dirty="0"/>
              <a:t>হলে ১ম শক্তিস্তর বা </a:t>
            </a:r>
            <a:r>
              <a:rPr lang="en-US" sz="2000" dirty="0"/>
              <a:t>K </a:t>
            </a:r>
            <a:r>
              <a:rPr lang="as-IN" sz="2000" dirty="0"/>
              <a:t>শেল, </a:t>
            </a:r>
            <a:r>
              <a:rPr lang="en-US" sz="2000" dirty="0"/>
              <a:t>n=2 </a:t>
            </a:r>
            <a:r>
              <a:rPr lang="as-IN" sz="2000" dirty="0"/>
              <a:t>হলে ২য় শক্তিস্তর বা </a:t>
            </a:r>
            <a:r>
              <a:rPr lang="en-US" sz="2000" dirty="0"/>
              <a:t>L </a:t>
            </a:r>
            <a:r>
              <a:rPr lang="as-IN" sz="2000" dirty="0"/>
              <a:t>শেল, </a:t>
            </a:r>
            <a:r>
              <a:rPr lang="en-US" sz="2000" dirty="0"/>
              <a:t>n=3 </a:t>
            </a:r>
            <a:r>
              <a:rPr lang="as-IN" sz="2000" dirty="0"/>
              <a:t>এবং </a:t>
            </a:r>
            <a:r>
              <a:rPr lang="en-US" sz="2000" dirty="0"/>
              <a:t>n=4 </a:t>
            </a:r>
            <a:r>
              <a:rPr lang="as-IN" sz="2000" dirty="0"/>
              <a:t>হলে </a:t>
            </a:r>
            <a:r>
              <a:rPr lang="en-US" sz="2000" dirty="0"/>
              <a:t>M </a:t>
            </a:r>
            <a:r>
              <a:rPr lang="as-IN" sz="2000" dirty="0"/>
              <a:t>ও </a:t>
            </a:r>
            <a:r>
              <a:rPr lang="en-US" sz="2000" dirty="0"/>
              <a:t>N </a:t>
            </a:r>
            <a:r>
              <a:rPr lang="as-IN" sz="2000" dirty="0"/>
              <a:t>ইত্যাদি বোঝায়। যে কোনো প্রধান শক্তিস্তর সর্বোচ্চ 2</a:t>
            </a:r>
            <a:r>
              <a:rPr lang="en-US" sz="2000" dirty="0"/>
              <a:t>n^2 </a:t>
            </a:r>
            <a:r>
              <a:rPr lang="as-IN" sz="2000" dirty="0"/>
              <a:t>ইলেকট্রন ধারন করতে পারে।</a:t>
            </a:r>
            <a:endParaRPr lang="en-US" sz="2000" b="1" dirty="0"/>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25" name="Rectangle 24">
            <a:extLst>
              <a:ext uri="{FF2B5EF4-FFF2-40B4-BE49-F238E27FC236}">
                <a16:creationId xmlns="" xmlns:a16="http://schemas.microsoft.com/office/drawing/2014/main" id="{B97D9D12-3686-49F2-8C7D-E3347026EC77}"/>
              </a:ext>
            </a:extLst>
          </p:cNvPr>
          <p:cNvSpPr/>
          <p:nvPr/>
        </p:nvSpPr>
        <p:spPr>
          <a:xfrm>
            <a:off x="678032" y="984497"/>
            <a:ext cx="2420805" cy="1477328"/>
          </a:xfrm>
          <a:prstGeom prst="rect">
            <a:avLst/>
          </a:prstGeom>
          <a:noFill/>
        </p:spPr>
        <p:txBody>
          <a:bodyPr wrap="square" lIns="91440" tIns="45720" rIns="91440" bIns="45720">
            <a:spAutoFit/>
          </a:bodyPr>
          <a:lstStyle/>
          <a:p>
            <a:pPr algn="ctr"/>
            <a:r>
              <a:rPr lang="as-IN" b="1" dirty="0"/>
              <a:t>১. প্রধান কোয়ান্টাম সংখ্যা(</a:t>
            </a:r>
            <a:r>
              <a:rPr lang="en-US" b="1" dirty="0"/>
              <a:t>n)</a:t>
            </a: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26" name="Rectangle 25">
            <a:extLst>
              <a:ext uri="{FF2B5EF4-FFF2-40B4-BE49-F238E27FC236}">
                <a16:creationId xmlns="" xmlns:a16="http://schemas.microsoft.com/office/drawing/2014/main" id="{462776E8-A3AF-4A21-BFD8-2B843BD36001}"/>
              </a:ext>
            </a:extLst>
          </p:cNvPr>
          <p:cNvSpPr/>
          <p:nvPr/>
        </p:nvSpPr>
        <p:spPr>
          <a:xfrm>
            <a:off x="1134427" y="3645864"/>
            <a:ext cx="7497707" cy="1200329"/>
          </a:xfrm>
          <a:prstGeom prst="rect">
            <a:avLst/>
          </a:prstGeom>
          <a:noFill/>
        </p:spPr>
        <p:txBody>
          <a:bodyPr wrap="square" lIns="91440" tIns="45720" rIns="91440" bIns="45720">
            <a:spAutoFit/>
          </a:bodyPr>
          <a:lstStyle/>
          <a:p>
            <a:pPr algn="ctr"/>
            <a:endParaRPr lang="en-US" b="1" dirty="0"/>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33" name="Rectangle 32">
            <a:extLst>
              <a:ext uri="{FF2B5EF4-FFF2-40B4-BE49-F238E27FC236}">
                <a16:creationId xmlns="" xmlns:a16="http://schemas.microsoft.com/office/drawing/2014/main" id="{02C1A3B1-6321-4D54-8EB3-8D38D3A397A5}"/>
              </a:ext>
            </a:extLst>
          </p:cNvPr>
          <p:cNvSpPr/>
          <p:nvPr/>
        </p:nvSpPr>
        <p:spPr>
          <a:xfrm>
            <a:off x="3185361" y="4137013"/>
            <a:ext cx="1040822" cy="923330"/>
          </a:xfrm>
          <a:prstGeom prst="rect">
            <a:avLst/>
          </a:prstGeom>
          <a:noFill/>
        </p:spPr>
        <p:txBody>
          <a:bodyPr wrap="square" lIns="91440" tIns="45720" rIns="91440" bIns="45720">
            <a:spAutoFit/>
          </a:bodyPr>
          <a:lstStyle/>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40" name="Rectangle 39">
            <a:extLst>
              <a:ext uri="{FF2B5EF4-FFF2-40B4-BE49-F238E27FC236}">
                <a16:creationId xmlns="" xmlns:a16="http://schemas.microsoft.com/office/drawing/2014/main" id="{1775994F-786F-44A6-8150-13BAC8972A98}"/>
              </a:ext>
            </a:extLst>
          </p:cNvPr>
          <p:cNvSpPr/>
          <p:nvPr/>
        </p:nvSpPr>
        <p:spPr>
          <a:xfrm>
            <a:off x="4343400" y="3276600"/>
            <a:ext cx="184731" cy="923330"/>
          </a:xfrm>
          <a:prstGeom prst="rect">
            <a:avLst/>
          </a:prstGeom>
          <a:noFill/>
        </p:spPr>
        <p:txBody>
          <a:bodyPr wrap="none" lIns="91440" tIns="45720" rIns="91440" bIns="45720">
            <a:spAutoFit/>
          </a:bodyPr>
          <a:lstStyle/>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 xmlns:p14="http://schemas.microsoft.com/office/powerpoint/2010/main" val="3621980593"/>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219200"/>
            <a:ext cx="7543800" cy="369331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as-IN" dirty="0" smtClean="0"/>
              <a:t>২। সহকারী কোয়ান্টাম সংখ্যাঃ একটি ইলেকট্রন প্রধান শক্তিস্তরের যে উপশক্তিস্তরে উপস্থিত থাকে তা প্রকাশের জন্য যে কোয়ান্টাম সংখ্যা ব্যাবহার করা হয় তাকে সহকারী কোয়ান্টাম সংখ্যা বলে। </a:t>
            </a:r>
            <a:br>
              <a:rPr lang="as-IN" dirty="0" smtClean="0"/>
            </a:br>
            <a:r>
              <a:rPr lang="as-IN" dirty="0" smtClean="0"/>
              <a:t>এটি দ্বারা উপশক্তিসস্তরের আকৃতি (</a:t>
            </a:r>
            <a:r>
              <a:rPr lang="en-US" dirty="0" smtClean="0"/>
              <a:t>Shape) </a:t>
            </a:r>
            <a:r>
              <a:rPr lang="as-IN" dirty="0" smtClean="0"/>
              <a:t>নির্দেশ করে। একে </a:t>
            </a:r>
            <a:r>
              <a:rPr lang="en-US" dirty="0" smtClean="0"/>
              <a:t>l </a:t>
            </a:r>
            <a:r>
              <a:rPr lang="as-IN" dirty="0" smtClean="0"/>
              <a:t>দ্বারা প্রকাশ করা হয় </a:t>
            </a:r>
            <a:r>
              <a:rPr lang="en-US" dirty="0" smtClean="0"/>
              <a:t>l </a:t>
            </a:r>
            <a:r>
              <a:rPr lang="as-IN" dirty="0" smtClean="0"/>
              <a:t>এর মান </a:t>
            </a:r>
            <a:r>
              <a:rPr lang="en-US" dirty="0" smtClean="0"/>
              <a:t>n </a:t>
            </a:r>
            <a:r>
              <a:rPr lang="as-IN" dirty="0" smtClean="0"/>
              <a:t>এর উপর নির্ভরশীল। </a:t>
            </a:r>
            <a:r>
              <a:rPr lang="en-US" dirty="0" smtClean="0"/>
              <a:t>l= ( </a:t>
            </a:r>
            <a:r>
              <a:rPr lang="as-IN" dirty="0" smtClean="0"/>
              <a:t>০ থেকে </a:t>
            </a:r>
            <a:r>
              <a:rPr lang="en-US" dirty="0" smtClean="0"/>
              <a:t>n-</a:t>
            </a:r>
            <a:r>
              <a:rPr lang="as-IN" dirty="0" smtClean="0"/>
              <a:t>১পর্যন্ত) </a:t>
            </a:r>
            <a:r>
              <a:rPr lang="en-US" dirty="0" smtClean="0"/>
              <a:t>l </a:t>
            </a:r>
            <a:r>
              <a:rPr lang="as-IN" dirty="0" smtClean="0"/>
              <a:t>এর মান ০,১,২,৩ হলে উপশক্তিস্তর সমূহকে যথাক্রমে </a:t>
            </a:r>
            <a:r>
              <a:rPr lang="en-US" dirty="0" smtClean="0"/>
              <a:t>s( Sharp), p ( Principal), d ( Diffuse), f ( Fundamental) </a:t>
            </a:r>
            <a:r>
              <a:rPr lang="as-IN" dirty="0" smtClean="0"/>
              <a:t>দ্বারা প্রকাশ করা হয়। </a:t>
            </a:r>
            <a:br>
              <a:rPr lang="as-IN" dirty="0" smtClean="0"/>
            </a:br>
            <a:r>
              <a:rPr lang="as-IN" dirty="0" smtClean="0"/>
              <a:t>এখানে </a:t>
            </a:r>
            <a:r>
              <a:rPr lang="en-US" dirty="0" smtClean="0"/>
              <a:t>s </a:t>
            </a:r>
            <a:r>
              <a:rPr lang="as-IN" dirty="0" smtClean="0"/>
              <a:t>উপস্তর টি ১ টি অরবিটাল নিয়ে গঠিত, </a:t>
            </a:r>
            <a:r>
              <a:rPr lang="en-US" dirty="0" smtClean="0"/>
              <a:t>p </a:t>
            </a:r>
            <a:r>
              <a:rPr lang="as-IN" dirty="0" smtClean="0"/>
              <a:t>উপস্তরটি ৩ টি অরবিটাল নিয়ে গঠিত, </a:t>
            </a:r>
            <a:r>
              <a:rPr lang="en-US" dirty="0" smtClean="0"/>
              <a:t>d </a:t>
            </a:r>
            <a:r>
              <a:rPr lang="as-IN" dirty="0" smtClean="0"/>
              <a:t>উপস্তরটি ৫ টি অরবিটাল নিয়ে গঠিত এবং </a:t>
            </a:r>
            <a:r>
              <a:rPr lang="en-US" dirty="0" smtClean="0"/>
              <a:t>f </a:t>
            </a:r>
            <a:r>
              <a:rPr lang="as-IN" dirty="0" smtClean="0"/>
              <a:t>উপস্তরটি ৭ টি অরবিটাল নিয়ে গঠিত। প্রতিটি অরবিটালে সর্বোচ্চ ২ টি করে ইলেকট্রন থাকতে পারে। </a:t>
            </a:r>
            <a:br>
              <a:rPr lang="as-IN" dirty="0" smtClean="0"/>
            </a:br>
            <a:r>
              <a:rPr lang="as-IN" dirty="0" smtClean="0"/>
              <a:t>যেকোনো প্রধান স্তরের অন্তর্গত একই ধরনের উপকক্ষের মধ্যে সর্বাধিক ইলেকট্রন ধারনখক্ষমতা নির্দিষ্ট এবং তার মান হলো 2(2</a:t>
            </a:r>
            <a:r>
              <a:rPr lang="en-US" dirty="0" smtClean="0"/>
              <a:t>l+1)</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 xmlns:a16="http://schemas.microsoft.com/office/drawing/2014/main" id="{BEB21FF8-8188-4468-9228-EA5755B16042}"/>
              </a:ext>
            </a:extLst>
          </p:cNvPr>
          <p:cNvSpPr/>
          <p:nvPr/>
        </p:nvSpPr>
        <p:spPr>
          <a:xfrm>
            <a:off x="0" y="228600"/>
            <a:ext cx="8888329" cy="6244389"/>
          </a:xfrm>
          <a:prstGeom prst="roundRect">
            <a:avLst/>
          </a:prstGeom>
          <a:solidFill>
            <a:schemeClr val="tx2">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 xmlns:a16="http://schemas.microsoft.com/office/drawing/2014/main" id="{328E1641-1C68-491D-BDA4-D12657D4BE5F}"/>
              </a:ext>
            </a:extLst>
          </p:cNvPr>
          <p:cNvSpPr/>
          <p:nvPr/>
        </p:nvSpPr>
        <p:spPr>
          <a:xfrm>
            <a:off x="625384" y="1066800"/>
            <a:ext cx="8518616" cy="5016758"/>
          </a:xfrm>
          <a:prstGeom prst="rect">
            <a:avLst/>
          </a:prstGeom>
          <a:noFill/>
        </p:spPr>
        <p:txBody>
          <a:bodyPr wrap="square" lIns="91440" tIns="45720" rIns="91440" bIns="45720">
            <a:spAutoFit/>
          </a:bodyPr>
          <a:lstStyle/>
          <a:p>
            <a:pPr algn="ctr"/>
            <a:r>
              <a:rPr lang="as-IN" sz="2000" dirty="0">
                <a:solidFill>
                  <a:srgbClr val="FFFF00"/>
                </a:solidFill>
                <a:latin typeface="NikoshBAN" pitchFamily="2" charset="0"/>
                <a:cs typeface="NikoshBAN" pitchFamily="2" charset="0"/>
              </a:rPr>
              <a:t>৩।চৌম্বক কোয়ান্টাম সংখ্যাঃ পরমানুর কেন্দ্রে বিদ্যুত ক্ষেত্রের প্রভাবে চৌম্বক ক্ষেত্রের সৃষ্টি হয় আর বিদ্যুত বা তড়িৎ ক্ষেত্র ধনাত্মক চার্জ বহনকারী নিউক্লিয়াস ও ঋনাত্নক চার্জ যুক্ত ইলেকট্রন কে আবদ্ধ করতে পরমানুর অভ্যন্তরে উৎপন্ন হয়। উপশক্তিস্তর গুলো উত্তেজিত অবস্থায় চৌম্বক ক্ষেত্রের প্রভাবে আরো সুক্ষতর রেখায় বিভক্ত হয় আর এটি লক্ষ করেন ১৮৯৬ সালে বিজ্ঞানী জীম্যান। আর এই সুক্ষতর রেখা কে বলা হয় অরবিটাল। </a:t>
            </a:r>
            <a:r>
              <a:rPr lang="as-IN" sz="6000" dirty="0">
                <a:solidFill>
                  <a:srgbClr val="FFFF00"/>
                </a:solidFill>
                <a:latin typeface="NikoshBAN" pitchFamily="2" charset="0"/>
                <a:cs typeface="NikoshBAN" pitchFamily="2" charset="0"/>
              </a:rPr>
              <a:t/>
            </a:r>
            <a:br>
              <a:rPr lang="as-IN" sz="6000" dirty="0">
                <a:solidFill>
                  <a:srgbClr val="FFFF00"/>
                </a:solidFill>
                <a:latin typeface="NikoshBAN" pitchFamily="2" charset="0"/>
                <a:cs typeface="NikoshBAN" pitchFamily="2" charset="0"/>
              </a:rPr>
            </a:br>
            <a:r>
              <a:rPr lang="as-IN" sz="2000" dirty="0">
                <a:solidFill>
                  <a:srgbClr val="FFFF00"/>
                </a:solidFill>
                <a:latin typeface="NikoshBAN" pitchFamily="2" charset="0"/>
                <a:cs typeface="NikoshBAN" pitchFamily="2" charset="0"/>
              </a:rPr>
              <a:t>চৌম্বক কোয়ান্টাম সংখ্যাকে </a:t>
            </a:r>
            <a:r>
              <a:rPr lang="en-US" sz="2000" dirty="0">
                <a:solidFill>
                  <a:srgbClr val="FFFF00"/>
                </a:solidFill>
                <a:latin typeface="NikoshBAN" pitchFamily="2" charset="0"/>
                <a:cs typeface="NikoshBAN" pitchFamily="2" charset="0"/>
              </a:rPr>
              <a:t>m </a:t>
            </a:r>
            <a:r>
              <a:rPr lang="as-IN" sz="2000" dirty="0">
                <a:solidFill>
                  <a:srgbClr val="FFFF00"/>
                </a:solidFill>
                <a:latin typeface="NikoshBAN" pitchFamily="2" charset="0"/>
                <a:cs typeface="NikoshBAN" pitchFamily="2" charset="0"/>
              </a:rPr>
              <a:t>দ্বারা প্রকাশ করা হয়। </a:t>
            </a:r>
            <a:r>
              <a:rPr lang="en-US" sz="2000" dirty="0">
                <a:solidFill>
                  <a:srgbClr val="FFFF00"/>
                </a:solidFill>
                <a:latin typeface="NikoshBAN" pitchFamily="2" charset="0"/>
                <a:cs typeface="NikoshBAN" pitchFamily="2" charset="0"/>
              </a:rPr>
              <a:t>m </a:t>
            </a:r>
            <a:r>
              <a:rPr lang="as-IN" sz="2000" dirty="0">
                <a:solidFill>
                  <a:srgbClr val="FFFF00"/>
                </a:solidFill>
                <a:latin typeface="NikoshBAN" pitchFamily="2" charset="0"/>
                <a:cs typeface="NikoshBAN" pitchFamily="2" charset="0"/>
              </a:rPr>
              <a:t>এর মান </a:t>
            </a:r>
            <a:r>
              <a:rPr lang="en-US" sz="2000" dirty="0">
                <a:solidFill>
                  <a:srgbClr val="FFFF00"/>
                </a:solidFill>
                <a:latin typeface="NikoshBAN" pitchFamily="2" charset="0"/>
                <a:cs typeface="NikoshBAN" pitchFamily="2" charset="0"/>
              </a:rPr>
              <a:t>l </a:t>
            </a:r>
            <a:r>
              <a:rPr lang="as-IN" sz="2000" dirty="0">
                <a:solidFill>
                  <a:srgbClr val="FFFF00"/>
                </a:solidFill>
                <a:latin typeface="NikoshBAN" pitchFamily="2" charset="0"/>
                <a:cs typeface="NikoshBAN" pitchFamily="2" charset="0"/>
              </a:rPr>
              <a:t>এর উপর নির্ভরশীল। </a:t>
            </a:r>
            <a:r>
              <a:rPr lang="as-IN" sz="6000" dirty="0">
                <a:solidFill>
                  <a:srgbClr val="FFFF00"/>
                </a:solidFill>
                <a:latin typeface="NikoshBAN" pitchFamily="2" charset="0"/>
                <a:cs typeface="NikoshBAN" pitchFamily="2" charset="0"/>
              </a:rPr>
              <a:t/>
            </a:r>
            <a:br>
              <a:rPr lang="as-IN" sz="6000" dirty="0">
                <a:solidFill>
                  <a:srgbClr val="FFFF00"/>
                </a:solidFill>
                <a:latin typeface="NikoshBAN" pitchFamily="2" charset="0"/>
                <a:cs typeface="NikoshBAN" pitchFamily="2" charset="0"/>
              </a:rPr>
            </a:br>
            <a:r>
              <a:rPr lang="en-US" sz="2000" dirty="0">
                <a:solidFill>
                  <a:srgbClr val="FFFF00"/>
                </a:solidFill>
                <a:latin typeface="NikoshBAN" pitchFamily="2" charset="0"/>
                <a:cs typeface="NikoshBAN" pitchFamily="2" charset="0"/>
              </a:rPr>
              <a:t>m = </a:t>
            </a:r>
            <a:r>
              <a:rPr lang="as-IN" sz="2000" dirty="0">
                <a:solidFill>
                  <a:srgbClr val="FFFF00"/>
                </a:solidFill>
                <a:latin typeface="NikoshBAN" pitchFamily="2" charset="0"/>
                <a:cs typeface="NikoshBAN" pitchFamily="2" charset="0"/>
              </a:rPr>
              <a:t>০ থেকে (+ -)</a:t>
            </a:r>
            <a:r>
              <a:rPr lang="en-US" sz="2000" dirty="0">
                <a:solidFill>
                  <a:srgbClr val="FFFF00"/>
                </a:solidFill>
                <a:latin typeface="NikoshBAN" pitchFamily="2" charset="0"/>
                <a:cs typeface="NikoshBAN" pitchFamily="2" charset="0"/>
              </a:rPr>
              <a:t>l </a:t>
            </a:r>
            <a:r>
              <a:rPr lang="as-IN" sz="2000" dirty="0">
                <a:solidFill>
                  <a:srgbClr val="FFFF00"/>
                </a:solidFill>
                <a:latin typeface="NikoshBAN" pitchFamily="2" charset="0"/>
                <a:cs typeface="NikoshBAN" pitchFamily="2" charset="0"/>
              </a:rPr>
              <a:t>আবার প্রতি </a:t>
            </a:r>
            <a:r>
              <a:rPr lang="en-US" sz="2000" dirty="0">
                <a:solidFill>
                  <a:srgbClr val="FFFF00"/>
                </a:solidFill>
                <a:latin typeface="NikoshBAN" pitchFamily="2" charset="0"/>
                <a:cs typeface="NikoshBAN" pitchFamily="2" charset="0"/>
              </a:rPr>
              <a:t>l </a:t>
            </a:r>
            <a:r>
              <a:rPr lang="as-IN" sz="2000" dirty="0">
                <a:solidFill>
                  <a:srgbClr val="FFFF00"/>
                </a:solidFill>
                <a:latin typeface="NikoshBAN" pitchFamily="2" charset="0"/>
                <a:cs typeface="NikoshBAN" pitchFamily="2" charset="0"/>
              </a:rPr>
              <a:t>এর জন্য </a:t>
            </a:r>
            <a:r>
              <a:rPr lang="en-US" sz="2000" dirty="0">
                <a:solidFill>
                  <a:srgbClr val="FFFF00"/>
                </a:solidFill>
                <a:latin typeface="NikoshBAN" pitchFamily="2" charset="0"/>
                <a:cs typeface="NikoshBAN" pitchFamily="2" charset="0"/>
              </a:rPr>
              <a:t>m </a:t>
            </a:r>
            <a:r>
              <a:rPr lang="as-IN" sz="2000" dirty="0">
                <a:solidFill>
                  <a:srgbClr val="FFFF00"/>
                </a:solidFill>
                <a:latin typeface="NikoshBAN" pitchFamily="2" charset="0"/>
                <a:cs typeface="NikoshBAN" pitchFamily="2" charset="0"/>
              </a:rPr>
              <a:t>এর সম্ভাব্য মান (2</a:t>
            </a:r>
            <a:r>
              <a:rPr lang="en-US" sz="2000" dirty="0">
                <a:solidFill>
                  <a:srgbClr val="FFFF00"/>
                </a:solidFill>
                <a:latin typeface="NikoshBAN" pitchFamily="2" charset="0"/>
                <a:cs typeface="NikoshBAN" pitchFamily="2" charset="0"/>
              </a:rPr>
              <a:t>l+1) </a:t>
            </a:r>
            <a:r>
              <a:rPr lang="en-US" sz="6000" dirty="0">
                <a:solidFill>
                  <a:srgbClr val="FFFF00"/>
                </a:solidFill>
                <a:latin typeface="NikoshBAN" pitchFamily="2" charset="0"/>
                <a:cs typeface="NikoshBAN" pitchFamily="2" charset="0"/>
              </a:rPr>
              <a:t/>
            </a:r>
            <a:br>
              <a:rPr lang="en-US" sz="6000" dirty="0">
                <a:solidFill>
                  <a:srgbClr val="FFFF00"/>
                </a:solidFill>
                <a:latin typeface="NikoshBAN" pitchFamily="2" charset="0"/>
                <a:cs typeface="NikoshBAN" pitchFamily="2" charset="0"/>
              </a:rPr>
            </a:br>
            <a:r>
              <a:rPr lang="as-IN" sz="2000" dirty="0" smtClean="0">
                <a:solidFill>
                  <a:srgbClr val="FFFF00"/>
                </a:solidFill>
                <a:latin typeface="NikoshBAN" pitchFamily="2" charset="0"/>
                <a:cs typeface="NikoshBAN" pitchFamily="2" charset="0"/>
              </a:rPr>
              <a:t>৪</a:t>
            </a:r>
            <a:r>
              <a:rPr lang="as-IN" sz="2000" dirty="0">
                <a:solidFill>
                  <a:srgbClr val="FFFF00"/>
                </a:solidFill>
                <a:latin typeface="NikoshBAN" pitchFamily="2" charset="0"/>
                <a:cs typeface="NikoshBAN" pitchFamily="2" charset="0"/>
              </a:rPr>
              <a:t>। স্পিন কোয়ান্টাম সংখ্যাঃ বিজ্ঞানী উলেনবেক ও গুডস্মিথ ক্ষার ধাতুর অতি সুক্ষ রেখা বর্ণালি কে ব্যাখ্যার জন্য চতুর্থ একটি কোয়ান্টাম সংখ্যার প্রবর্তন করেন যাকে স্পিন কোয়ান্টাম সংখ্যা বা ঘূর্ণন কোয়ান্টাম সংখ্যা বলে। একে </a:t>
            </a:r>
            <a:r>
              <a:rPr lang="en-US" sz="2000" dirty="0">
                <a:solidFill>
                  <a:srgbClr val="FFFF00"/>
                </a:solidFill>
                <a:latin typeface="NikoshBAN" pitchFamily="2" charset="0"/>
                <a:cs typeface="NikoshBAN" pitchFamily="2" charset="0"/>
              </a:rPr>
              <a:t>s </a:t>
            </a:r>
            <a:r>
              <a:rPr lang="as-IN" sz="2000" dirty="0">
                <a:solidFill>
                  <a:srgbClr val="FFFF00"/>
                </a:solidFill>
                <a:latin typeface="NikoshBAN" pitchFamily="2" charset="0"/>
                <a:cs typeface="NikoshBAN" pitchFamily="2" charset="0"/>
              </a:rPr>
              <a:t>দ্বারা প্রকাশ করা হয়। </a:t>
            </a:r>
            <a:r>
              <a:rPr lang="en-US" sz="2000" dirty="0">
                <a:solidFill>
                  <a:srgbClr val="FFFF00"/>
                </a:solidFill>
                <a:latin typeface="NikoshBAN" pitchFamily="2" charset="0"/>
                <a:cs typeface="NikoshBAN" pitchFamily="2" charset="0"/>
              </a:rPr>
              <a:t>s </a:t>
            </a:r>
            <a:r>
              <a:rPr lang="as-IN" sz="2000" dirty="0">
                <a:solidFill>
                  <a:srgbClr val="FFFF00"/>
                </a:solidFill>
                <a:latin typeface="NikoshBAN" pitchFamily="2" charset="0"/>
                <a:cs typeface="NikoshBAN" pitchFamily="2" charset="0"/>
              </a:rPr>
              <a:t>এর দুটি মান +১/২ এবং - ১/২। </a:t>
            </a:r>
            <a:r>
              <a:rPr lang="as-IN" sz="6000" dirty="0">
                <a:solidFill>
                  <a:srgbClr val="FFFF00"/>
                </a:solidFill>
                <a:latin typeface="NikoshBAN" pitchFamily="2" charset="0"/>
                <a:cs typeface="NikoshBAN" pitchFamily="2" charset="0"/>
              </a:rPr>
              <a:t/>
            </a:r>
            <a:br>
              <a:rPr lang="as-IN" sz="6000" dirty="0">
                <a:solidFill>
                  <a:srgbClr val="FFFF00"/>
                </a:solidFill>
                <a:latin typeface="NikoshBAN" pitchFamily="2" charset="0"/>
                <a:cs typeface="NikoshBAN" pitchFamily="2" charset="0"/>
              </a:rPr>
            </a:br>
            <a:r>
              <a:rPr lang="as-IN" sz="2000" dirty="0">
                <a:solidFill>
                  <a:srgbClr val="FFFF00"/>
                </a:solidFill>
                <a:latin typeface="NikoshBAN" pitchFamily="2" charset="0"/>
                <a:cs typeface="NikoshBAN" pitchFamily="2" charset="0"/>
              </a:rPr>
              <a:t>+ ঘড়ির কাটার দিকে ঘূর্ণন এবং - ঘড়ির কাটার বিপরীত দিকে ঘূর্ণন নির্দেশ করে। </a:t>
            </a:r>
            <a:r>
              <a:rPr lang="as-IN" sz="6000" dirty="0">
                <a:solidFill>
                  <a:srgbClr val="FFFF00"/>
                </a:solidFill>
                <a:latin typeface="NikoshBAN" pitchFamily="2" charset="0"/>
                <a:cs typeface="NikoshBAN" pitchFamily="2" charset="0"/>
              </a:rPr>
              <a:t/>
            </a:r>
            <a:br>
              <a:rPr lang="as-IN" sz="6000" dirty="0">
                <a:solidFill>
                  <a:srgbClr val="FFFF00"/>
                </a:solidFill>
                <a:latin typeface="NikoshBAN" pitchFamily="2" charset="0"/>
                <a:cs typeface="NikoshBAN" pitchFamily="2" charset="0"/>
              </a:rPr>
            </a:br>
            <a:r>
              <a:rPr lang="as-IN" sz="2000" dirty="0">
                <a:solidFill>
                  <a:srgbClr val="FFFF00"/>
                </a:solidFill>
                <a:latin typeface="NikoshBAN" pitchFamily="2" charset="0"/>
                <a:cs typeface="NikoshBAN" pitchFamily="2" charset="0"/>
              </a:rPr>
              <a:t>কোয়ান্টাম সংখ্যা ব্যাবহার করে একটি ইলেকট্রন এর শক্তিস্তর সম্পূর্ণরুপে বর্ণনা করা যায়। </a:t>
            </a:r>
            <a:r>
              <a:rPr lang="as-IN" sz="6000" dirty="0">
                <a:solidFill>
                  <a:srgbClr val="FFFF00"/>
                </a:solidFill>
                <a:latin typeface="NikoshBAN" pitchFamily="2" charset="0"/>
                <a:cs typeface="NikoshBAN" pitchFamily="2" charset="0"/>
              </a:rPr>
              <a:t/>
            </a:r>
            <a:br>
              <a:rPr lang="as-IN" sz="6000" dirty="0">
                <a:solidFill>
                  <a:srgbClr val="FFFF00"/>
                </a:solidFill>
                <a:latin typeface="NikoshBAN" pitchFamily="2" charset="0"/>
                <a:cs typeface="NikoshBAN" pitchFamily="2" charset="0"/>
              </a:rPr>
            </a:br>
            <a:r>
              <a:rPr lang="as-IN" sz="2000" dirty="0">
                <a:solidFill>
                  <a:srgbClr val="FFFF00"/>
                </a:solidFill>
                <a:latin typeface="NikoshBAN" pitchFamily="2" charset="0"/>
                <a:cs typeface="NikoshBAN" pitchFamily="2" charset="0"/>
              </a:rPr>
              <a:t>এবার একটি মাত্র ইলেকট্রন বিশিষ্ট পরমানু, আয়নের ক্ষেত্রে </a:t>
            </a:r>
            <a:r>
              <a:rPr lang="en-US" sz="2000" dirty="0">
                <a:solidFill>
                  <a:srgbClr val="FFFF00"/>
                </a:solidFill>
                <a:latin typeface="NikoshBAN" pitchFamily="2" charset="0"/>
                <a:cs typeface="NikoshBAN" pitchFamily="2" charset="0"/>
              </a:rPr>
              <a:t>n </a:t>
            </a:r>
            <a:r>
              <a:rPr lang="as-IN" sz="2000" dirty="0">
                <a:solidFill>
                  <a:srgbClr val="FFFF00"/>
                </a:solidFill>
                <a:latin typeface="NikoshBAN" pitchFamily="2" charset="0"/>
                <a:cs typeface="NikoshBAN" pitchFamily="2" charset="0"/>
              </a:rPr>
              <a:t>তম কক্ষপথের ব্যাসার্ধ, </a:t>
            </a:r>
            <a:r>
              <a:rPr lang="as-IN" sz="6000" dirty="0">
                <a:solidFill>
                  <a:srgbClr val="FFFF00"/>
                </a:solidFill>
                <a:latin typeface="NikoshBAN" pitchFamily="2" charset="0"/>
                <a:cs typeface="NikoshBAN" pitchFamily="2" charset="0"/>
              </a:rPr>
              <a:t/>
            </a:r>
            <a:br>
              <a:rPr lang="as-IN" sz="6000" dirty="0">
                <a:solidFill>
                  <a:srgbClr val="FFFF00"/>
                </a:solidFill>
                <a:latin typeface="NikoshBAN" pitchFamily="2" charset="0"/>
                <a:cs typeface="NikoshBAN" pitchFamily="2" charset="0"/>
              </a:rPr>
            </a:br>
            <a:r>
              <a:rPr lang="en-US" sz="2000" dirty="0">
                <a:solidFill>
                  <a:srgbClr val="FFFF00"/>
                </a:solidFill>
                <a:latin typeface="NikoshBAN" pitchFamily="2" charset="0"/>
                <a:cs typeface="NikoshBAN" pitchFamily="2" charset="0"/>
              </a:rPr>
              <a:t>n^2h^2 </a:t>
            </a:r>
            <a:r>
              <a:rPr lang="en-US" sz="6000" dirty="0">
                <a:solidFill>
                  <a:srgbClr val="FFFF00"/>
                </a:solidFill>
                <a:latin typeface="NikoshBAN" pitchFamily="2" charset="0"/>
                <a:cs typeface="NikoshBAN" pitchFamily="2" charset="0"/>
              </a:rPr>
              <a:t/>
            </a:r>
            <a:br>
              <a:rPr lang="en-US" sz="6000" dirty="0">
                <a:solidFill>
                  <a:srgbClr val="FFFF00"/>
                </a:solidFill>
                <a:latin typeface="NikoshBAN" pitchFamily="2" charset="0"/>
                <a:cs typeface="NikoshBAN" pitchFamily="2" charset="0"/>
              </a:rPr>
            </a:br>
            <a:r>
              <a:rPr lang="en-US" sz="2000" dirty="0">
                <a:solidFill>
                  <a:srgbClr val="FFFF00"/>
                </a:solidFill>
                <a:latin typeface="NikoshBAN" pitchFamily="2" charset="0"/>
                <a:cs typeface="NikoshBAN" pitchFamily="2" charset="0"/>
              </a:rPr>
              <a:t>r =------------- </a:t>
            </a:r>
            <a:r>
              <a:rPr lang="en-US" sz="6000" dirty="0">
                <a:solidFill>
                  <a:srgbClr val="FFFF00"/>
                </a:solidFill>
                <a:latin typeface="NikoshBAN" pitchFamily="2" charset="0"/>
                <a:cs typeface="NikoshBAN" pitchFamily="2" charset="0"/>
              </a:rPr>
              <a:t/>
            </a:r>
            <a:br>
              <a:rPr lang="en-US" sz="6000" dirty="0">
                <a:solidFill>
                  <a:srgbClr val="FFFF00"/>
                </a:solidFill>
                <a:latin typeface="NikoshBAN" pitchFamily="2" charset="0"/>
                <a:cs typeface="NikoshBAN" pitchFamily="2" charset="0"/>
              </a:rPr>
            </a:br>
            <a:r>
              <a:rPr lang="en-US" sz="2000" dirty="0">
                <a:solidFill>
                  <a:srgbClr val="FFFF00"/>
                </a:solidFill>
                <a:latin typeface="NikoshBAN" pitchFamily="2" charset="0"/>
                <a:cs typeface="NikoshBAN" pitchFamily="2" charset="0"/>
              </a:rPr>
              <a:t>4</a:t>
            </a:r>
            <a:r>
              <a:rPr lang="el-GR" sz="2000" dirty="0">
                <a:solidFill>
                  <a:srgbClr val="FFFF00"/>
                </a:solidFill>
                <a:cs typeface="NikoshBAN" pitchFamily="2" charset="0"/>
              </a:rPr>
              <a:t>π^2</a:t>
            </a:r>
            <a:r>
              <a:rPr lang="en-US" sz="2000" dirty="0">
                <a:solidFill>
                  <a:srgbClr val="FFFF00"/>
                </a:solidFill>
                <a:latin typeface="NikoshBAN" pitchFamily="2" charset="0"/>
                <a:cs typeface="NikoshBAN" pitchFamily="2" charset="0"/>
              </a:rPr>
              <a:t>mZe^2 </a:t>
            </a:r>
            <a:r>
              <a:rPr lang="en-US" sz="6000" dirty="0">
                <a:solidFill>
                  <a:srgbClr val="FFFF00"/>
                </a:solidFill>
                <a:latin typeface="NikoshBAN" pitchFamily="2" charset="0"/>
                <a:cs typeface="NikoshBAN" pitchFamily="2" charset="0"/>
              </a:rPr>
              <a:t/>
            </a:r>
            <a:br>
              <a:rPr lang="en-US" sz="6000" dirty="0">
                <a:solidFill>
                  <a:srgbClr val="FFFF00"/>
                </a:solidFill>
                <a:latin typeface="NikoshBAN" pitchFamily="2" charset="0"/>
                <a:cs typeface="NikoshBAN" pitchFamily="2" charset="0"/>
              </a:rPr>
            </a:br>
            <a:r>
              <a:rPr lang="en-US" sz="2000" dirty="0">
                <a:solidFill>
                  <a:srgbClr val="FFFF00"/>
                </a:solidFill>
                <a:latin typeface="NikoshBAN" pitchFamily="2" charset="0"/>
                <a:cs typeface="NikoshBAN" pitchFamily="2" charset="0"/>
              </a:rPr>
              <a:t>H </a:t>
            </a:r>
            <a:r>
              <a:rPr lang="as-IN" sz="2000" dirty="0">
                <a:solidFill>
                  <a:srgbClr val="FFFF00"/>
                </a:solidFill>
                <a:latin typeface="NikoshBAN" pitchFamily="2" charset="0"/>
                <a:cs typeface="NikoshBAN" pitchFamily="2" charset="0"/>
              </a:rPr>
              <a:t>পরমানুর ক্ষেত্রে </a:t>
            </a:r>
            <a:r>
              <a:rPr lang="en-US" sz="2000" dirty="0">
                <a:solidFill>
                  <a:srgbClr val="FFFF00"/>
                </a:solidFill>
                <a:latin typeface="NikoshBAN" pitchFamily="2" charset="0"/>
                <a:cs typeface="NikoshBAN" pitchFamily="2" charset="0"/>
              </a:rPr>
              <a:t>a=5.292*10^-2</a:t>
            </a:r>
            <a:endParaRPr lang="en-US" sz="6000" b="0" cap="none" spc="0" dirty="0">
              <a:ln w="0"/>
              <a:solidFill>
                <a:srgbClr val="FFFF00"/>
              </a:solidFill>
              <a:effectLst>
                <a:outerShdw blurRad="38100" dist="19050" dir="2700000" algn="tl" rotWithShape="0">
                  <a:schemeClr val="dk1">
                    <a:alpha val="40000"/>
                  </a:schemeClr>
                </a:outerShdw>
              </a:effectLst>
              <a:latin typeface="NikoshBAN" pitchFamily="2" charset="0"/>
              <a:cs typeface="NikoshBAN" pitchFamily="2" charset="0"/>
            </a:endParaRPr>
          </a:p>
        </p:txBody>
      </p:sp>
    </p:spTree>
    <p:extLst>
      <p:ext uri="{BB962C8B-B14F-4D97-AF65-F5344CB8AC3E}">
        <p14:creationId xmlns="" xmlns:p14="http://schemas.microsoft.com/office/powerpoint/2010/main" val="946666243"/>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Pentagon 1">
            <a:extLst>
              <a:ext uri="{FF2B5EF4-FFF2-40B4-BE49-F238E27FC236}">
                <a16:creationId xmlns="" xmlns:a16="http://schemas.microsoft.com/office/drawing/2014/main" id="{A1C4EAA7-E26B-42E3-8093-B252EA5E5BB1}"/>
              </a:ext>
            </a:extLst>
          </p:cNvPr>
          <p:cNvSpPr/>
          <p:nvPr/>
        </p:nvSpPr>
        <p:spPr>
          <a:xfrm>
            <a:off x="0" y="586855"/>
            <a:ext cx="8567382" cy="5977719"/>
          </a:xfrm>
          <a:prstGeom prst="homePlat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 xmlns:a16="http://schemas.microsoft.com/office/drawing/2014/main" id="{5FA0D6C0-803F-4E41-BC8A-8A6183872EBA}"/>
              </a:ext>
            </a:extLst>
          </p:cNvPr>
          <p:cNvSpPr/>
          <p:nvPr/>
        </p:nvSpPr>
        <p:spPr>
          <a:xfrm>
            <a:off x="0" y="586854"/>
            <a:ext cx="2914580" cy="923330"/>
          </a:xfrm>
          <a:prstGeom prst="rect">
            <a:avLst/>
          </a:prstGeom>
          <a:noFill/>
        </p:spPr>
        <p:txBody>
          <a:bodyPr wrap="none" lIns="91440" tIns="45720" rIns="91440" bIns="45720">
            <a:spAutoFit/>
          </a:bodyPr>
          <a:lstStyle/>
          <a:p>
            <a:pPr algn="ctr"/>
            <a:r>
              <a:rPr lang="bn-BD" sz="5400" dirty="0">
                <a:ln w="0"/>
                <a:effectLst>
                  <a:outerShdw blurRad="38100" dist="19050" dir="2700000" algn="tl" rotWithShape="0">
                    <a:schemeClr val="dk1">
                      <a:alpha val="40000"/>
                    </a:schemeClr>
                  </a:outerShdw>
                </a:effectLst>
                <a:latin typeface="NikoshBAN" pitchFamily="2" charset="0"/>
                <a:cs typeface="NikoshBAN" pitchFamily="2" charset="0"/>
              </a:rPr>
              <a:t>বাড়ির কাজঃ</a:t>
            </a:r>
            <a:endParaRPr lang="en-US" sz="5400" b="0" cap="none" spc="0" dirty="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p:txBody>
      </p:sp>
      <p:sp>
        <p:nvSpPr>
          <p:cNvPr id="4" name="Rectangle 3">
            <a:extLst>
              <a:ext uri="{FF2B5EF4-FFF2-40B4-BE49-F238E27FC236}">
                <a16:creationId xmlns="" xmlns:a16="http://schemas.microsoft.com/office/drawing/2014/main" id="{D708D132-F2F1-4F23-B67D-CABD38D6CA9E}"/>
              </a:ext>
            </a:extLst>
          </p:cNvPr>
          <p:cNvSpPr/>
          <p:nvPr/>
        </p:nvSpPr>
        <p:spPr>
          <a:xfrm>
            <a:off x="803117" y="1946912"/>
            <a:ext cx="4134465" cy="707886"/>
          </a:xfrm>
          <a:prstGeom prst="rect">
            <a:avLst/>
          </a:prstGeom>
          <a:noFill/>
        </p:spPr>
        <p:txBody>
          <a:bodyPr wrap="none" lIns="91440" tIns="45720" rIns="91440" bIns="45720">
            <a:spAutoFit/>
          </a:bodyPr>
          <a:lstStyle/>
          <a:p>
            <a:pPr algn="ctr"/>
            <a:r>
              <a:rPr lang="bn-BD" sz="4000" dirty="0">
                <a:ln w="0"/>
                <a:effectLst>
                  <a:outerShdw blurRad="38100" dist="19050" dir="2700000" algn="tl" rotWithShape="0">
                    <a:schemeClr val="dk1">
                      <a:alpha val="40000"/>
                    </a:schemeClr>
                  </a:outerShdw>
                </a:effectLst>
                <a:latin typeface="NikoshBAN" pitchFamily="2" charset="0"/>
                <a:cs typeface="NikoshBAN" pitchFamily="2" charset="0"/>
              </a:rPr>
              <a:t>১। কোয়ান্টাম সংখ্যা কি?</a:t>
            </a:r>
            <a:endParaRPr lang="en-US" sz="4000" b="0" cap="none" spc="0" dirty="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p:txBody>
      </p:sp>
      <p:sp>
        <p:nvSpPr>
          <p:cNvPr id="5" name="Rectangle 4">
            <a:extLst>
              <a:ext uri="{FF2B5EF4-FFF2-40B4-BE49-F238E27FC236}">
                <a16:creationId xmlns="" xmlns:a16="http://schemas.microsoft.com/office/drawing/2014/main" id="{0CB7C5CA-0A81-42C4-A77A-7F4660221065}"/>
              </a:ext>
            </a:extLst>
          </p:cNvPr>
          <p:cNvSpPr/>
          <p:nvPr/>
        </p:nvSpPr>
        <p:spPr>
          <a:xfrm>
            <a:off x="685898" y="2843145"/>
            <a:ext cx="6383478" cy="707886"/>
          </a:xfrm>
          <a:prstGeom prst="rect">
            <a:avLst/>
          </a:prstGeom>
          <a:noFill/>
        </p:spPr>
        <p:txBody>
          <a:bodyPr wrap="none" lIns="91440" tIns="45720" rIns="91440" bIns="45720">
            <a:spAutoFit/>
          </a:bodyPr>
          <a:lstStyle/>
          <a:p>
            <a:pPr algn="ctr"/>
            <a:r>
              <a:rPr lang="bn-BD" sz="4000" dirty="0">
                <a:ln w="0"/>
                <a:effectLst>
                  <a:outerShdw blurRad="38100" dist="19050" dir="2700000" algn="tl" rotWithShape="0">
                    <a:schemeClr val="dk1">
                      <a:alpha val="40000"/>
                    </a:schemeClr>
                  </a:outerShdw>
                </a:effectLst>
                <a:latin typeface="NikoshBAN" pitchFamily="2" charset="0"/>
                <a:cs typeface="NikoshBAN" pitchFamily="2" charset="0"/>
              </a:rPr>
              <a:t>২। কোয়ান্টাম সংখ্যা</a:t>
            </a:r>
            <a:r>
              <a:rPr lang="en-US" sz="3200" dirty="0">
                <a:ln w="0"/>
                <a:effectLst>
                  <a:outerShdw blurRad="38100" dist="19050" dir="2700000" algn="tl" rotWithShape="0">
                    <a:schemeClr val="dk1">
                      <a:alpha val="40000"/>
                    </a:schemeClr>
                  </a:outerShdw>
                </a:effectLst>
                <a:latin typeface="NikoshBAN" pitchFamily="2" charset="0"/>
                <a:cs typeface="NikoshBAN" pitchFamily="2" charset="0"/>
              </a:rPr>
              <a:t>র</a:t>
            </a:r>
            <a:r>
              <a:rPr lang="bn-BD" sz="4000" dirty="0">
                <a:ln w="0"/>
                <a:effectLst>
                  <a:outerShdw blurRad="38100" dist="19050" dir="2700000" algn="tl" rotWithShape="0">
                    <a:schemeClr val="dk1">
                      <a:alpha val="40000"/>
                    </a:schemeClr>
                  </a:outerShdw>
                </a:effectLst>
                <a:latin typeface="NikoshBAN" pitchFamily="2" charset="0"/>
                <a:cs typeface="NikoshBAN" pitchFamily="2" charset="0"/>
              </a:rPr>
              <a:t> শ্রেণিবিভাগ লিখ?</a:t>
            </a:r>
            <a:endParaRPr lang="en-US" sz="4000" b="0" cap="none" spc="0" dirty="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p:txBody>
      </p:sp>
      <p:sp>
        <p:nvSpPr>
          <p:cNvPr id="6" name="Rectangle 5">
            <a:extLst>
              <a:ext uri="{FF2B5EF4-FFF2-40B4-BE49-F238E27FC236}">
                <a16:creationId xmlns="" xmlns:a16="http://schemas.microsoft.com/office/drawing/2014/main" id="{8D8A206F-12A6-4DB4-A0DB-3BFE4B64A79A}"/>
              </a:ext>
            </a:extLst>
          </p:cNvPr>
          <p:cNvSpPr/>
          <p:nvPr/>
        </p:nvSpPr>
        <p:spPr>
          <a:xfrm>
            <a:off x="231288" y="3880038"/>
            <a:ext cx="7558481" cy="646331"/>
          </a:xfrm>
          <a:prstGeom prst="rect">
            <a:avLst/>
          </a:prstGeom>
          <a:noFill/>
        </p:spPr>
        <p:txBody>
          <a:bodyPr wrap="square" lIns="91440" tIns="45720" rIns="91440" bIns="45720">
            <a:spAutoFit/>
          </a:bodyPr>
          <a:lstStyle/>
          <a:p>
            <a:pPr algn="ctr"/>
            <a:r>
              <a:rPr lang="bn-BD" sz="3600" dirty="0">
                <a:ln w="0"/>
                <a:effectLst>
                  <a:outerShdw blurRad="38100" dist="19050" dir="2700000" algn="tl" rotWithShape="0">
                    <a:schemeClr val="dk1">
                      <a:alpha val="40000"/>
                    </a:schemeClr>
                  </a:outerShdw>
                </a:effectLst>
                <a:latin typeface="NikoshBAN" pitchFamily="2" charset="0"/>
                <a:cs typeface="NikoshBAN" pitchFamily="2" charset="0"/>
              </a:rPr>
              <a:t>৩। কোয়ান্টাম সংখ্যা</a:t>
            </a:r>
            <a:r>
              <a:rPr lang="en-US" sz="3200" dirty="0">
                <a:ln w="0"/>
                <a:effectLst>
                  <a:outerShdw blurRad="38100" dist="19050" dir="2700000" algn="tl" rotWithShape="0">
                    <a:schemeClr val="dk1">
                      <a:alpha val="40000"/>
                    </a:schemeClr>
                  </a:outerShdw>
                </a:effectLst>
                <a:latin typeface="NikoshBAN" pitchFamily="2" charset="0"/>
                <a:cs typeface="NikoshBAN" pitchFamily="2" charset="0"/>
              </a:rPr>
              <a:t>র</a:t>
            </a:r>
            <a:r>
              <a:rPr lang="bn-BD" sz="3600" dirty="0">
                <a:ln w="0"/>
                <a:effectLst>
                  <a:outerShdw blurRad="38100" dist="19050" dir="2700000" algn="tl" rotWithShape="0">
                    <a:schemeClr val="dk1">
                      <a:alpha val="40000"/>
                    </a:schemeClr>
                  </a:outerShdw>
                </a:effectLst>
                <a:latin typeface="NikoshBAN" pitchFamily="2" charset="0"/>
                <a:cs typeface="NikoshBAN" pitchFamily="2" charset="0"/>
              </a:rPr>
              <a:t> শ্রেণিবিভাগ ব্যাখ্যা কর?</a:t>
            </a:r>
            <a:endParaRPr lang="en-US" sz="3600" b="0" cap="none" spc="0" dirty="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p:txBody>
      </p:sp>
    </p:spTree>
    <p:extLst>
      <p:ext uri="{BB962C8B-B14F-4D97-AF65-F5344CB8AC3E}">
        <p14:creationId xmlns="" xmlns:p14="http://schemas.microsoft.com/office/powerpoint/2010/main" val="2454809066"/>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323</Words>
  <Application>Microsoft Office PowerPoint</Application>
  <PresentationFormat>On-screen Show (4:3)</PresentationFormat>
  <Paragraphs>30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CEDP</dc:creator>
  <cp:lastModifiedBy>CEDP</cp:lastModifiedBy>
  <cp:revision>4</cp:revision>
  <dcterms:created xsi:type="dcterms:W3CDTF">2006-08-16T00:00:00Z</dcterms:created>
  <dcterms:modified xsi:type="dcterms:W3CDTF">2023-03-02T06:59:39Z</dcterms:modified>
</cp:coreProperties>
</file>