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61" r:id="rId5"/>
    <p:sldId id="259" r:id="rId6"/>
    <p:sldId id="260" r:id="rId7"/>
    <p:sldId id="262" r:id="rId8"/>
    <p:sldId id="265" r:id="rId9"/>
    <p:sldId id="263" r:id="rId10"/>
    <p:sldId id="264"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3A0B62-B3F5-4748-A911-67B5D283A743}"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71A07E6F-FF93-4AD9-B4A9-83E01FE6A4F0}">
      <dgm:prSet phldrT="[Text]"/>
      <dgm:spPr/>
      <dgm:t>
        <a:bodyPr/>
        <a:lstStyle/>
        <a:p>
          <a:r>
            <a:rPr lang="bn-IN" dirty="0" smtClean="0"/>
            <a:t>পুরনো পাথরেরযুগ </a:t>
          </a:r>
          <a:endParaRPr lang="en-US" dirty="0"/>
        </a:p>
      </dgm:t>
    </dgm:pt>
    <dgm:pt modelId="{C6762899-9D01-40E8-9EC2-59FC859803DD}" type="parTrans" cxnId="{EAE43E98-E36B-4A42-AC6A-4FA3A119EC09}">
      <dgm:prSet/>
      <dgm:spPr/>
      <dgm:t>
        <a:bodyPr/>
        <a:lstStyle/>
        <a:p>
          <a:endParaRPr lang="en-US"/>
        </a:p>
      </dgm:t>
    </dgm:pt>
    <dgm:pt modelId="{9E5485E8-7F92-4ED4-A959-7918588297FE}" type="sibTrans" cxnId="{EAE43E98-E36B-4A42-AC6A-4FA3A119EC09}">
      <dgm:prSet/>
      <dgm:spPr/>
      <dgm:t>
        <a:bodyPr/>
        <a:lstStyle/>
        <a:p>
          <a:endParaRPr lang="en-US"/>
        </a:p>
      </dgm:t>
    </dgm:pt>
    <dgm:pt modelId="{DFF6258A-127E-4133-89AE-B433B47DCCB3}">
      <dgm:prSet phldrT="[Text]"/>
      <dgm:spPr/>
      <dgm:t>
        <a:bodyPr/>
        <a:lstStyle/>
        <a:p>
          <a:r>
            <a:rPr lang="bn-IN" dirty="0" smtClean="0"/>
            <a:t>নতুন পাথরের যুগ </a:t>
          </a:r>
          <a:endParaRPr lang="en-US" dirty="0"/>
        </a:p>
      </dgm:t>
    </dgm:pt>
    <dgm:pt modelId="{F47C8CEF-9D8D-4DCD-A1CB-0B187A578242}" type="parTrans" cxnId="{2E21CD30-4651-4470-A862-DCE3CFB53C33}">
      <dgm:prSet/>
      <dgm:spPr/>
      <dgm:t>
        <a:bodyPr/>
        <a:lstStyle/>
        <a:p>
          <a:endParaRPr lang="en-US"/>
        </a:p>
      </dgm:t>
    </dgm:pt>
    <dgm:pt modelId="{8C63C2D0-9CBD-483E-A3F3-4ED81DFAA1D7}" type="sibTrans" cxnId="{2E21CD30-4651-4470-A862-DCE3CFB53C33}">
      <dgm:prSet/>
      <dgm:spPr/>
      <dgm:t>
        <a:bodyPr/>
        <a:lstStyle/>
        <a:p>
          <a:endParaRPr lang="en-US"/>
        </a:p>
      </dgm:t>
    </dgm:pt>
    <dgm:pt modelId="{78782E73-459B-4BB4-A564-ED1A44028390}">
      <dgm:prSet phldrT="[Text]"/>
      <dgm:spPr/>
      <dgm:t>
        <a:bodyPr/>
        <a:lstStyle/>
        <a:p>
          <a:r>
            <a:rPr lang="bn-IN" dirty="0" smtClean="0"/>
            <a:t>পাথরের যুগ </a:t>
          </a:r>
          <a:endParaRPr lang="en-US" dirty="0"/>
        </a:p>
      </dgm:t>
    </dgm:pt>
    <dgm:pt modelId="{AE9573C3-9295-4805-9D7C-757F67A93130}" type="parTrans" cxnId="{C23B8288-1CD0-4E0A-83AB-7827C1603A5D}">
      <dgm:prSet/>
      <dgm:spPr/>
      <dgm:t>
        <a:bodyPr/>
        <a:lstStyle/>
        <a:p>
          <a:endParaRPr lang="en-US"/>
        </a:p>
      </dgm:t>
    </dgm:pt>
    <dgm:pt modelId="{D9430B09-EAB6-448B-9669-A070207D593E}" type="sibTrans" cxnId="{C23B8288-1CD0-4E0A-83AB-7827C1603A5D}">
      <dgm:prSet/>
      <dgm:spPr/>
      <dgm:t>
        <a:bodyPr/>
        <a:lstStyle/>
        <a:p>
          <a:endParaRPr lang="en-US"/>
        </a:p>
      </dgm:t>
    </dgm:pt>
    <dgm:pt modelId="{61FE6510-8654-4AD5-ABE2-A89A1E01266A}" type="pres">
      <dgm:prSet presAssocID="{CE3A0B62-B3F5-4748-A911-67B5D283A743}" presName="Name0" presStyleCnt="0">
        <dgm:presLayoutVars>
          <dgm:dir/>
          <dgm:resizeHandles val="exact"/>
        </dgm:presLayoutVars>
      </dgm:prSet>
      <dgm:spPr/>
    </dgm:pt>
    <dgm:pt modelId="{D1AB872E-F39A-40FA-AF41-F958F198C300}" type="pres">
      <dgm:prSet presAssocID="{CE3A0B62-B3F5-4748-A911-67B5D283A743}" presName="vNodes" presStyleCnt="0"/>
      <dgm:spPr/>
    </dgm:pt>
    <dgm:pt modelId="{8E110943-68A9-4251-A7BB-4C11FD364C96}" type="pres">
      <dgm:prSet presAssocID="{71A07E6F-FF93-4AD9-B4A9-83E01FE6A4F0}" presName="node" presStyleLbl="node1" presStyleIdx="0" presStyleCnt="3" custAng="0" custScaleX="167774" custScaleY="106646">
        <dgm:presLayoutVars>
          <dgm:bulletEnabled val="1"/>
        </dgm:presLayoutVars>
      </dgm:prSet>
      <dgm:spPr/>
      <dgm:t>
        <a:bodyPr/>
        <a:lstStyle/>
        <a:p>
          <a:endParaRPr lang="en-US"/>
        </a:p>
      </dgm:t>
    </dgm:pt>
    <dgm:pt modelId="{1BFAF02C-1C04-4663-90C5-E1844F2C477F}" type="pres">
      <dgm:prSet presAssocID="{9E5485E8-7F92-4ED4-A959-7918588297FE}" presName="spacerT" presStyleCnt="0"/>
      <dgm:spPr/>
    </dgm:pt>
    <dgm:pt modelId="{6B1BFC37-DA45-4E08-B860-A5DC31696A19}" type="pres">
      <dgm:prSet presAssocID="{9E5485E8-7F92-4ED4-A959-7918588297FE}" presName="sibTrans" presStyleLbl="sibTrans2D1" presStyleIdx="0" presStyleCnt="2"/>
      <dgm:spPr/>
      <dgm:t>
        <a:bodyPr/>
        <a:lstStyle/>
        <a:p>
          <a:endParaRPr lang="en-US"/>
        </a:p>
      </dgm:t>
    </dgm:pt>
    <dgm:pt modelId="{1A9D31DB-9429-436C-852A-E872EC1016C3}" type="pres">
      <dgm:prSet presAssocID="{9E5485E8-7F92-4ED4-A959-7918588297FE}" presName="spacerB" presStyleCnt="0"/>
      <dgm:spPr/>
    </dgm:pt>
    <dgm:pt modelId="{9BEB5500-5D49-4F72-8786-75995A8594B7}" type="pres">
      <dgm:prSet presAssocID="{DFF6258A-127E-4133-89AE-B433B47DCCB3}" presName="node" presStyleLbl="node1" presStyleIdx="1" presStyleCnt="3" custScaleX="157307">
        <dgm:presLayoutVars>
          <dgm:bulletEnabled val="1"/>
        </dgm:presLayoutVars>
      </dgm:prSet>
      <dgm:spPr/>
      <dgm:t>
        <a:bodyPr/>
        <a:lstStyle/>
        <a:p>
          <a:endParaRPr lang="en-US"/>
        </a:p>
      </dgm:t>
    </dgm:pt>
    <dgm:pt modelId="{CFF43089-9E45-4A42-B1AE-8838E4FF7A54}" type="pres">
      <dgm:prSet presAssocID="{CE3A0B62-B3F5-4748-A911-67B5D283A743}" presName="sibTransLast" presStyleLbl="sibTrans2D1" presStyleIdx="1" presStyleCnt="2"/>
      <dgm:spPr/>
      <dgm:t>
        <a:bodyPr/>
        <a:lstStyle/>
        <a:p>
          <a:endParaRPr lang="en-US"/>
        </a:p>
      </dgm:t>
    </dgm:pt>
    <dgm:pt modelId="{2B621DA7-6E92-4EBB-93E7-0B4E79465195}" type="pres">
      <dgm:prSet presAssocID="{CE3A0B62-B3F5-4748-A911-67B5D283A743}" presName="connectorText" presStyleLbl="sibTrans2D1" presStyleIdx="1" presStyleCnt="2"/>
      <dgm:spPr/>
      <dgm:t>
        <a:bodyPr/>
        <a:lstStyle/>
        <a:p>
          <a:endParaRPr lang="en-US"/>
        </a:p>
      </dgm:t>
    </dgm:pt>
    <dgm:pt modelId="{3A4BA209-C34F-4DB7-A8F3-F5DF8F36BB85}" type="pres">
      <dgm:prSet presAssocID="{CE3A0B62-B3F5-4748-A911-67B5D283A743}" presName="lastNode" presStyleLbl="node1" presStyleIdx="2" presStyleCnt="3" custAng="21037135">
        <dgm:presLayoutVars>
          <dgm:bulletEnabled val="1"/>
        </dgm:presLayoutVars>
      </dgm:prSet>
      <dgm:spPr/>
      <dgm:t>
        <a:bodyPr/>
        <a:lstStyle/>
        <a:p>
          <a:endParaRPr lang="en-US"/>
        </a:p>
      </dgm:t>
    </dgm:pt>
  </dgm:ptLst>
  <dgm:cxnLst>
    <dgm:cxn modelId="{4B73C2E0-F3BA-4356-BC5F-4CC4C83CFB17}" type="presOf" srcId="{8C63C2D0-9CBD-483E-A3F3-4ED81DFAA1D7}" destId="{2B621DA7-6E92-4EBB-93E7-0B4E79465195}" srcOrd="1" destOrd="0" presId="urn:microsoft.com/office/officeart/2005/8/layout/equation2"/>
    <dgm:cxn modelId="{66172CE1-C9EB-4C48-A9A7-17AFC0072443}" type="presOf" srcId="{78782E73-459B-4BB4-A564-ED1A44028390}" destId="{3A4BA209-C34F-4DB7-A8F3-F5DF8F36BB85}" srcOrd="0" destOrd="0" presId="urn:microsoft.com/office/officeart/2005/8/layout/equation2"/>
    <dgm:cxn modelId="{565021B2-389F-4AFB-9ABD-5C341F04F35D}" type="presOf" srcId="{9E5485E8-7F92-4ED4-A959-7918588297FE}" destId="{6B1BFC37-DA45-4E08-B860-A5DC31696A19}" srcOrd="0" destOrd="0" presId="urn:microsoft.com/office/officeart/2005/8/layout/equation2"/>
    <dgm:cxn modelId="{405E39FE-3482-48C8-A1A7-6DC256B21F1E}" type="presOf" srcId="{DFF6258A-127E-4133-89AE-B433B47DCCB3}" destId="{9BEB5500-5D49-4F72-8786-75995A8594B7}" srcOrd="0" destOrd="0" presId="urn:microsoft.com/office/officeart/2005/8/layout/equation2"/>
    <dgm:cxn modelId="{B9061CA9-F119-4CB2-A0E7-4C650B38F511}" type="presOf" srcId="{71A07E6F-FF93-4AD9-B4A9-83E01FE6A4F0}" destId="{8E110943-68A9-4251-A7BB-4C11FD364C96}" srcOrd="0" destOrd="0" presId="urn:microsoft.com/office/officeart/2005/8/layout/equation2"/>
    <dgm:cxn modelId="{EAE43E98-E36B-4A42-AC6A-4FA3A119EC09}" srcId="{CE3A0B62-B3F5-4748-A911-67B5D283A743}" destId="{71A07E6F-FF93-4AD9-B4A9-83E01FE6A4F0}" srcOrd="0" destOrd="0" parTransId="{C6762899-9D01-40E8-9EC2-59FC859803DD}" sibTransId="{9E5485E8-7F92-4ED4-A959-7918588297FE}"/>
    <dgm:cxn modelId="{C23B8288-1CD0-4E0A-83AB-7827C1603A5D}" srcId="{CE3A0B62-B3F5-4748-A911-67B5D283A743}" destId="{78782E73-459B-4BB4-A564-ED1A44028390}" srcOrd="2" destOrd="0" parTransId="{AE9573C3-9295-4805-9D7C-757F67A93130}" sibTransId="{D9430B09-EAB6-448B-9669-A070207D593E}"/>
    <dgm:cxn modelId="{2E21CD30-4651-4470-A862-DCE3CFB53C33}" srcId="{CE3A0B62-B3F5-4748-A911-67B5D283A743}" destId="{DFF6258A-127E-4133-89AE-B433B47DCCB3}" srcOrd="1" destOrd="0" parTransId="{F47C8CEF-9D8D-4DCD-A1CB-0B187A578242}" sibTransId="{8C63C2D0-9CBD-483E-A3F3-4ED81DFAA1D7}"/>
    <dgm:cxn modelId="{74B0127E-70B1-4CDE-AE15-58CC9D05A9ED}" type="presOf" srcId="{CE3A0B62-B3F5-4748-A911-67B5D283A743}" destId="{61FE6510-8654-4AD5-ABE2-A89A1E01266A}" srcOrd="0" destOrd="0" presId="urn:microsoft.com/office/officeart/2005/8/layout/equation2"/>
    <dgm:cxn modelId="{EA4F5ADB-5F71-4A9C-B57D-9E30D980F32B}" type="presOf" srcId="{8C63C2D0-9CBD-483E-A3F3-4ED81DFAA1D7}" destId="{CFF43089-9E45-4A42-B1AE-8838E4FF7A54}" srcOrd="0" destOrd="0" presId="urn:microsoft.com/office/officeart/2005/8/layout/equation2"/>
    <dgm:cxn modelId="{F7DA8FCE-E8F5-4782-978C-E4DD3685EECC}" type="presParOf" srcId="{61FE6510-8654-4AD5-ABE2-A89A1E01266A}" destId="{D1AB872E-F39A-40FA-AF41-F958F198C300}" srcOrd="0" destOrd="0" presId="urn:microsoft.com/office/officeart/2005/8/layout/equation2"/>
    <dgm:cxn modelId="{1571F9BA-6AF9-4BF1-809C-2F047FFDBE1C}" type="presParOf" srcId="{D1AB872E-F39A-40FA-AF41-F958F198C300}" destId="{8E110943-68A9-4251-A7BB-4C11FD364C96}" srcOrd="0" destOrd="0" presId="urn:microsoft.com/office/officeart/2005/8/layout/equation2"/>
    <dgm:cxn modelId="{EDE3EC60-C412-4FC2-9110-927D464080B0}" type="presParOf" srcId="{D1AB872E-F39A-40FA-AF41-F958F198C300}" destId="{1BFAF02C-1C04-4663-90C5-E1844F2C477F}" srcOrd="1" destOrd="0" presId="urn:microsoft.com/office/officeart/2005/8/layout/equation2"/>
    <dgm:cxn modelId="{C99A5A53-DB94-45BE-800F-AD9C2FE83977}" type="presParOf" srcId="{D1AB872E-F39A-40FA-AF41-F958F198C300}" destId="{6B1BFC37-DA45-4E08-B860-A5DC31696A19}" srcOrd="2" destOrd="0" presId="urn:microsoft.com/office/officeart/2005/8/layout/equation2"/>
    <dgm:cxn modelId="{2F6EA3BA-6C90-49CE-8CC0-253B7392E964}" type="presParOf" srcId="{D1AB872E-F39A-40FA-AF41-F958F198C300}" destId="{1A9D31DB-9429-436C-852A-E872EC1016C3}" srcOrd="3" destOrd="0" presId="urn:microsoft.com/office/officeart/2005/8/layout/equation2"/>
    <dgm:cxn modelId="{283BE699-A831-43FF-BF5C-713A6ABB31DB}" type="presParOf" srcId="{D1AB872E-F39A-40FA-AF41-F958F198C300}" destId="{9BEB5500-5D49-4F72-8786-75995A8594B7}" srcOrd="4" destOrd="0" presId="urn:microsoft.com/office/officeart/2005/8/layout/equation2"/>
    <dgm:cxn modelId="{74D2453C-92DA-4FF0-942B-1949074EE6FB}" type="presParOf" srcId="{61FE6510-8654-4AD5-ABE2-A89A1E01266A}" destId="{CFF43089-9E45-4A42-B1AE-8838E4FF7A54}" srcOrd="1" destOrd="0" presId="urn:microsoft.com/office/officeart/2005/8/layout/equation2"/>
    <dgm:cxn modelId="{E58AE42E-F5ED-4494-9FD8-B5CAB78F0803}" type="presParOf" srcId="{CFF43089-9E45-4A42-B1AE-8838E4FF7A54}" destId="{2B621DA7-6E92-4EBB-93E7-0B4E79465195}" srcOrd="0" destOrd="0" presId="urn:microsoft.com/office/officeart/2005/8/layout/equation2"/>
    <dgm:cxn modelId="{D387650E-7500-4AE8-BAA1-AB63684604CF}" type="presParOf" srcId="{61FE6510-8654-4AD5-ABE2-A89A1E01266A}" destId="{3A4BA209-C34F-4DB7-A8F3-F5DF8F36BB85}" srcOrd="2" destOrd="0" presId="urn:microsoft.com/office/officeart/2005/8/layout/equation2"/>
  </dgm:cxnLst>
  <dgm:bg/>
  <dgm:whole/>
</dgm:dataModel>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3/28/2023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3/28/2023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381000"/>
            <a:ext cx="4114800" cy="707886"/>
          </a:xfrm>
          <a:prstGeom prst="rect">
            <a:avLst/>
          </a:prstGeom>
          <a:noFill/>
        </p:spPr>
        <p:txBody>
          <a:bodyPr wrap="square" rtlCol="0">
            <a:spAutoFit/>
          </a:bodyPr>
          <a:lstStyle/>
          <a:p>
            <a:r>
              <a:rPr lang="bn-IN" sz="4000" b="1" u="sng" dirty="0" smtClean="0">
                <a:latin typeface="NikoshBAN" pitchFamily="2" charset="0"/>
                <a:cs typeface="NikoshBAN" pitchFamily="2" charset="0"/>
              </a:rPr>
              <a:t>আজকের ক্লাসে স্বাগত </a:t>
            </a:r>
            <a:endParaRPr lang="en-US" sz="4000" b="1" u="sng" dirty="0">
              <a:latin typeface="NikoshBAN" pitchFamily="2" charset="0"/>
              <a:cs typeface="NikoshBAN" pitchFamily="2" charset="0"/>
            </a:endParaRPr>
          </a:p>
        </p:txBody>
      </p:sp>
      <p:pic>
        <p:nvPicPr>
          <p:cNvPr id="3" name="Picture 2" descr="download (8).jpg"/>
          <p:cNvPicPr>
            <a:picLocks noChangeAspect="1"/>
          </p:cNvPicPr>
          <p:nvPr/>
        </p:nvPicPr>
        <p:blipFill>
          <a:blip r:embed="rId2"/>
          <a:stretch>
            <a:fillRect/>
          </a:stretch>
        </p:blipFill>
        <p:spPr>
          <a:xfrm>
            <a:off x="990600" y="1179377"/>
            <a:ext cx="7099402" cy="4459423"/>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7467600" cy="3416320"/>
          </a:xfrm>
          <a:prstGeom prst="rect">
            <a:avLst/>
          </a:prstGeom>
          <a:noFill/>
        </p:spPr>
        <p:txBody>
          <a:bodyPr wrap="square" rtlCol="0">
            <a:spAutoFit/>
          </a:bodyPr>
          <a:lstStyle/>
          <a:p>
            <a:r>
              <a:rPr lang="bn-IN" sz="3600" b="1" dirty="0" smtClean="0">
                <a:latin typeface="NikoshBAN" pitchFamily="2" charset="0"/>
                <a:cs typeface="NikoshBAN" pitchFamily="2" charset="0"/>
              </a:rPr>
              <a:t>পুরনো পাথরের  যুগ শেষ হয় মানুষের যাযাবর জীবনের অবসান ঘটিয়ে কৃষি ভিক্তিক সমাজ প্রতিষ্ঠার মাধ্যমে । এই যুগকে বলা হয় নতুন  পাথরের যুগ বা নবোপলীয় যুগ। কৃষির প্রয়োজনে এই যুগে মানুষ নদীর তীরে বসবাস শুরু করে ঘর –বাড়ি নির্মান করতে শিখে। এই ভাবেই মানবসভ্যতার শুরু।       </a:t>
            </a:r>
            <a:endParaRPr lang="en-US" sz="3600" b="1" dirty="0">
              <a:latin typeface="NikoshBAN" pitchFamily="2" charset="0"/>
              <a:cs typeface="NikoshBAN" pitchFamily="2" charset="0"/>
            </a:endParaRPr>
          </a:p>
        </p:txBody>
      </p:sp>
      <p:pic>
        <p:nvPicPr>
          <p:cNvPr id="3" name="Picture 2" descr="download (16).jpg"/>
          <p:cNvPicPr>
            <a:picLocks noChangeAspect="1"/>
          </p:cNvPicPr>
          <p:nvPr/>
        </p:nvPicPr>
        <p:blipFill>
          <a:blip r:embed="rId2"/>
          <a:stretch>
            <a:fillRect/>
          </a:stretch>
        </p:blipFill>
        <p:spPr>
          <a:xfrm>
            <a:off x="457200" y="4191000"/>
            <a:ext cx="4114800" cy="2362200"/>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descr="images (7).jpg"/>
          <p:cNvPicPr>
            <a:picLocks noChangeAspect="1"/>
          </p:cNvPicPr>
          <p:nvPr/>
        </p:nvPicPr>
        <p:blipFill>
          <a:blip r:embed="rId3"/>
          <a:stretch>
            <a:fillRect/>
          </a:stretch>
        </p:blipFill>
        <p:spPr>
          <a:xfrm>
            <a:off x="5410200" y="4191000"/>
            <a:ext cx="3429000" cy="24384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9800" y="914400"/>
            <a:ext cx="2667000" cy="707886"/>
          </a:xfrm>
          <a:prstGeom prst="rect">
            <a:avLst/>
          </a:prstGeom>
          <a:solidFill>
            <a:srgbClr val="00B050"/>
          </a:solidFill>
        </p:spPr>
        <p:txBody>
          <a:bodyPr wrap="square" rtlCol="0">
            <a:spAutoFit/>
          </a:bodyPr>
          <a:lstStyle/>
          <a:p>
            <a:r>
              <a:rPr lang="bn-IN" sz="4000" b="1" dirty="0" smtClean="0">
                <a:effectLst>
                  <a:outerShdw blurRad="38100" dist="38100" dir="2700000" algn="tl">
                    <a:srgbClr val="000000">
                      <a:alpha val="43137"/>
                    </a:srgbClr>
                  </a:outerShdw>
                </a:effectLst>
                <a:latin typeface="NikoshBAN" pitchFamily="2" charset="0"/>
                <a:cs typeface="NikoshBAN" pitchFamily="2" charset="0"/>
              </a:rPr>
              <a:t>একক কাজ </a:t>
            </a:r>
            <a:endParaRPr lang="en-US" sz="4000" b="1" dirty="0">
              <a:effectLst>
                <a:outerShdw blurRad="38100" dist="38100" dir="2700000" algn="tl">
                  <a:srgbClr val="000000">
                    <a:alpha val="43137"/>
                  </a:srgbClr>
                </a:outerShdw>
              </a:effectLst>
              <a:latin typeface="NikoshBAN" pitchFamily="2" charset="0"/>
              <a:cs typeface="NikoshBAN" pitchFamily="2" charset="0"/>
            </a:endParaRPr>
          </a:p>
        </p:txBody>
      </p:sp>
      <p:pic>
        <p:nvPicPr>
          <p:cNvPr id="3" name="Picture 2" descr="download (17).jpg"/>
          <p:cNvPicPr>
            <a:picLocks noChangeAspect="1"/>
          </p:cNvPicPr>
          <p:nvPr/>
        </p:nvPicPr>
        <p:blipFill>
          <a:blip r:embed="rId2"/>
          <a:stretch>
            <a:fillRect/>
          </a:stretch>
        </p:blipFill>
        <p:spPr>
          <a:xfrm>
            <a:off x="609600" y="609600"/>
            <a:ext cx="4580328" cy="3048000"/>
          </a:xfrm>
          <a:prstGeom prst="rect">
            <a:avLst/>
          </a:prstGeom>
          <a:ln w="88900" cap="sq" cmpd="thickThin">
            <a:solidFill>
              <a:srgbClr val="000000"/>
            </a:solidFill>
            <a:prstDash val="solid"/>
            <a:miter lim="800000"/>
          </a:ln>
          <a:effectLst>
            <a:innerShdw blurRad="76200">
              <a:srgbClr val="000000"/>
            </a:innerShdw>
          </a:effectLst>
        </p:spPr>
      </p:pic>
      <p:sp>
        <p:nvSpPr>
          <p:cNvPr id="4" name="TextBox 3"/>
          <p:cNvSpPr txBox="1"/>
          <p:nvPr/>
        </p:nvSpPr>
        <p:spPr>
          <a:xfrm>
            <a:off x="990600" y="4648200"/>
            <a:ext cx="5562600" cy="1754326"/>
          </a:xfrm>
          <a:prstGeom prst="rect">
            <a:avLst/>
          </a:prstGeom>
          <a:solidFill>
            <a:srgbClr val="00B050"/>
          </a:solidFill>
        </p:spPr>
        <p:txBody>
          <a:bodyPr wrap="square" rtlCol="0">
            <a:spAutoFit/>
          </a:bodyPr>
          <a:lstStyle/>
          <a:p>
            <a:r>
              <a:rPr lang="bn-IN" sz="3600" b="1" dirty="0" smtClean="0">
                <a:latin typeface="NikoshBAN" pitchFamily="2" charset="0"/>
                <a:cs typeface="NikoshBAN" pitchFamily="2" charset="0"/>
              </a:rPr>
              <a:t>১। পাথরের যুগ কাকে বলে ? ২।পাথরের যুগকে কয় ভাগে ভাগ করা হয় ও কি কি? </a:t>
            </a:r>
            <a:endParaRPr lang="en-US" sz="3600" b="1" dirty="0">
              <a:latin typeface="NikoshBAN" pitchFamily="2" charset="0"/>
              <a:cs typeface="NikoshBAN"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18).jpg"/>
          <p:cNvPicPr>
            <a:picLocks noChangeAspect="1"/>
          </p:cNvPicPr>
          <p:nvPr/>
        </p:nvPicPr>
        <p:blipFill>
          <a:blip r:embed="rId2"/>
          <a:stretch>
            <a:fillRect/>
          </a:stretch>
        </p:blipFill>
        <p:spPr>
          <a:xfrm>
            <a:off x="3657600" y="228600"/>
            <a:ext cx="5064564" cy="3297432"/>
          </a:xfrm>
          <a:prstGeom prst="rect">
            <a:avLst/>
          </a:prstGeom>
          <a:ln w="88900" cap="sq" cmpd="thickThin">
            <a:solidFill>
              <a:srgbClr val="000000"/>
            </a:solidFill>
            <a:prstDash val="solid"/>
            <a:miter lim="800000"/>
          </a:ln>
          <a:effectLst>
            <a:innerShdw blurRad="76200">
              <a:srgbClr val="000000"/>
            </a:innerShdw>
          </a:effectLst>
        </p:spPr>
      </p:pic>
      <p:sp>
        <p:nvSpPr>
          <p:cNvPr id="4" name="TextBox 3"/>
          <p:cNvSpPr txBox="1"/>
          <p:nvPr/>
        </p:nvSpPr>
        <p:spPr>
          <a:xfrm>
            <a:off x="1219200" y="3733800"/>
            <a:ext cx="6096000" cy="2862322"/>
          </a:xfrm>
          <a:prstGeom prst="rect">
            <a:avLst/>
          </a:prstGeom>
          <a:solidFill>
            <a:srgbClr val="00B0F0"/>
          </a:solidFill>
        </p:spPr>
        <p:txBody>
          <a:bodyPr wrap="square" rtlCol="0">
            <a:spAutoFit/>
          </a:bodyPr>
          <a:lstStyle/>
          <a:p>
            <a:r>
              <a:rPr lang="bn-IN" sz="3600" dirty="0" smtClean="0">
                <a:latin typeface="NikoshBAN" pitchFamily="2" charset="0"/>
                <a:cs typeface="NikoshBAN" pitchFamily="2" charset="0"/>
              </a:rPr>
              <a:t>আফ্রিকা মহাদেশের উত্তর –পূর্ব অংশে অবস্হিত দেশটির নাম ইজিপ্ট বা মিশর । খ্রিষ্টপূর্ব ৫০০০ থেকে ৩২০০ অব্দ পর্যন্ত নীল নদের অববাহিকায় একটি সমৃদ্ধ জন পদের উদ্ভভ হয়।  </a:t>
            </a:r>
            <a:r>
              <a:rPr lang="bn-IN" dirty="0" smtClean="0"/>
              <a:t> </a:t>
            </a:r>
            <a:endParaRPr lang="en-US" dirty="0"/>
          </a:p>
        </p:txBody>
      </p:sp>
      <p:sp>
        <p:nvSpPr>
          <p:cNvPr id="5" name="TextBox 4"/>
          <p:cNvSpPr txBox="1"/>
          <p:nvPr/>
        </p:nvSpPr>
        <p:spPr>
          <a:xfrm>
            <a:off x="0" y="914400"/>
            <a:ext cx="3657600" cy="584775"/>
          </a:xfrm>
          <a:prstGeom prst="rect">
            <a:avLst/>
          </a:prstGeom>
          <a:solidFill>
            <a:srgbClr val="00B050"/>
          </a:solidFill>
        </p:spPr>
        <p:txBody>
          <a:bodyPr wrap="square" rtlCol="0">
            <a:spAutoFit/>
          </a:bodyPr>
          <a:lstStyle/>
          <a:p>
            <a:r>
              <a:rPr lang="bn-IN" sz="3200" b="1" u="sng" dirty="0" smtClean="0">
                <a:latin typeface="NikoshBAN" pitchFamily="2" charset="0"/>
                <a:cs typeface="NikoshBAN" pitchFamily="2" charset="0"/>
              </a:rPr>
              <a:t>মিশরীয় সভ্যতার পটভূমি </a:t>
            </a:r>
            <a:endParaRPr lang="en-US" sz="3200" b="1" u="sng" dirty="0">
              <a:latin typeface="NikoshBAN" pitchFamily="2" charset="0"/>
              <a:cs typeface="NikoshBAN"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620000" cy="2308324"/>
          </a:xfrm>
          <a:prstGeom prst="rect">
            <a:avLst/>
          </a:prstGeom>
          <a:noFill/>
        </p:spPr>
        <p:txBody>
          <a:bodyPr wrap="square" rtlCol="0">
            <a:spAutoFit/>
          </a:bodyPr>
          <a:lstStyle/>
          <a:p>
            <a:r>
              <a:rPr lang="bn-IN" sz="3600" b="1" dirty="0" smtClean="0">
                <a:effectLst>
                  <a:outerShdw blurRad="38100" dist="38100" dir="2700000" algn="tl">
                    <a:srgbClr val="000000">
                      <a:alpha val="43137"/>
                    </a:srgbClr>
                  </a:outerShdw>
                </a:effectLst>
                <a:latin typeface="NikoshBAN" pitchFamily="2" charset="0"/>
                <a:cs typeface="NikoshBAN" pitchFamily="2" charset="0"/>
              </a:rPr>
              <a:t>প্রথম রাজবংশের শাসন আমল শুরু। মিশরের ঐতিহাসিক যুগের সূচনা হয়। নারমার বা মেনেস হন একাধারে মিশরের প্রথম নরপতি এবং পুরোহিত।তিনি প্রথম ফারাও-এর মর্যাদা লাভ করেন।  </a:t>
            </a:r>
            <a:endParaRPr lang="en-US" sz="3600" b="1" dirty="0">
              <a:effectLst>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762000"/>
            <a:ext cx="6781800" cy="1754326"/>
          </a:xfrm>
          <a:prstGeom prst="rect">
            <a:avLst/>
          </a:prstGeom>
          <a:noFill/>
        </p:spPr>
        <p:txBody>
          <a:bodyPr wrap="square" rtlCol="0">
            <a:spAutoFit/>
          </a:bodyPr>
          <a:lstStyle/>
          <a:p>
            <a:r>
              <a:rPr lang="bn-IN" sz="3600" b="1" u="sng" dirty="0" smtClean="0">
                <a:latin typeface="NikoshBAN" pitchFamily="2" charset="0"/>
                <a:cs typeface="NikoshBAN" pitchFamily="2" charset="0"/>
              </a:rPr>
              <a:t>ভৌগলিক অবস্থানঃদেশটি </a:t>
            </a:r>
            <a:r>
              <a:rPr lang="bn-IN" sz="3600" b="1" dirty="0" smtClean="0">
                <a:latin typeface="NikoshBAN" pitchFamily="2" charset="0"/>
                <a:cs typeface="NikoshBAN" pitchFamily="2" charset="0"/>
              </a:rPr>
              <a:t>এশিয়া ,আফ্রিকা ও ইউরোপ মহাদেশ দ্বারা পরিবেষ্টিত ভূমধ্যসাগরের উপকুলে অবস্থিত ।  </a:t>
            </a:r>
            <a:endParaRPr lang="en-US" sz="3600" b="1" dirty="0">
              <a:latin typeface="NikoshBAN" pitchFamily="2" charset="0"/>
              <a:cs typeface="NikoshBAN" pitchFamily="2" charset="0"/>
            </a:endParaRPr>
          </a:p>
        </p:txBody>
      </p:sp>
      <p:pic>
        <p:nvPicPr>
          <p:cNvPr id="3" name="Picture 2" descr="download (19).jpg"/>
          <p:cNvPicPr>
            <a:picLocks noChangeAspect="1"/>
          </p:cNvPicPr>
          <p:nvPr/>
        </p:nvPicPr>
        <p:blipFill>
          <a:blip r:embed="rId2"/>
          <a:stretch>
            <a:fillRect/>
          </a:stretch>
        </p:blipFill>
        <p:spPr>
          <a:xfrm>
            <a:off x="1219200" y="3035105"/>
            <a:ext cx="6629400" cy="3365695"/>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381000"/>
            <a:ext cx="2438400" cy="646331"/>
          </a:xfrm>
          <a:prstGeom prst="rect">
            <a:avLst/>
          </a:prstGeom>
          <a:solidFill>
            <a:srgbClr val="92D050"/>
          </a:solidFill>
        </p:spPr>
        <p:txBody>
          <a:bodyPr wrap="square" rtlCol="0">
            <a:spAutoFit/>
          </a:bodyPr>
          <a:lstStyle/>
          <a:p>
            <a:r>
              <a:rPr lang="bn-IN" sz="3600" dirty="0" smtClean="0">
                <a:latin typeface="NikoshBAN" pitchFamily="2" charset="0"/>
                <a:cs typeface="NikoshBAN" pitchFamily="2" charset="0"/>
              </a:rPr>
              <a:t>জোড়ায় কাজ </a:t>
            </a:r>
            <a:endParaRPr lang="en-US" sz="3600" dirty="0">
              <a:latin typeface="NikoshBAN" pitchFamily="2" charset="0"/>
              <a:cs typeface="NikoshBAN" pitchFamily="2" charset="0"/>
            </a:endParaRPr>
          </a:p>
        </p:txBody>
      </p:sp>
      <p:sp>
        <p:nvSpPr>
          <p:cNvPr id="3" name="TextBox 2"/>
          <p:cNvSpPr txBox="1"/>
          <p:nvPr/>
        </p:nvSpPr>
        <p:spPr>
          <a:xfrm>
            <a:off x="1371600" y="5257800"/>
            <a:ext cx="5867400" cy="584775"/>
          </a:xfrm>
          <a:prstGeom prst="rect">
            <a:avLst/>
          </a:prstGeom>
          <a:solidFill>
            <a:srgbClr val="92D050"/>
          </a:solidFill>
        </p:spPr>
        <p:txBody>
          <a:bodyPr wrap="square" rtlCol="0">
            <a:spAutoFit/>
          </a:bodyPr>
          <a:lstStyle/>
          <a:p>
            <a:r>
              <a:rPr lang="bn-IN" sz="3200" dirty="0" smtClean="0">
                <a:latin typeface="NikoshBAN" pitchFamily="2" charset="0"/>
                <a:cs typeface="NikoshBAN" pitchFamily="2" charset="0"/>
              </a:rPr>
              <a:t>১। মিশরীয় সভ্যতার পটভূমি ব্যাখ্যা কর? </a:t>
            </a:r>
            <a:endParaRPr lang="en-US" sz="3200" dirty="0">
              <a:latin typeface="NikoshBAN" pitchFamily="2" charset="0"/>
              <a:cs typeface="NikoshBAN" pitchFamily="2" charset="0"/>
            </a:endParaRPr>
          </a:p>
        </p:txBody>
      </p:sp>
      <p:pic>
        <p:nvPicPr>
          <p:cNvPr id="4" name="Picture 3" descr="download (20).jpg"/>
          <p:cNvPicPr>
            <a:picLocks noChangeAspect="1"/>
          </p:cNvPicPr>
          <p:nvPr/>
        </p:nvPicPr>
        <p:blipFill>
          <a:blip r:embed="rId2"/>
          <a:stretch>
            <a:fillRect/>
          </a:stretch>
        </p:blipFill>
        <p:spPr>
          <a:xfrm>
            <a:off x="2057400" y="1447800"/>
            <a:ext cx="4876800" cy="3429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09600"/>
            <a:ext cx="7010400" cy="3416320"/>
          </a:xfrm>
          <a:prstGeom prst="rect">
            <a:avLst/>
          </a:prstGeom>
          <a:noFill/>
        </p:spPr>
        <p:txBody>
          <a:bodyPr wrap="square" rtlCol="0">
            <a:spAutoFit/>
          </a:bodyPr>
          <a:lstStyle/>
          <a:p>
            <a:r>
              <a:rPr lang="bn-IN" sz="3600" b="1" u="sng" dirty="0" smtClean="0">
                <a:latin typeface="NikoshBAN" pitchFamily="2" charset="0"/>
                <a:cs typeface="NikoshBAN" pitchFamily="2" charset="0"/>
              </a:rPr>
              <a:t>সময়কালঃ </a:t>
            </a:r>
            <a:r>
              <a:rPr lang="bn-IN" sz="3600" b="1" dirty="0" smtClean="0">
                <a:latin typeface="NikoshBAN" pitchFamily="2" charset="0"/>
                <a:cs typeface="NikoshBAN" pitchFamily="2" charset="0"/>
              </a:rPr>
              <a:t>মিশরীয় সভ্যতা ২৫০০ বছরের ও বেশি সময়ব্যাপি স্থায়ী হয়ে ছিল ।এর দীর্ঘ ইতিহাসের সূচনা হয় ৫০০০খ্রিষ্টপূর্বাদ্বে । এই সভ্যতা তিন হাজার বছর ধরে স্বমহিমায় উজ্জল ছিল।  ৫২৫খ্রিষ্টপূর্বাদ্বে পারস্য মিশর দখল করে নিলে প্রাচীন মিশরের সভ্যতার সূর্য অস্তিমিত হয়।   </a:t>
            </a:r>
            <a:endParaRPr lang="en-US" sz="36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990600"/>
            <a:ext cx="6934200" cy="4524315"/>
          </a:xfrm>
          <a:prstGeom prst="rect">
            <a:avLst/>
          </a:prstGeom>
          <a:noFill/>
        </p:spPr>
        <p:txBody>
          <a:bodyPr wrap="square" rtlCol="0">
            <a:spAutoFit/>
          </a:bodyPr>
          <a:lstStyle/>
          <a:p>
            <a:r>
              <a:rPr lang="bn-IN" sz="3600" b="1" u="sng" dirty="0" smtClean="0">
                <a:latin typeface="NikoshBAN" pitchFamily="2" charset="0"/>
                <a:cs typeface="NikoshBAN" pitchFamily="2" charset="0"/>
              </a:rPr>
              <a:t>রাষ্ট্র ও সমাজঃ </a:t>
            </a:r>
            <a:r>
              <a:rPr lang="bn-IN" sz="3600" b="1" dirty="0" smtClean="0">
                <a:latin typeface="NikoshBAN" pitchFamily="2" charset="0"/>
                <a:cs typeface="NikoshBAN" pitchFamily="2" charset="0"/>
              </a:rPr>
              <a:t>প্রাক রাজবংশীয় যুগে মিশর কতগুলো ছোট নগর রাষ্ট্রে বিভক্ত ছিল । মিশরীয় ‘পের-ও’শব্দ থেকে ফারাও শব্দের জন্ম। ফারাওরা ছিল অত্যন্ত ক্ষমতাশালী ফারাও পদটি ছিল বংশানুক্রমিক।মিশরীয়দের কএকটি শ্রেনিতে ভাগ করা যায়। রাজপরিবার ,পুরোহিত ,অভিজাত লিপিকার,ব্যবসায়ী, শিল্পি,এবং কৃষক ওভূমিদাস শ্রেণি। </a:t>
            </a:r>
            <a:endParaRPr lang="en-US" sz="36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505200"/>
            <a:ext cx="8458200" cy="3046988"/>
          </a:xfrm>
          <a:prstGeom prst="rect">
            <a:avLst/>
          </a:prstGeom>
        </p:spPr>
        <p:txBody>
          <a:bodyPr wrap="square">
            <a:spAutoFit/>
          </a:bodyPr>
          <a:lstStyle/>
          <a:p>
            <a:r>
              <a:rPr lang="as-IN" sz="3200" b="1" dirty="0" smtClean="0">
                <a:latin typeface="NikoshBAN" pitchFamily="2" charset="0"/>
                <a:cs typeface="NikoshBAN" pitchFamily="2" charset="0"/>
              </a:rPr>
              <a:t>এই নদের জল মানুষ পানীয় বা কৃষি কাজের জন্য ব্যবহার করত। যেহেতু মিশরে বৃষ্টিপাত খুব কম হয় তাই ইথিওপিয়াতে প্রচুর বৃষ্টিপাত হলে তার ফলে মিশরে বন্যা সৃষ্টি এবং সে বন্যার কাদামাটি কৃষি কাজের জন্য ব্যবহার করা হতো। এছাড়াও পিরামিড তৈরিতে নীলনদ এক বিশেষ ভূমিকা পালন করে।</a:t>
            </a:r>
            <a:r>
              <a:rPr lang="bn-IN" sz="3200" b="1" dirty="0" smtClean="0">
                <a:latin typeface="NikoshBAN" pitchFamily="2" charset="0"/>
                <a:cs typeface="NikoshBAN" pitchFamily="2" charset="0"/>
              </a:rPr>
              <a:t>ইতিহাসের জনক হেরোডোটাস বলেছেন –’মিশর নীল নদের দান।  </a:t>
            </a:r>
            <a:endParaRPr lang="en-US" sz="3200" b="1" dirty="0">
              <a:latin typeface="NikoshBAN" pitchFamily="2" charset="0"/>
              <a:cs typeface="NikoshBAN" pitchFamily="2" charset="0"/>
            </a:endParaRPr>
          </a:p>
        </p:txBody>
      </p:sp>
      <p:pic>
        <p:nvPicPr>
          <p:cNvPr id="4" name="Picture 3" descr="download (21).jpg"/>
          <p:cNvPicPr>
            <a:picLocks noChangeAspect="1"/>
          </p:cNvPicPr>
          <p:nvPr/>
        </p:nvPicPr>
        <p:blipFill>
          <a:blip r:embed="rId2"/>
          <a:stretch>
            <a:fillRect/>
          </a:stretch>
        </p:blipFill>
        <p:spPr>
          <a:xfrm>
            <a:off x="2398230" y="303692"/>
            <a:ext cx="4840770" cy="3238915"/>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304800" y="304800"/>
            <a:ext cx="1371600" cy="584775"/>
          </a:xfrm>
          <a:prstGeom prst="rect">
            <a:avLst/>
          </a:prstGeom>
          <a:solidFill>
            <a:schemeClr val="tx1"/>
          </a:solidFill>
        </p:spPr>
        <p:txBody>
          <a:bodyPr wrap="square" rtlCol="0">
            <a:spAutoFit/>
          </a:bodyPr>
          <a:lstStyle/>
          <a:p>
            <a:r>
              <a:rPr lang="bn-IN" sz="3200" b="1" u="sng" dirty="0" smtClean="0">
                <a:solidFill>
                  <a:srgbClr val="0070C0"/>
                </a:solidFill>
                <a:latin typeface="NikoshBAN" pitchFamily="2" charset="0"/>
                <a:cs typeface="NikoshBAN" pitchFamily="2" charset="0"/>
              </a:rPr>
              <a:t>নীল নদ </a:t>
            </a:r>
            <a:endParaRPr lang="en-US" sz="3200" b="1" u="sng" dirty="0">
              <a:solidFill>
                <a:srgbClr val="0070C0"/>
              </a:solidFill>
              <a:latin typeface="NikoshBAN" pitchFamily="2" charset="0"/>
              <a:cs typeface="NikoshBAN" pitchFamily="2" charset="0"/>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533400"/>
            <a:ext cx="2133600" cy="584775"/>
          </a:xfrm>
          <a:prstGeom prst="rect">
            <a:avLst/>
          </a:prstGeom>
          <a:solidFill>
            <a:srgbClr val="92D050"/>
          </a:solidFill>
        </p:spPr>
        <p:txBody>
          <a:bodyPr wrap="square" rtlCol="0">
            <a:spAutoFit/>
          </a:bodyPr>
          <a:lstStyle/>
          <a:p>
            <a:r>
              <a:rPr lang="bn-IN" sz="3200" u="sng" dirty="0" smtClean="0">
                <a:latin typeface="NikoshBAN" pitchFamily="2" charset="0"/>
                <a:cs typeface="NikoshBAN" pitchFamily="2" charset="0"/>
              </a:rPr>
              <a:t>দলগত কাজ </a:t>
            </a:r>
            <a:endParaRPr lang="en-US" sz="3200" u="sng" dirty="0">
              <a:latin typeface="NikoshBAN" pitchFamily="2" charset="0"/>
              <a:cs typeface="NikoshBAN" pitchFamily="2" charset="0"/>
            </a:endParaRPr>
          </a:p>
        </p:txBody>
      </p:sp>
      <p:pic>
        <p:nvPicPr>
          <p:cNvPr id="3" name="Picture 2" descr="download (22).jpg"/>
          <p:cNvPicPr>
            <a:picLocks noChangeAspect="1"/>
          </p:cNvPicPr>
          <p:nvPr/>
        </p:nvPicPr>
        <p:blipFill>
          <a:blip r:embed="rId2"/>
          <a:stretch>
            <a:fillRect/>
          </a:stretch>
        </p:blipFill>
        <p:spPr>
          <a:xfrm>
            <a:off x="1066800" y="1466088"/>
            <a:ext cx="4933950" cy="2763012"/>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1524000" y="4876800"/>
            <a:ext cx="5638800" cy="707886"/>
          </a:xfrm>
          <a:prstGeom prst="rect">
            <a:avLst/>
          </a:prstGeom>
          <a:solidFill>
            <a:srgbClr val="00B050"/>
          </a:solidFill>
        </p:spPr>
        <p:txBody>
          <a:bodyPr wrap="square" rtlCol="0">
            <a:spAutoFit/>
          </a:bodyPr>
          <a:lstStyle/>
          <a:p>
            <a:r>
              <a:rPr lang="bn-IN" sz="4000" dirty="0" smtClean="0">
                <a:latin typeface="NikoshBAN" pitchFamily="2" charset="0"/>
                <a:cs typeface="NikoshBAN" pitchFamily="2" charset="0"/>
              </a:rPr>
              <a:t>১। রাষ্ট্র ও সমাজের বর্ণনা দাও? </a:t>
            </a:r>
            <a:endParaRPr lang="en-US" sz="4000" dirty="0">
              <a:latin typeface="NikoshBAN" pitchFamily="2" charset="0"/>
              <a:cs typeface="NikoshBAN" pitchFamily="2"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371600"/>
            <a:ext cx="4343400" cy="2862322"/>
          </a:xfrm>
          <a:prstGeom prst="rect">
            <a:avLst/>
          </a:prstGeom>
          <a:solidFill>
            <a:srgbClr val="00B0F0"/>
          </a:solidFill>
          <a:ln w="57150">
            <a:solidFill>
              <a:schemeClr val="tx1"/>
            </a:solidFill>
          </a:ln>
        </p:spPr>
        <p:txBody>
          <a:bodyPr wrap="square">
            <a:spAutoFit/>
          </a:bodyPr>
          <a:lstStyle/>
          <a:p>
            <a:r>
              <a:rPr lang="bn-IN" sz="3600" b="1" dirty="0" smtClean="0">
                <a:latin typeface="NikoshBAN" pitchFamily="2" charset="0"/>
                <a:cs typeface="NikoshBAN" pitchFamily="2" charset="0"/>
              </a:rPr>
              <a:t>মোছাঃ জেসমিন নাহার </a:t>
            </a:r>
          </a:p>
          <a:p>
            <a:r>
              <a:rPr lang="bn-IN" sz="3600" b="1" dirty="0" smtClean="0">
                <a:latin typeface="NikoshBAN" pitchFamily="2" charset="0"/>
                <a:cs typeface="NikoshBAN" pitchFamily="2" charset="0"/>
              </a:rPr>
              <a:t>সহকারি শিক্ষক </a:t>
            </a:r>
          </a:p>
          <a:p>
            <a:r>
              <a:rPr lang="bn-IN" sz="3600" b="1" dirty="0" smtClean="0">
                <a:latin typeface="NikoshBAN" pitchFamily="2" charset="0"/>
                <a:cs typeface="NikoshBAN" pitchFamily="2" charset="0"/>
              </a:rPr>
              <a:t>ভীমনগর উচ্চ বিদ্যালয় </a:t>
            </a:r>
          </a:p>
          <a:p>
            <a:r>
              <a:rPr lang="bn-IN" sz="3600" b="1" dirty="0" smtClean="0">
                <a:latin typeface="NikoshBAN" pitchFamily="2" charset="0"/>
                <a:cs typeface="NikoshBAN" pitchFamily="2" charset="0"/>
              </a:rPr>
              <a:t>মোহনপুর রাজশাহী। </a:t>
            </a:r>
          </a:p>
          <a:p>
            <a:r>
              <a:rPr lang="bn-IN" sz="3600" b="1" dirty="0" smtClean="0">
                <a:latin typeface="NikoshBAN" pitchFamily="2" charset="0"/>
                <a:cs typeface="NikoshBAN" pitchFamily="2" charset="0"/>
              </a:rPr>
              <a:t>মোবাঃ 01819-227307</a:t>
            </a:r>
            <a:endParaRPr lang="en-US" sz="3600" b="1" dirty="0">
              <a:latin typeface="NikoshBAN" pitchFamily="2" charset="0"/>
              <a:cs typeface="NikoshBAN" pitchFamily="2" charset="0"/>
            </a:endParaRPr>
          </a:p>
        </p:txBody>
      </p:sp>
      <p:pic>
        <p:nvPicPr>
          <p:cNvPr id="6" name="Picture 5" descr="জেসমিন.jpg"/>
          <p:cNvPicPr>
            <a:picLocks noChangeAspect="1"/>
          </p:cNvPicPr>
          <p:nvPr/>
        </p:nvPicPr>
        <p:blipFill>
          <a:blip r:embed="rId2" cstate="print"/>
          <a:stretch>
            <a:fillRect/>
          </a:stretch>
        </p:blipFill>
        <p:spPr>
          <a:xfrm>
            <a:off x="5105400" y="1066800"/>
            <a:ext cx="3723936" cy="3904694"/>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nodeType="clickEffect">
                                  <p:stCondLst>
                                    <p:cond delay="0"/>
                                  </p:stCondLst>
                                  <p:childTnLst>
                                    <p:animEffect transition="out" filter="slide(fromBottom)">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2438400" y="228600"/>
            <a:ext cx="2133600" cy="144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itchFamily="2" charset="0"/>
                <a:cs typeface="NikoshBAN" pitchFamily="2" charset="0"/>
              </a:rPr>
              <a:t>মূল্যায়ন</a:t>
            </a:r>
            <a:r>
              <a:rPr lang="bn-IN" dirty="0" smtClean="0"/>
              <a:t> </a:t>
            </a:r>
            <a:endParaRPr lang="en-US" dirty="0"/>
          </a:p>
        </p:txBody>
      </p:sp>
      <p:sp>
        <p:nvSpPr>
          <p:cNvPr id="3" name="TextBox 2"/>
          <p:cNvSpPr txBox="1"/>
          <p:nvPr/>
        </p:nvSpPr>
        <p:spPr>
          <a:xfrm>
            <a:off x="1676400" y="2133600"/>
            <a:ext cx="6629400" cy="2308324"/>
          </a:xfrm>
          <a:prstGeom prst="rect">
            <a:avLst/>
          </a:prstGeom>
          <a:noFill/>
        </p:spPr>
        <p:txBody>
          <a:bodyPr wrap="square" rtlCol="0">
            <a:spAutoFit/>
          </a:bodyPr>
          <a:lstStyle/>
          <a:p>
            <a:r>
              <a:rPr lang="bn-IN" sz="3600" b="1" dirty="0" smtClean="0">
                <a:latin typeface="NikoshBAN" pitchFamily="2" charset="0"/>
                <a:cs typeface="NikoshBAN" pitchFamily="2" charset="0"/>
              </a:rPr>
              <a:t>১। মিশরীয় দের অর্থনীতি মূলত ছিল?</a:t>
            </a:r>
          </a:p>
          <a:p>
            <a:r>
              <a:rPr lang="bn-IN" sz="3600" b="1" dirty="0" smtClean="0">
                <a:latin typeface="NikoshBAN" pitchFamily="2" charset="0"/>
                <a:cs typeface="NikoshBAN" pitchFamily="2" charset="0"/>
              </a:rPr>
              <a:t>২।ফারাওরা ছিল অত্যন্ত?</a:t>
            </a:r>
          </a:p>
          <a:p>
            <a:r>
              <a:rPr lang="bn-IN" sz="3600" b="1" dirty="0" smtClean="0">
                <a:latin typeface="NikoshBAN" pitchFamily="2" charset="0"/>
                <a:cs typeface="NikoshBAN" pitchFamily="2" charset="0"/>
              </a:rPr>
              <a:t> ৩।মিশরীয় সভ্যতা কত বছরেরও বেশি সময়ব্যপি স্থায়ী ছিল?  </a:t>
            </a:r>
            <a:endParaRPr lang="en-US" sz="36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457200"/>
            <a:ext cx="2057400" cy="707886"/>
          </a:xfrm>
          <a:prstGeom prst="rect">
            <a:avLst/>
          </a:prstGeom>
          <a:solidFill>
            <a:srgbClr val="00B050"/>
          </a:solidFill>
        </p:spPr>
        <p:txBody>
          <a:bodyPr wrap="square" rtlCol="0">
            <a:spAutoFit/>
          </a:bodyPr>
          <a:lstStyle/>
          <a:p>
            <a:r>
              <a:rPr lang="bn-IN" sz="4000" dirty="0" smtClean="0">
                <a:latin typeface="NikoshBAN" pitchFamily="2" charset="0"/>
                <a:cs typeface="NikoshBAN" pitchFamily="2" charset="0"/>
              </a:rPr>
              <a:t>উত্তর পত্র </a:t>
            </a:r>
            <a:endParaRPr lang="en-US" sz="4000" dirty="0">
              <a:latin typeface="NikoshBAN" pitchFamily="2" charset="0"/>
              <a:cs typeface="NikoshBAN" pitchFamily="2" charset="0"/>
            </a:endParaRPr>
          </a:p>
        </p:txBody>
      </p:sp>
      <p:sp>
        <p:nvSpPr>
          <p:cNvPr id="3" name="TextBox 2"/>
          <p:cNvSpPr txBox="1"/>
          <p:nvPr/>
        </p:nvSpPr>
        <p:spPr>
          <a:xfrm>
            <a:off x="1828800" y="2057400"/>
            <a:ext cx="4419600" cy="1754326"/>
          </a:xfrm>
          <a:prstGeom prst="rect">
            <a:avLst/>
          </a:prstGeom>
          <a:noFill/>
        </p:spPr>
        <p:txBody>
          <a:bodyPr wrap="square" rtlCol="0">
            <a:spAutoFit/>
          </a:bodyPr>
          <a:lstStyle/>
          <a:p>
            <a:r>
              <a:rPr lang="bn-IN" sz="3600" b="1" dirty="0" smtClean="0">
                <a:latin typeface="NikoshBAN" pitchFamily="2" charset="0"/>
                <a:cs typeface="NikoshBAN" pitchFamily="2" charset="0"/>
              </a:rPr>
              <a:t>১।  কৃষি নির্ভর </a:t>
            </a:r>
          </a:p>
          <a:p>
            <a:r>
              <a:rPr lang="bn-IN" sz="3600" b="1" dirty="0" smtClean="0">
                <a:latin typeface="NikoshBAN" pitchFamily="2" charset="0"/>
                <a:cs typeface="NikoshBAN" pitchFamily="2" charset="0"/>
              </a:rPr>
              <a:t>২। ক্ষমতাশালী।</a:t>
            </a:r>
          </a:p>
          <a:p>
            <a:r>
              <a:rPr lang="bn-IN" sz="3600" b="1" dirty="0" smtClean="0">
                <a:latin typeface="NikoshBAN" pitchFamily="2" charset="0"/>
                <a:cs typeface="NikoshBAN" pitchFamily="2" charset="0"/>
              </a:rPr>
              <a:t> ৩। ২৫০০ বছরের ও বেশি ।  </a:t>
            </a:r>
            <a:endParaRPr lang="en-US" sz="36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990600"/>
            <a:ext cx="5562600" cy="1754326"/>
          </a:xfrm>
          <a:prstGeom prst="rect">
            <a:avLst/>
          </a:prstGeom>
          <a:noFill/>
        </p:spPr>
        <p:txBody>
          <a:bodyPr wrap="square" rtlCol="0">
            <a:spAutoFit/>
          </a:bodyPr>
          <a:lstStyle/>
          <a:p>
            <a:r>
              <a:rPr lang="bn-IN" sz="3600" u="sng" dirty="0" smtClean="0">
                <a:latin typeface="NikoshBAN" pitchFamily="2" charset="0"/>
                <a:cs typeface="NikoshBAN" pitchFamily="2" charset="0"/>
              </a:rPr>
              <a:t>বাড়ির কাজঃ </a:t>
            </a:r>
          </a:p>
          <a:p>
            <a:r>
              <a:rPr lang="bn-IN" sz="3600" b="1" dirty="0" smtClean="0">
                <a:latin typeface="NikoshBAN" pitchFamily="2" charset="0"/>
                <a:cs typeface="NikoshBAN" pitchFamily="2" charset="0"/>
              </a:rPr>
              <a:t>মিশরীয় সভ্যতার উত্থান-পতনের একটি ধারাবাহিক চার্ট তৈরি কর।  </a:t>
            </a:r>
            <a:endParaRPr lang="en-US" sz="3600" b="1" dirty="0">
              <a:latin typeface="NikoshBAN" pitchFamily="2" charset="0"/>
              <a:cs typeface="NikoshBAN" pitchFamily="2" charset="0"/>
            </a:endParaRPr>
          </a:p>
        </p:txBody>
      </p:sp>
      <p:pic>
        <p:nvPicPr>
          <p:cNvPr id="3" name="Picture 2" descr="images (8).jpg"/>
          <p:cNvPicPr>
            <a:picLocks noChangeAspect="1"/>
          </p:cNvPicPr>
          <p:nvPr/>
        </p:nvPicPr>
        <p:blipFill>
          <a:blip r:embed="rId2"/>
          <a:stretch>
            <a:fillRect/>
          </a:stretch>
        </p:blipFill>
        <p:spPr>
          <a:xfrm>
            <a:off x="1295400" y="2667000"/>
            <a:ext cx="5723744" cy="3808892"/>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914400"/>
            <a:ext cx="2286000" cy="707886"/>
          </a:xfrm>
          <a:prstGeom prst="rect">
            <a:avLst/>
          </a:prstGeom>
          <a:solidFill>
            <a:srgbClr val="92D050"/>
          </a:solidFill>
        </p:spPr>
        <p:txBody>
          <a:bodyPr wrap="square" rtlCol="0">
            <a:spAutoFit/>
          </a:bodyPr>
          <a:lstStyle/>
          <a:p>
            <a:r>
              <a:rPr lang="bn-IN" sz="4000" b="1" dirty="0" smtClean="0">
                <a:effectLst>
                  <a:outerShdw blurRad="38100" dist="38100" dir="2700000" algn="tl">
                    <a:srgbClr val="000000">
                      <a:alpha val="43137"/>
                    </a:srgbClr>
                  </a:outerShdw>
                </a:effectLst>
                <a:latin typeface="NikoshBAN" pitchFamily="2" charset="0"/>
                <a:cs typeface="NikoshBAN" pitchFamily="2" charset="0"/>
              </a:rPr>
              <a:t>ধন্যবাদ </a:t>
            </a:r>
            <a:endParaRPr lang="en-US" sz="4000" b="1" dirty="0">
              <a:effectLst>
                <a:outerShdw blurRad="38100" dist="38100" dir="2700000" algn="tl">
                  <a:srgbClr val="000000">
                    <a:alpha val="43137"/>
                  </a:srgbClr>
                </a:outerShdw>
              </a:effectLst>
              <a:latin typeface="NikoshBAN" pitchFamily="2" charset="0"/>
              <a:cs typeface="NikoshBAN" pitchFamily="2" charset="0"/>
            </a:endParaRPr>
          </a:p>
        </p:txBody>
      </p:sp>
      <p:pic>
        <p:nvPicPr>
          <p:cNvPr id="3" name="Picture 2" descr="images (8).jpg"/>
          <p:cNvPicPr>
            <a:picLocks noChangeAspect="1"/>
          </p:cNvPicPr>
          <p:nvPr/>
        </p:nvPicPr>
        <p:blipFill>
          <a:blip r:embed="rId2"/>
          <a:stretch>
            <a:fillRect/>
          </a:stretch>
        </p:blipFill>
        <p:spPr>
          <a:xfrm>
            <a:off x="1143000" y="2286000"/>
            <a:ext cx="5723744" cy="3808892"/>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9).jpg"/>
          <p:cNvPicPr>
            <a:picLocks noChangeAspect="1"/>
          </p:cNvPicPr>
          <p:nvPr/>
        </p:nvPicPr>
        <p:blipFill>
          <a:blip r:embed="rId2"/>
          <a:stretch>
            <a:fillRect/>
          </a:stretch>
        </p:blipFill>
        <p:spPr>
          <a:xfrm>
            <a:off x="5486399" y="753807"/>
            <a:ext cx="3048001" cy="4440904"/>
          </a:xfrm>
          <a:prstGeom prst="rect">
            <a:avLst/>
          </a:prstGeom>
          <a:ln w="88900" cap="sq" cmpd="thickThin">
            <a:solidFill>
              <a:srgbClr val="000000"/>
            </a:solidFill>
            <a:prstDash val="solid"/>
            <a:miter lim="800000"/>
          </a:ln>
          <a:effectLst>
            <a:innerShdw blurRad="76200">
              <a:srgbClr val="000000"/>
            </a:innerShdw>
          </a:effectLst>
        </p:spPr>
      </p:pic>
      <p:sp>
        <p:nvSpPr>
          <p:cNvPr id="3" name="Rectangle 2"/>
          <p:cNvSpPr/>
          <p:nvPr/>
        </p:nvSpPr>
        <p:spPr>
          <a:xfrm>
            <a:off x="381000" y="1371600"/>
            <a:ext cx="4572000" cy="3170099"/>
          </a:xfrm>
          <a:prstGeom prst="rect">
            <a:avLst/>
          </a:prstGeom>
          <a:solidFill>
            <a:schemeClr val="bg1">
              <a:lumMod val="50000"/>
            </a:schemeClr>
          </a:solidFill>
          <a:ln w="57150">
            <a:solidFill>
              <a:schemeClr val="tx1"/>
            </a:solidFill>
          </a:ln>
        </p:spPr>
        <p:txBody>
          <a:bodyPr wrap="square">
            <a:spAutoFit/>
          </a:bodyPr>
          <a:lstStyle/>
          <a:p>
            <a:pPr marL="571500" indent="-571500">
              <a:buBlip>
                <a:blip r:embed="rId3"/>
              </a:buBlip>
            </a:pPr>
            <a:r>
              <a:rPr lang="en-US" sz="4000" b="1" dirty="0" err="1" smtClean="0">
                <a:ln w="0"/>
                <a:solidFill>
                  <a:srgbClr val="FFFF00"/>
                </a:solidFill>
                <a:latin typeface="NikoshBAN" pitchFamily="2" charset="0"/>
                <a:cs typeface="NikoshBAN" pitchFamily="2" charset="0"/>
              </a:rPr>
              <a:t>শ্রেণী</a:t>
            </a:r>
            <a:r>
              <a:rPr lang="en-US" sz="4000" b="1" dirty="0" smtClean="0">
                <a:ln w="0"/>
                <a:solidFill>
                  <a:srgbClr val="FFFF00"/>
                </a:solidFill>
                <a:latin typeface="NikoshBAN" pitchFamily="2" charset="0"/>
                <a:cs typeface="NikoshBAN" pitchFamily="2" charset="0"/>
              </a:rPr>
              <a:t>- </a:t>
            </a:r>
            <a:r>
              <a:rPr lang="en-US" sz="4000" b="1" dirty="0" err="1" smtClean="0">
                <a:ln w="0"/>
                <a:solidFill>
                  <a:srgbClr val="FFFF00"/>
                </a:solidFill>
                <a:latin typeface="NikoshBAN" pitchFamily="2" charset="0"/>
                <a:cs typeface="NikoshBAN" pitchFamily="2" charset="0"/>
              </a:rPr>
              <a:t>অষ্টম</a:t>
            </a:r>
            <a:r>
              <a:rPr lang="en-US" sz="4000" b="1" dirty="0" smtClean="0">
                <a:ln w="0"/>
                <a:solidFill>
                  <a:srgbClr val="FFFF00"/>
                </a:solidFill>
                <a:latin typeface="NikoshBAN" pitchFamily="2" charset="0"/>
                <a:cs typeface="NikoshBAN" pitchFamily="2" charset="0"/>
              </a:rPr>
              <a:t>                                                     </a:t>
            </a:r>
            <a:r>
              <a:rPr lang="en-US" sz="4000" b="1" dirty="0" err="1" smtClean="0">
                <a:ln w="0"/>
                <a:solidFill>
                  <a:srgbClr val="FFFF00"/>
                </a:solidFill>
                <a:latin typeface="NikoshBAN" pitchFamily="2" charset="0"/>
                <a:cs typeface="NikoshBAN" pitchFamily="2" charset="0"/>
              </a:rPr>
              <a:t>বিষয়:বাংলাদেশ</a:t>
            </a:r>
            <a:r>
              <a:rPr lang="bn-IN" sz="4000" b="1" dirty="0" smtClean="0">
                <a:ln w="0"/>
                <a:solidFill>
                  <a:srgbClr val="FFFF00"/>
                </a:solidFill>
                <a:latin typeface="NikoshBAN" pitchFamily="2" charset="0"/>
                <a:cs typeface="NikoshBAN" pitchFamily="2" charset="0"/>
              </a:rPr>
              <a:t>র ইতিহাস ও বিশ্বসভ্যতা </a:t>
            </a:r>
            <a:endParaRPr lang="en-US" sz="4000" b="1" dirty="0" smtClean="0">
              <a:ln w="0"/>
              <a:solidFill>
                <a:srgbClr val="FFFF00"/>
              </a:solidFill>
              <a:latin typeface="NikoshBAN" pitchFamily="2" charset="0"/>
              <a:cs typeface="NikoshBAN" pitchFamily="2" charset="0"/>
            </a:endParaRPr>
          </a:p>
          <a:p>
            <a:pPr marL="571500" indent="-571500">
              <a:buBlip>
                <a:blip r:embed="rId3"/>
              </a:buBlip>
            </a:pPr>
            <a:r>
              <a:rPr lang="en-US" sz="4000" b="1" dirty="0" smtClean="0">
                <a:ln w="0"/>
                <a:solidFill>
                  <a:srgbClr val="FFFF00"/>
                </a:solidFill>
                <a:latin typeface="NikoshBAN" pitchFamily="2" charset="0"/>
                <a:cs typeface="NikoshBAN" pitchFamily="2" charset="0"/>
              </a:rPr>
              <a:t> </a:t>
            </a:r>
            <a:r>
              <a:rPr lang="en-US" sz="4000" b="1" dirty="0" err="1" smtClean="0">
                <a:ln w="0"/>
                <a:solidFill>
                  <a:srgbClr val="FFFF00"/>
                </a:solidFill>
                <a:latin typeface="NikoshBAN" pitchFamily="2" charset="0"/>
                <a:cs typeface="NikoshBAN" pitchFamily="2" charset="0"/>
              </a:rPr>
              <a:t>অধ্যায়</a:t>
            </a:r>
            <a:r>
              <a:rPr lang="en-US" sz="4000" b="1" dirty="0" smtClean="0">
                <a:ln w="0"/>
                <a:solidFill>
                  <a:srgbClr val="FFFF00"/>
                </a:solidFill>
                <a:latin typeface="NikoshBAN" pitchFamily="2" charset="0"/>
                <a:cs typeface="NikoshBAN" pitchFamily="2" charset="0"/>
              </a:rPr>
              <a:t>- </a:t>
            </a:r>
            <a:r>
              <a:rPr lang="bn-IN" sz="4000" b="1" dirty="0" smtClean="0">
                <a:ln w="0"/>
                <a:solidFill>
                  <a:srgbClr val="FFFF00"/>
                </a:solidFill>
                <a:latin typeface="NikoshBAN" pitchFamily="2" charset="0"/>
                <a:cs typeface="NikoshBAN" pitchFamily="2" charset="0"/>
              </a:rPr>
              <a:t>দ্বিতীয় ।  </a:t>
            </a:r>
            <a:r>
              <a:rPr lang="en-US" sz="4000" b="1" dirty="0" smtClean="0">
                <a:ln w="0"/>
                <a:solidFill>
                  <a:srgbClr val="FFFF00"/>
                </a:solidFill>
                <a:latin typeface="NikoshBAN" pitchFamily="2" charset="0"/>
                <a:cs typeface="NikoshBAN" pitchFamily="2" charset="0"/>
              </a:rPr>
              <a:t>                            </a:t>
            </a:r>
          </a:p>
          <a:p>
            <a:pPr marL="571500" indent="-571500">
              <a:buBlip>
                <a:blip r:embed="rId3"/>
              </a:buBlip>
            </a:pPr>
            <a:r>
              <a:rPr lang="en-US" sz="4000" b="1" dirty="0" err="1" smtClean="0">
                <a:ln w="0"/>
                <a:solidFill>
                  <a:srgbClr val="FFFF00"/>
                </a:solidFill>
                <a:latin typeface="NikoshBAN" pitchFamily="2" charset="0"/>
                <a:cs typeface="NikoshBAN" pitchFamily="2" charset="0"/>
              </a:rPr>
              <a:t>সময়</a:t>
            </a:r>
            <a:r>
              <a:rPr lang="en-US" sz="4000" b="1" dirty="0" smtClean="0">
                <a:ln w="0"/>
                <a:solidFill>
                  <a:srgbClr val="FFFF00"/>
                </a:solidFill>
                <a:latin typeface="NikoshBAN" pitchFamily="2" charset="0"/>
                <a:cs typeface="NikoshBAN" pitchFamily="2" charset="0"/>
              </a:rPr>
              <a:t>:-৪০মিনিট</a:t>
            </a:r>
            <a:r>
              <a:rPr lang="bn-IN" sz="4000" b="1" dirty="0" smtClean="0">
                <a:ln w="0"/>
                <a:solidFill>
                  <a:srgbClr val="FFFF00"/>
                </a:solidFill>
                <a:latin typeface="NikoshBAN" pitchFamily="2" charset="0"/>
                <a:cs typeface="NikoshBAN" pitchFamily="2" charset="0"/>
              </a:rPr>
              <a:t> </a:t>
            </a:r>
            <a:r>
              <a:rPr lang="bn-IN" sz="4000" b="1" dirty="0" smtClean="0">
                <a:ln w="0"/>
                <a:latin typeface="NikoshBAN" pitchFamily="2" charset="0"/>
                <a:cs typeface="NikoshBAN" pitchFamily="2" charset="0"/>
              </a:rPr>
              <a:t>। </a:t>
            </a:r>
            <a:endParaRPr lang="en-US" sz="4000" b="1" dirty="0">
              <a:ln w="0"/>
              <a:latin typeface="NikoshBAN" pitchFamily="2" charset="0"/>
              <a:cs typeface="NikoshBAN" pitchFamily="2"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14).jpg"/>
          <p:cNvPicPr>
            <a:picLocks noChangeAspect="1"/>
          </p:cNvPicPr>
          <p:nvPr/>
        </p:nvPicPr>
        <p:blipFill>
          <a:blip r:embed="rId2"/>
          <a:stretch>
            <a:fillRect/>
          </a:stretch>
        </p:blipFill>
        <p:spPr>
          <a:xfrm>
            <a:off x="10591800" y="1981200"/>
            <a:ext cx="1790700" cy="2562225"/>
          </a:xfrm>
          <a:prstGeom prst="rect">
            <a:avLst/>
          </a:prstGeom>
        </p:spPr>
      </p:pic>
      <p:pic>
        <p:nvPicPr>
          <p:cNvPr id="3" name="Picture 2" descr="images (6).jpg"/>
          <p:cNvPicPr>
            <a:picLocks noChangeAspect="1"/>
          </p:cNvPicPr>
          <p:nvPr/>
        </p:nvPicPr>
        <p:blipFill>
          <a:blip r:embed="rId3"/>
          <a:stretch>
            <a:fillRect/>
          </a:stretch>
        </p:blipFill>
        <p:spPr>
          <a:xfrm>
            <a:off x="1066799" y="1371600"/>
            <a:ext cx="6939643" cy="3886200"/>
          </a:xfrm>
          <a:prstGeom prst="rect">
            <a:avLst/>
          </a:prstGeom>
          <a:ln w="88900" cap="sq" cmpd="thickThin">
            <a:solidFill>
              <a:srgbClr val="000000"/>
            </a:solidFill>
            <a:prstDash val="solid"/>
            <a:miter lim="800000"/>
          </a:ln>
          <a:effectLst>
            <a:innerShdw blurRad="76200">
              <a:srgbClr val="000000"/>
            </a:innerShdw>
          </a:effectLst>
        </p:spPr>
      </p:pic>
      <p:sp>
        <p:nvSpPr>
          <p:cNvPr id="4" name="TextBox 3"/>
          <p:cNvSpPr txBox="1"/>
          <p:nvPr/>
        </p:nvSpPr>
        <p:spPr>
          <a:xfrm>
            <a:off x="2286000" y="533400"/>
            <a:ext cx="3581400" cy="646331"/>
          </a:xfrm>
          <a:prstGeom prst="rect">
            <a:avLst/>
          </a:prstGeom>
          <a:solidFill>
            <a:schemeClr val="bg2"/>
          </a:solidFill>
          <a:ln w="57150">
            <a:solidFill>
              <a:schemeClr val="tx1"/>
            </a:solidFill>
          </a:ln>
        </p:spPr>
        <p:txBody>
          <a:bodyPr wrap="square" rtlCol="0">
            <a:spAutoFit/>
          </a:bodyPr>
          <a:lstStyle/>
          <a:p>
            <a:r>
              <a:rPr lang="bn-IN" sz="3600" b="1" dirty="0" smtClean="0">
                <a:solidFill>
                  <a:srgbClr val="0070C0"/>
                </a:solidFill>
                <a:latin typeface="NikoshBAN" pitchFamily="2" charset="0"/>
                <a:cs typeface="NikoshBAN" pitchFamily="2" charset="0"/>
              </a:rPr>
              <a:t>এই গুলো কিসের ছবি? </a:t>
            </a:r>
            <a:endParaRPr lang="en-US" sz="3600" b="1" dirty="0">
              <a:solidFill>
                <a:srgbClr val="0070C0"/>
              </a:solidFill>
              <a:latin typeface="NikoshBAN" pitchFamily="2" charset="0"/>
              <a:cs typeface="NikoshBAN" pitchFamily="2" charset="0"/>
            </a:endParaRPr>
          </a:p>
        </p:txBody>
      </p:sp>
      <p:sp>
        <p:nvSpPr>
          <p:cNvPr id="5" name="TextBox 4"/>
          <p:cNvSpPr txBox="1"/>
          <p:nvPr/>
        </p:nvSpPr>
        <p:spPr>
          <a:xfrm>
            <a:off x="1295400" y="5791200"/>
            <a:ext cx="5105400" cy="646331"/>
          </a:xfrm>
          <a:prstGeom prst="rect">
            <a:avLst/>
          </a:prstGeom>
          <a:blipFill>
            <a:blip r:embed="rId4"/>
            <a:tile tx="0" ty="0" sx="100000" sy="100000" flip="none" algn="tl"/>
          </a:blipFill>
        </p:spPr>
        <p:txBody>
          <a:bodyPr wrap="square" rtlCol="0">
            <a:spAutoFit/>
          </a:bodyPr>
          <a:lstStyle/>
          <a:p>
            <a:r>
              <a:rPr lang="bn-IN" sz="3600" b="1" dirty="0" smtClean="0">
                <a:latin typeface="NikoshBAN" pitchFamily="2" charset="0"/>
                <a:cs typeface="NikoshBAN" pitchFamily="2" charset="0"/>
              </a:rPr>
              <a:t>এখানে সভ্যতার  চিত্র দেখা যাচ্ছে </a:t>
            </a:r>
            <a:endParaRPr lang="en-US" sz="3600" b="1" dirty="0">
              <a:latin typeface="NikoshBAN" pitchFamily="2" charset="0"/>
              <a:cs typeface="NikoshBAN"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13).jpg"/>
          <p:cNvPicPr>
            <a:picLocks noChangeAspect="1"/>
          </p:cNvPicPr>
          <p:nvPr/>
        </p:nvPicPr>
        <p:blipFill>
          <a:blip r:embed="rId2"/>
          <a:stretch>
            <a:fillRect/>
          </a:stretch>
        </p:blipFill>
        <p:spPr>
          <a:xfrm>
            <a:off x="609600" y="457200"/>
            <a:ext cx="3200400" cy="3991988"/>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descr="download (10).jpg"/>
          <p:cNvPicPr>
            <a:picLocks noChangeAspect="1"/>
          </p:cNvPicPr>
          <p:nvPr/>
        </p:nvPicPr>
        <p:blipFill>
          <a:blip r:embed="rId3"/>
          <a:stretch>
            <a:fillRect/>
          </a:stretch>
        </p:blipFill>
        <p:spPr>
          <a:xfrm>
            <a:off x="4495800" y="533400"/>
            <a:ext cx="4267200" cy="3733800"/>
          </a:xfrm>
          <a:prstGeom prst="rect">
            <a:avLst/>
          </a:prstGeom>
          <a:ln w="228600" cap="sq" cmpd="thickThin">
            <a:solidFill>
              <a:srgbClr val="000000"/>
            </a:solidFill>
            <a:prstDash val="solid"/>
            <a:miter lim="800000"/>
          </a:ln>
          <a:effectLst>
            <a:innerShdw blurRad="76200">
              <a:srgbClr val="000000"/>
            </a:innerShdw>
          </a:effectLst>
        </p:spPr>
      </p:pic>
      <p:sp>
        <p:nvSpPr>
          <p:cNvPr id="6" name="TextBox 5"/>
          <p:cNvSpPr txBox="1"/>
          <p:nvPr/>
        </p:nvSpPr>
        <p:spPr>
          <a:xfrm>
            <a:off x="457200" y="4800600"/>
            <a:ext cx="3124200" cy="584775"/>
          </a:xfrm>
          <a:prstGeom prst="rect">
            <a:avLst/>
          </a:prstGeom>
          <a:solidFill>
            <a:schemeClr val="bg2">
              <a:lumMod val="90000"/>
            </a:schemeClr>
          </a:solidFill>
          <a:ln w="57150">
            <a:solidFill>
              <a:schemeClr val="tx1"/>
            </a:solidFill>
          </a:ln>
        </p:spPr>
        <p:txBody>
          <a:bodyPr wrap="square" rtlCol="0">
            <a:spAutoFit/>
          </a:bodyPr>
          <a:lstStyle/>
          <a:p>
            <a:r>
              <a:rPr lang="bn-IN" sz="32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পাথরের তৈরী হাতিয়ার </a:t>
            </a:r>
            <a:endParaRPr lang="en-US" sz="3200" b="1"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7" name="TextBox 6"/>
          <p:cNvSpPr txBox="1"/>
          <p:nvPr/>
        </p:nvSpPr>
        <p:spPr>
          <a:xfrm>
            <a:off x="4800600" y="4800600"/>
            <a:ext cx="3581400" cy="584775"/>
          </a:xfrm>
          <a:prstGeom prst="rect">
            <a:avLst/>
          </a:prstGeom>
          <a:solidFill>
            <a:schemeClr val="bg2">
              <a:lumMod val="90000"/>
            </a:schemeClr>
          </a:solidFill>
          <a:ln w="57150">
            <a:solidFill>
              <a:schemeClr val="tx1"/>
            </a:solidFill>
          </a:ln>
        </p:spPr>
        <p:txBody>
          <a:bodyPr wrap="square" rtlCol="0">
            <a:spAutoFit/>
          </a:bodyPr>
          <a:lstStyle/>
          <a:p>
            <a:r>
              <a:rPr lang="bn-IN" sz="32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পাথর ঘষে  ঘষে অস্ত্র  তৈরি </a:t>
            </a:r>
            <a:endParaRPr lang="en-US" sz="3200" b="1"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304800"/>
            <a:ext cx="5105400" cy="1754326"/>
          </a:xfrm>
          <a:prstGeom prst="rect">
            <a:avLst/>
          </a:prstGeom>
          <a:solidFill>
            <a:srgbClr val="00B050"/>
          </a:solidFill>
        </p:spPr>
        <p:txBody>
          <a:bodyPr wrap="square" rtlCol="0">
            <a:spAutoFit/>
          </a:bodyPr>
          <a:lstStyle/>
          <a:p>
            <a:r>
              <a:rPr lang="bn-IN" sz="3600" b="1" u="sng" dirty="0" smtClean="0">
                <a:latin typeface="NikoshBAN" pitchFamily="2" charset="0"/>
                <a:cs typeface="NikoshBAN" pitchFamily="2" charset="0"/>
              </a:rPr>
              <a:t>আজকের পাঠঃ </a:t>
            </a:r>
          </a:p>
          <a:p>
            <a:r>
              <a:rPr lang="bn-IN" sz="3600" b="1" dirty="0" smtClean="0">
                <a:latin typeface="NikoshBAN" pitchFamily="2" charset="0"/>
                <a:cs typeface="NikoshBAN" pitchFamily="2" charset="0"/>
              </a:rPr>
              <a:t> বিশ্বসভ্যতা । </a:t>
            </a:r>
          </a:p>
          <a:p>
            <a:r>
              <a:rPr lang="bn-IN" sz="3600" b="1" dirty="0" smtClean="0">
                <a:latin typeface="NikoshBAN" pitchFamily="2" charset="0"/>
                <a:cs typeface="NikoshBAN" pitchFamily="2" charset="0"/>
              </a:rPr>
              <a:t> মিশরীয় সভ্যতা  </a:t>
            </a:r>
            <a:endParaRPr lang="en-US" sz="3600" b="1" dirty="0">
              <a:latin typeface="NikoshBAN" pitchFamily="2" charset="0"/>
              <a:cs typeface="NikoshBAN" pitchFamily="2" charset="0"/>
            </a:endParaRPr>
          </a:p>
        </p:txBody>
      </p:sp>
      <p:pic>
        <p:nvPicPr>
          <p:cNvPr id="3" name="Picture 2" descr="download (14).jpg"/>
          <p:cNvPicPr>
            <a:picLocks noChangeAspect="1"/>
          </p:cNvPicPr>
          <p:nvPr/>
        </p:nvPicPr>
        <p:blipFill>
          <a:blip r:embed="rId2"/>
          <a:stretch>
            <a:fillRect/>
          </a:stretch>
        </p:blipFill>
        <p:spPr>
          <a:xfrm>
            <a:off x="914400" y="2286000"/>
            <a:ext cx="6705600" cy="4034142"/>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914400"/>
            <a:ext cx="4495800" cy="646331"/>
          </a:xfrm>
          <a:prstGeom prst="rect">
            <a:avLst/>
          </a:prstGeom>
          <a:noFill/>
        </p:spPr>
        <p:txBody>
          <a:bodyPr wrap="square" rtlCol="0">
            <a:spAutoFit/>
          </a:bodyPr>
          <a:lstStyle/>
          <a:p>
            <a:r>
              <a:rPr lang="bn-IN" sz="3600" b="1" u="sng" dirty="0" smtClean="0">
                <a:latin typeface="NikoshBAN" pitchFamily="2" charset="0"/>
                <a:cs typeface="NikoshBAN" pitchFamily="2" charset="0"/>
              </a:rPr>
              <a:t>শিখন ফলঃ  </a:t>
            </a:r>
            <a:endParaRPr lang="en-US" sz="3600" b="1" u="sng" dirty="0">
              <a:latin typeface="NikoshBAN" pitchFamily="2" charset="0"/>
              <a:cs typeface="NikoshBAN" pitchFamily="2" charset="0"/>
            </a:endParaRPr>
          </a:p>
        </p:txBody>
      </p:sp>
      <p:sp>
        <p:nvSpPr>
          <p:cNvPr id="3" name="TextBox 2"/>
          <p:cNvSpPr txBox="1"/>
          <p:nvPr/>
        </p:nvSpPr>
        <p:spPr>
          <a:xfrm>
            <a:off x="609600" y="1676400"/>
            <a:ext cx="7696200" cy="2862322"/>
          </a:xfrm>
          <a:prstGeom prst="rect">
            <a:avLst/>
          </a:prstGeom>
          <a:noFill/>
        </p:spPr>
        <p:txBody>
          <a:bodyPr wrap="square" rtlCol="0">
            <a:spAutoFit/>
          </a:bodyPr>
          <a:lstStyle/>
          <a:p>
            <a:r>
              <a:rPr lang="bn-IN" sz="3600" b="1" dirty="0" smtClean="0">
                <a:latin typeface="NikoshBAN" pitchFamily="2" charset="0"/>
                <a:cs typeface="NikoshBAN" pitchFamily="2" charset="0"/>
              </a:rPr>
              <a:t>১।মানবসভ্যতার শুরু বলতে পারবে</a:t>
            </a:r>
          </a:p>
          <a:p>
            <a:r>
              <a:rPr lang="bn-IN" sz="3600" b="1" dirty="0" smtClean="0">
                <a:latin typeface="NikoshBAN" pitchFamily="2" charset="0"/>
                <a:cs typeface="NikoshBAN" pitchFamily="2" charset="0"/>
              </a:rPr>
              <a:t> ২।মিশরীয় সভ্যতার পটভূমি ও ভৌগোলিক অবস্থান ব্যাখ্যা করতে পারবে</a:t>
            </a:r>
          </a:p>
          <a:p>
            <a:r>
              <a:rPr lang="bn-IN" sz="3600" b="1" dirty="0" smtClean="0">
                <a:latin typeface="NikoshBAN" pitchFamily="2" charset="0"/>
                <a:cs typeface="NikoshBAN" pitchFamily="2" charset="0"/>
              </a:rPr>
              <a:t> ৩। মিশরীয় সভ্যতার সময়কাল ,রাষ্ট্র ও সমাজ এবং নীল নদের বর্ণনা করতে পারবে </a:t>
            </a:r>
            <a:endParaRPr lang="en-US" sz="36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15).jpg"/>
          <p:cNvPicPr>
            <a:picLocks noChangeAspect="1"/>
          </p:cNvPicPr>
          <p:nvPr/>
        </p:nvPicPr>
        <p:blipFill>
          <a:blip r:embed="rId2"/>
          <a:stretch>
            <a:fillRect/>
          </a:stretch>
        </p:blipFill>
        <p:spPr>
          <a:xfrm>
            <a:off x="5105400" y="457200"/>
            <a:ext cx="3641182" cy="2362200"/>
          </a:xfrm>
          <a:prstGeom prst="rect">
            <a:avLst/>
          </a:prstGeom>
          <a:ln w="88900" cap="sq" cmpd="thickThin">
            <a:solidFill>
              <a:srgbClr val="000000"/>
            </a:solidFill>
            <a:prstDash val="solid"/>
            <a:miter lim="800000"/>
          </a:ln>
          <a:effectLst>
            <a:innerShdw blurRad="76200">
              <a:srgbClr val="000000"/>
            </a:innerShdw>
          </a:effectLst>
        </p:spPr>
      </p:pic>
      <p:sp>
        <p:nvSpPr>
          <p:cNvPr id="6" name="TextBox 5"/>
          <p:cNvSpPr txBox="1"/>
          <p:nvPr/>
        </p:nvSpPr>
        <p:spPr>
          <a:xfrm>
            <a:off x="304800" y="304800"/>
            <a:ext cx="4572000" cy="6186309"/>
          </a:xfrm>
          <a:prstGeom prst="rect">
            <a:avLst/>
          </a:prstGeom>
          <a:noFill/>
        </p:spPr>
        <p:txBody>
          <a:bodyPr wrap="square" rtlCol="0">
            <a:spAutoFit/>
          </a:bodyPr>
          <a:lstStyle/>
          <a:p>
            <a:r>
              <a:rPr lang="bn-IN" sz="3600" b="1" dirty="0" smtClean="0">
                <a:effectLst>
                  <a:outerShdw blurRad="38100" dist="38100" dir="2700000" algn="tl">
                    <a:srgbClr val="000000">
                      <a:alpha val="43137"/>
                    </a:srgbClr>
                  </a:outerShdw>
                </a:effectLst>
                <a:latin typeface="NikoshBAN" pitchFamily="2" charset="0"/>
                <a:cs typeface="NikoshBAN" pitchFamily="2" charset="0"/>
              </a:rPr>
              <a:t>আদিম যুগের মানুষ কৃষিকাজ জানত না ।বনে বনে ঘুরে ফল মুল সংগ্রহ করত ।তা-ই ছিল তাদের খাদ্য। এরপর মানুষ পাথরের হাতিয়ার বানাতে এবং ব্যবহার করতে শিখে। সেই সময় পাথর ছিল তাদের একমাত্র হাতিয়ার ।সে কারনে এই যুগকে বলা হত পাথরের যুগ।পাথর যুগের প্রথম পর্যায়কে বলা হত পুরোপলীয়যুগ। </a:t>
            </a:r>
            <a:endParaRPr lang="en-US" sz="3600" b="1" dirty="0">
              <a:effectLst>
                <a:outerShdw blurRad="38100" dist="38100" dir="2700000" algn="tl">
                  <a:srgbClr val="000000">
                    <a:alpha val="43137"/>
                  </a:srgbClr>
                </a:outerShdw>
              </a:effectLst>
              <a:latin typeface="NikoshBAN" pitchFamily="2" charset="0"/>
              <a:cs typeface="NikoshBAN" pitchFamily="2" charset="0"/>
            </a:endParaRPr>
          </a:p>
        </p:txBody>
      </p:sp>
      <p:pic>
        <p:nvPicPr>
          <p:cNvPr id="8" name="Picture 7" descr="download (13).jpg"/>
          <p:cNvPicPr>
            <a:picLocks noChangeAspect="1"/>
          </p:cNvPicPr>
          <p:nvPr/>
        </p:nvPicPr>
        <p:blipFill>
          <a:blip r:embed="rId3"/>
          <a:stretch>
            <a:fillRect/>
          </a:stretch>
        </p:blipFill>
        <p:spPr>
          <a:xfrm>
            <a:off x="5029200" y="3276600"/>
            <a:ext cx="3314700" cy="25527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349</TotalTime>
  <Words>474</Words>
  <Application>Microsoft Office PowerPoint</Application>
  <PresentationFormat>On-screen Show (4:3)</PresentationFormat>
  <Paragraphs>50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Veemnagar high schoo</dc:creator>
  <cp:lastModifiedBy>Windows User</cp:lastModifiedBy>
  <cp:revision>40</cp:revision>
  <dcterms:created xsi:type="dcterms:W3CDTF">2006-08-16T00:00:00Z</dcterms:created>
  <dcterms:modified xsi:type="dcterms:W3CDTF">2023-03-28T10:03:33Z</dcterms:modified>
</cp:coreProperties>
</file>