
<file path=[Content_Types].xml><?xml version="1.0" encoding="utf-8"?>
<Types xmlns="http://schemas.openxmlformats.org/package/2006/content-types">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87" r:id="rId2"/>
    <p:sldId id="259" r:id="rId3"/>
    <p:sldId id="289" r:id="rId4"/>
    <p:sldId id="275" r:id="rId5"/>
    <p:sldId id="260" r:id="rId6"/>
    <p:sldId id="291" r:id="rId7"/>
    <p:sldId id="263" r:id="rId8"/>
    <p:sldId id="290" r:id="rId9"/>
    <p:sldId id="468" r:id="rId10"/>
    <p:sldId id="479" r:id="rId11"/>
    <p:sldId id="277" r:id="rId12"/>
    <p:sldId id="283" r:id="rId13"/>
    <p:sldId id="480" r:id="rId14"/>
    <p:sldId id="481" r:id="rId15"/>
    <p:sldId id="48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D35033"/>
    <a:srgbClr val="FF66FF"/>
    <a:srgbClr val="EB2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1" d="100"/>
          <a:sy n="61"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5B2F9-32E5-4A15-BDE0-124DF5920713}" type="datetimeFigureOut">
              <a:rPr lang="en-US" smtClean="0"/>
              <a:t>30-Mar-23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679BD-609D-4B68-BA72-C3AD51814920}" type="slidenum">
              <a:rPr lang="en-US" smtClean="0"/>
              <a:t>‹#›</a:t>
            </a:fld>
            <a:endParaRPr lang="en-US"/>
          </a:p>
        </p:txBody>
      </p:sp>
    </p:spTree>
    <p:extLst>
      <p:ext uri="{BB962C8B-B14F-4D97-AF65-F5344CB8AC3E}">
        <p14:creationId xmlns:p14="http://schemas.microsoft.com/office/powerpoint/2010/main" val="26731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D0752AB-87F8-458A-A27E-F7A5DFFAAD53}" type="datetimeFigureOut">
              <a:rPr lang="en-US" smtClean="0"/>
              <a:t>30-Mar-23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264503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263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565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4371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8372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694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6DFF08F-DC6B-4601-B491-B0F83F6DD2DA}" type="datetimeFigureOut">
              <a:rPr lang="en-US" smtClean="0"/>
              <a:pPr/>
              <a:t>30-Mar-23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500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752AB-87F8-458A-A27E-F7A5DFFAAD53}"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403523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752AB-87F8-458A-A27E-F7A5DFFAAD53}"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174344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752AB-87F8-458A-A27E-F7A5DFFAAD53}"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279430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752AB-87F8-458A-A27E-F7A5DFFAAD53}" type="datetimeFigureOut">
              <a:rPr lang="en-US" smtClean="0"/>
              <a:t>30-Mar-23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49943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0752AB-87F8-458A-A27E-F7A5DFFAAD53}"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289598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0752AB-87F8-458A-A27E-F7A5DFFAAD53}" type="datetimeFigureOut">
              <a:rPr lang="en-US" smtClean="0"/>
              <a:t>30-Mar-23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82106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0752AB-87F8-458A-A27E-F7A5DFFAAD53}" type="datetimeFigureOut">
              <a:rPr lang="en-US" smtClean="0"/>
              <a:t>30-Mar-23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418585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752AB-87F8-458A-A27E-F7A5DFFAAD53}" type="datetimeFigureOut">
              <a:rPr lang="en-US" smtClean="0"/>
              <a:t>30-Mar-23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383464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752AB-87F8-458A-A27E-F7A5DFFAAD53}"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197063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752AB-87F8-458A-A27E-F7A5DFFAAD53}" type="datetimeFigureOut">
              <a:rPr lang="en-US" smtClean="0"/>
              <a:t>30-Mar-23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BCB0-ABE9-46C4-901D-8A73058D77F8}" type="slidenum">
              <a:rPr lang="en-US" smtClean="0"/>
              <a:t>‹#›</a:t>
            </a:fld>
            <a:endParaRPr lang="en-US"/>
          </a:p>
        </p:txBody>
      </p:sp>
    </p:spTree>
    <p:extLst>
      <p:ext uri="{BB962C8B-B14F-4D97-AF65-F5344CB8AC3E}">
        <p14:creationId xmlns:p14="http://schemas.microsoft.com/office/powerpoint/2010/main" val="153648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DFF08F-DC6B-4601-B491-B0F83F6DD2DA}" type="datetimeFigureOut">
              <a:rPr lang="en-US" smtClean="0"/>
              <a:pPr/>
              <a:t>30-Mar-23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
        <p:nvSpPr>
          <p:cNvPr id="48" name="TextBox 47">
            <a:extLst>
              <a:ext uri="{FF2B5EF4-FFF2-40B4-BE49-F238E27FC236}">
                <a16:creationId xmlns:a16="http://schemas.microsoft.com/office/drawing/2014/main" id="{55E56704-C21B-4204-B3D0-F266755D4896}"/>
              </a:ext>
            </a:extLst>
          </p:cNvPr>
          <p:cNvSpPr txBox="1"/>
          <p:nvPr userDrawn="1"/>
        </p:nvSpPr>
        <p:spPr>
          <a:xfrm>
            <a:off x="472967" y="6243145"/>
            <a:ext cx="2475186" cy="369332"/>
          </a:xfrm>
          <a:prstGeom prst="rect">
            <a:avLst/>
          </a:prstGeom>
          <a:noFill/>
        </p:spPr>
        <p:txBody>
          <a:bodyPr wrap="square" rtlCol="0">
            <a:spAutoFit/>
          </a:bodyPr>
          <a:lstStyle/>
          <a:p>
            <a:r>
              <a:rPr lang="en-US" dirty="0">
                <a:latin typeface="Harlow Solid Italic" panose="04030604020F02020D02" pitchFamily="82" charset="0"/>
              </a:rPr>
              <a:t>Margaret Adhikari</a:t>
            </a:r>
          </a:p>
        </p:txBody>
      </p:sp>
    </p:spTree>
    <p:extLst>
      <p:ext uri="{BB962C8B-B14F-4D97-AF65-F5344CB8AC3E}">
        <p14:creationId xmlns:p14="http://schemas.microsoft.com/office/powerpoint/2010/main" val="185798024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7937F-DC06-41B7-9775-A871E1C3A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79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F05C336A-3EBC-E66B-9C4E-2B5BD5B95D57}"/>
              </a:ext>
            </a:extLst>
          </p:cNvPr>
          <p:cNvSpPr txBox="1"/>
          <p:nvPr/>
        </p:nvSpPr>
        <p:spPr>
          <a:xfrm>
            <a:off x="6926272" y="1364001"/>
            <a:ext cx="4610637" cy="1323439"/>
          </a:xfrm>
          <a:prstGeom prst="rect">
            <a:avLst/>
          </a:prstGeom>
          <a:noFill/>
        </p:spPr>
        <p:txBody>
          <a:bodyPr wrap="square" rtlCol="0">
            <a:spAutoFit/>
          </a:bodyPr>
          <a:lstStyle/>
          <a:p>
            <a:pPr algn="ctr"/>
            <a:r>
              <a:rPr lang="bn-IN" sz="4000" b="1" dirty="0">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আজ</a:t>
            </a:r>
            <a:r>
              <a:rPr lang="en-US" sz="4000" b="1" dirty="0" err="1">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কের</a:t>
            </a:r>
            <a:r>
              <a:rPr lang="en-US" sz="4000" b="1" dirty="0">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4000" b="1" dirty="0" err="1">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পাঠে</a:t>
            </a:r>
            <a:r>
              <a:rPr lang="en-US" sz="4000" b="1" dirty="0">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4000" b="1" dirty="0" err="1">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সবাইকে</a:t>
            </a:r>
            <a:r>
              <a:rPr lang="en-US" sz="4000" b="1" dirty="0">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4000" b="1" dirty="0" err="1">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শুভেচ্ছা</a:t>
            </a:r>
            <a:endParaRPr lang="en-US" sz="4000" b="1" dirty="0">
              <a:ln w="0"/>
              <a:solidFill>
                <a:schemeClr val="accent2">
                  <a:lumMod val="20000"/>
                  <a:lumOff val="8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002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710937" y="174139"/>
            <a:ext cx="482359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বাংলা বইয়ের</a:t>
            </a:r>
            <a:r>
              <a:rPr lang="bn-IN" sz="3600" dirty="0">
                <a:latin typeface="NikoshBAN" panose="02000000000000000000" pitchFamily="2" charset="0"/>
                <a:cs typeface="NikoshBAN" panose="02000000000000000000" pitchFamily="2" charset="0"/>
              </a:rPr>
              <a:t> ০১</a:t>
            </a:r>
            <a:r>
              <a:rPr lang="bn-BD" sz="3600" dirty="0">
                <a:latin typeface="NikoshBAN" panose="02000000000000000000" pitchFamily="2" charset="0"/>
                <a:cs typeface="NikoshBAN" panose="02000000000000000000" pitchFamily="2" charset="0"/>
              </a:rPr>
              <a:t>পৃষ্ঠা খোল</a:t>
            </a:r>
            <a:endParaRPr lang="en-US" sz="36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C3F50413-0576-4DD2-98A6-AFB779B2DD93}"/>
              </a:ext>
            </a:extLst>
          </p:cNvPr>
          <p:cNvPicPr>
            <a:picLocks noChangeAspect="1"/>
          </p:cNvPicPr>
          <p:nvPr/>
        </p:nvPicPr>
        <p:blipFill>
          <a:blip r:embed="rId2"/>
          <a:stretch>
            <a:fillRect/>
          </a:stretch>
        </p:blipFill>
        <p:spPr>
          <a:xfrm>
            <a:off x="919485" y="1233082"/>
            <a:ext cx="4516373" cy="4610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534A8EC-A835-4807-8C2E-66FE9FCD1F06}"/>
              </a:ext>
            </a:extLst>
          </p:cNvPr>
          <p:cNvPicPr>
            <a:picLocks noChangeAspect="1"/>
          </p:cNvPicPr>
          <p:nvPr/>
        </p:nvPicPr>
        <p:blipFill>
          <a:blip r:embed="rId3"/>
          <a:stretch>
            <a:fillRect/>
          </a:stretch>
        </p:blipFill>
        <p:spPr>
          <a:xfrm>
            <a:off x="6713483" y="974524"/>
            <a:ext cx="4200891" cy="490895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rame 2">
            <a:extLst>
              <a:ext uri="{FF2B5EF4-FFF2-40B4-BE49-F238E27FC236}">
                <a16:creationId xmlns:a16="http://schemas.microsoft.com/office/drawing/2014/main" id="{47A4C196-5920-8DF8-C3B4-131BD8ED7C3D}"/>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74550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13928" y="143786"/>
            <a:ext cx="315959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শিক্ষার্থীর পাঠ </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209" y="1239672"/>
            <a:ext cx="3755788" cy="5096670"/>
          </a:xfrm>
          <a:prstGeom prst="rect">
            <a:avLst/>
          </a:prstGeom>
          <a:ln w="76200">
            <a:solidFill>
              <a:srgbClr val="FF0000"/>
            </a:solidFill>
          </a:ln>
        </p:spPr>
      </p:pic>
      <p:pic>
        <p:nvPicPr>
          <p:cNvPr id="9" name="Picture 8">
            <a:extLst>
              <a:ext uri="{FF2B5EF4-FFF2-40B4-BE49-F238E27FC236}">
                <a16:creationId xmlns:a16="http://schemas.microsoft.com/office/drawing/2014/main" id="{6C162949-0CDD-42A9-B023-B7C71DB835EA}"/>
              </a:ext>
            </a:extLst>
          </p:cNvPr>
          <p:cNvPicPr>
            <a:picLocks noChangeAspect="1"/>
          </p:cNvPicPr>
          <p:nvPr/>
        </p:nvPicPr>
        <p:blipFill>
          <a:blip r:embed="rId3"/>
          <a:stretch>
            <a:fillRect/>
          </a:stretch>
        </p:blipFill>
        <p:spPr>
          <a:xfrm>
            <a:off x="986127" y="1324144"/>
            <a:ext cx="4216956" cy="4927726"/>
          </a:xfrm>
          <a:prstGeom prst="rect">
            <a:avLst/>
          </a:prstGeom>
          <a:ln w="228600" cap="sq" cmpd="thickThin">
            <a:solidFill>
              <a:srgbClr val="FF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8216D890-ECD2-D8DF-CD8E-2B84D9802BD4}"/>
              </a:ext>
            </a:extLst>
          </p:cNvPr>
          <p:cNvSpPr txBox="1"/>
          <p:nvPr/>
        </p:nvSpPr>
        <p:spPr>
          <a:xfrm>
            <a:off x="8767842" y="175317"/>
            <a:ext cx="2739601" cy="769441"/>
          </a:xfrm>
          <a:prstGeom prst="rect">
            <a:avLst/>
          </a:prstGeom>
          <a:solidFill>
            <a:schemeClr val="tx2">
              <a:lumMod val="20000"/>
              <a:lumOff val="8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400" dirty="0" err="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একক</a:t>
            </a:r>
            <a:r>
              <a:rPr lang="en-US"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Frame 3">
            <a:extLst>
              <a:ext uri="{FF2B5EF4-FFF2-40B4-BE49-F238E27FC236}">
                <a16:creationId xmlns:a16="http://schemas.microsoft.com/office/drawing/2014/main" id="{CF420368-334C-A461-C447-205D8B8EB49F}"/>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36733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93786" y="236574"/>
            <a:ext cx="450783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যুক্ত বর্ণ ভেঙ্গে দেখানো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24550" y="1542746"/>
            <a:ext cx="12146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গ্রীষ্ম</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24550" y="3046950"/>
            <a:ext cx="12146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চৈত্র</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296527" y="4369305"/>
            <a:ext cx="152210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কার্তিক</a:t>
            </a:r>
            <a:endParaRPr lang="en-US" sz="2800" dirty="0">
              <a:latin typeface="NikoshBAN" panose="02000000000000000000" pitchFamily="2" charset="0"/>
              <a:cs typeface="NikoshBAN" panose="02000000000000000000" pitchFamily="2" charset="0"/>
            </a:endParaRPr>
          </a:p>
        </p:txBody>
      </p:sp>
      <p:sp>
        <p:nvSpPr>
          <p:cNvPr id="6" name="Right Arrow 5"/>
          <p:cNvSpPr/>
          <p:nvPr/>
        </p:nvSpPr>
        <p:spPr>
          <a:xfrm>
            <a:off x="1928605" y="1549893"/>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44818" y="3050272"/>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994104" y="4404619"/>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66057" y="1494125"/>
            <a:ext cx="73408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ষ্ম</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3486970" y="2959900"/>
            <a:ext cx="89690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ত্র</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3486969" y="4425371"/>
            <a:ext cx="98011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র্ত</a:t>
            </a:r>
            <a:endParaRPr lang="en-US" sz="2800" dirty="0">
              <a:latin typeface="NikoshBAN" panose="02000000000000000000" pitchFamily="2" charset="0"/>
              <a:cs typeface="NikoshBAN" panose="02000000000000000000" pitchFamily="2" charset="0"/>
            </a:endParaRPr>
          </a:p>
        </p:txBody>
      </p:sp>
      <p:sp>
        <p:nvSpPr>
          <p:cNvPr id="12" name="Right Arrow 11"/>
          <p:cNvSpPr/>
          <p:nvPr/>
        </p:nvSpPr>
        <p:spPr>
          <a:xfrm>
            <a:off x="4449948" y="1588122"/>
            <a:ext cx="82068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737276" y="3002735"/>
            <a:ext cx="709749"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769838" y="4366940"/>
            <a:ext cx="709749"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75023" y="1629626"/>
            <a:ext cx="60224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ষ</a:t>
            </a:r>
            <a:endParaRPr lang="en-US" sz="2800" dirty="0">
              <a:latin typeface="NikoshBAN" panose="02000000000000000000" pitchFamily="2" charset="0"/>
              <a:cs typeface="NikoshBAN" panose="02000000000000000000" pitchFamily="2" charset="0"/>
            </a:endParaRPr>
          </a:p>
        </p:txBody>
      </p:sp>
      <p:sp>
        <p:nvSpPr>
          <p:cNvPr id="16" name="TextBox 15"/>
          <p:cNvSpPr txBox="1"/>
          <p:nvPr/>
        </p:nvSpPr>
        <p:spPr>
          <a:xfrm>
            <a:off x="7275455" y="1520984"/>
            <a:ext cx="60224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a:t>
            </a:r>
            <a:endParaRPr lang="en-US" sz="2800" dirty="0">
              <a:latin typeface="NikoshBAN" panose="02000000000000000000" pitchFamily="2" charset="0"/>
              <a:cs typeface="NikoshBAN" panose="02000000000000000000" pitchFamily="2" charset="0"/>
            </a:endParaRPr>
          </a:p>
        </p:txBody>
      </p:sp>
      <p:sp>
        <p:nvSpPr>
          <p:cNvPr id="17" name="Plus 16"/>
          <p:cNvSpPr/>
          <p:nvPr/>
        </p:nvSpPr>
        <p:spPr>
          <a:xfrm>
            <a:off x="6686784" y="1704927"/>
            <a:ext cx="389752" cy="3847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483240" y="1498589"/>
            <a:ext cx="12146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ভীষ্ম</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9970517" y="1443317"/>
            <a:ext cx="121464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ভষ্ম</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5706380" y="3002735"/>
            <a:ext cx="60224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ত</a:t>
            </a:r>
            <a:endParaRPr lang="en-US" sz="2800" dirty="0">
              <a:latin typeface="NikoshBAN" panose="02000000000000000000" pitchFamily="2" charset="0"/>
              <a:cs typeface="NikoshBAN" panose="02000000000000000000" pitchFamily="2" charset="0"/>
            </a:endParaRPr>
          </a:p>
        </p:txBody>
      </p:sp>
      <p:sp>
        <p:nvSpPr>
          <p:cNvPr id="21" name="Plus 20"/>
          <p:cNvSpPr/>
          <p:nvPr/>
        </p:nvSpPr>
        <p:spPr>
          <a:xfrm>
            <a:off x="6749677" y="3048812"/>
            <a:ext cx="389752" cy="3847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318412" y="3002735"/>
            <a:ext cx="120875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র-ফলা </a:t>
            </a:r>
            <a:endParaRPr lang="en-US" sz="2800" dirty="0">
              <a:latin typeface="NikoshBAN" panose="02000000000000000000" pitchFamily="2" charset="0"/>
              <a:cs typeface="NikoshBAN" panose="02000000000000000000" pitchFamily="2" charset="0"/>
            </a:endParaRPr>
          </a:p>
        </p:txBody>
      </p:sp>
      <p:sp>
        <p:nvSpPr>
          <p:cNvPr id="23" name="TextBox 22"/>
          <p:cNvSpPr txBox="1"/>
          <p:nvPr/>
        </p:nvSpPr>
        <p:spPr>
          <a:xfrm>
            <a:off x="8985761" y="2845554"/>
            <a:ext cx="9847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পাত্র </a:t>
            </a:r>
            <a:endParaRPr lang="en-US" sz="2800" dirty="0">
              <a:latin typeface="NikoshBAN" panose="02000000000000000000" pitchFamily="2" charset="0"/>
              <a:cs typeface="NikoshBAN" panose="02000000000000000000" pitchFamily="2" charset="0"/>
            </a:endParaRPr>
          </a:p>
        </p:txBody>
      </p:sp>
      <p:sp>
        <p:nvSpPr>
          <p:cNvPr id="24" name="TextBox 23"/>
          <p:cNvSpPr txBox="1"/>
          <p:nvPr/>
        </p:nvSpPr>
        <p:spPr>
          <a:xfrm>
            <a:off x="10202146" y="2837067"/>
            <a:ext cx="984756"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ছাত্র </a:t>
            </a:r>
            <a:endParaRPr lang="en-US" sz="2800" dirty="0">
              <a:latin typeface="NikoshBAN" panose="02000000000000000000" pitchFamily="2" charset="0"/>
              <a:cs typeface="NikoshBAN" panose="02000000000000000000" pitchFamily="2" charset="0"/>
            </a:endParaRPr>
          </a:p>
        </p:txBody>
      </p:sp>
      <p:sp>
        <p:nvSpPr>
          <p:cNvPr id="25" name="TextBox 24"/>
          <p:cNvSpPr txBox="1"/>
          <p:nvPr/>
        </p:nvSpPr>
        <p:spPr>
          <a:xfrm>
            <a:off x="5809196" y="4345987"/>
            <a:ext cx="107697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রেফ</a:t>
            </a:r>
            <a:endParaRPr lang="en-US" sz="2800" dirty="0">
              <a:latin typeface="NikoshBAN" panose="02000000000000000000" pitchFamily="2" charset="0"/>
              <a:cs typeface="NikoshBAN" panose="02000000000000000000" pitchFamily="2" charset="0"/>
            </a:endParaRPr>
          </a:p>
        </p:txBody>
      </p:sp>
      <p:sp>
        <p:nvSpPr>
          <p:cNvPr id="26" name="TextBox 25"/>
          <p:cNvSpPr txBox="1"/>
          <p:nvPr/>
        </p:nvSpPr>
        <p:spPr>
          <a:xfrm>
            <a:off x="7670370" y="4317300"/>
            <a:ext cx="70633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ত</a:t>
            </a:r>
            <a:endParaRPr lang="en-US" sz="2800" dirty="0">
              <a:latin typeface="NikoshBAN" panose="02000000000000000000" pitchFamily="2" charset="0"/>
              <a:cs typeface="NikoshBAN" panose="02000000000000000000" pitchFamily="2" charset="0"/>
            </a:endParaRPr>
          </a:p>
        </p:txBody>
      </p:sp>
      <p:sp>
        <p:nvSpPr>
          <p:cNvPr id="27" name="Plus 26"/>
          <p:cNvSpPr/>
          <p:nvPr/>
        </p:nvSpPr>
        <p:spPr>
          <a:xfrm>
            <a:off x="7060745" y="4484486"/>
            <a:ext cx="389752" cy="3847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816454" y="4315635"/>
            <a:ext cx="107038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কার্য</a:t>
            </a:r>
            <a:endParaRPr lang="en-US" sz="2800" dirty="0">
              <a:latin typeface="NikoshBAN" panose="02000000000000000000" pitchFamily="2" charset="0"/>
              <a:cs typeface="NikoshBAN" panose="02000000000000000000" pitchFamily="2" charset="0"/>
            </a:endParaRPr>
          </a:p>
        </p:txBody>
      </p:sp>
      <p:sp>
        <p:nvSpPr>
          <p:cNvPr id="29" name="TextBox 28"/>
          <p:cNvSpPr txBox="1"/>
          <p:nvPr/>
        </p:nvSpPr>
        <p:spPr>
          <a:xfrm>
            <a:off x="10135427" y="4315634"/>
            <a:ext cx="116491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ধার্য</a:t>
            </a:r>
            <a:endParaRPr lang="en-US" sz="2800" dirty="0">
              <a:latin typeface="NikoshBAN" panose="02000000000000000000" pitchFamily="2" charset="0"/>
              <a:cs typeface="NikoshBAN" panose="02000000000000000000" pitchFamily="2" charset="0"/>
            </a:endParaRPr>
          </a:p>
        </p:txBody>
      </p:sp>
      <p:sp>
        <p:nvSpPr>
          <p:cNvPr id="30" name="Frame 29">
            <a:extLst>
              <a:ext uri="{FF2B5EF4-FFF2-40B4-BE49-F238E27FC236}">
                <a16:creationId xmlns:a16="http://schemas.microsoft.com/office/drawing/2014/main" id="{F5EBC49F-29ED-C4A8-5226-6B103651ADE5}"/>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2644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4235501" y="125401"/>
            <a:ext cx="291737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5400" dirty="0">
                <a:solidFill>
                  <a:schemeClr val="bg1"/>
                </a:solidFill>
                <a:latin typeface="NikoshBAN" panose="02000000000000000000" pitchFamily="2" charset="0"/>
                <a:cs typeface="NikoshBAN" panose="02000000000000000000" pitchFamily="2" charset="0"/>
              </a:rPr>
              <a:t>মূল্যায়ন</a:t>
            </a:r>
            <a:endParaRPr lang="en-US" sz="5400" dirty="0">
              <a:solidFill>
                <a:schemeClr val="bg1"/>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15D0645E-4006-426C-8B3B-0FF8E87C92C8}"/>
              </a:ext>
            </a:extLst>
          </p:cNvPr>
          <p:cNvSpPr txBox="1"/>
          <p:nvPr/>
        </p:nvSpPr>
        <p:spPr>
          <a:xfrm>
            <a:off x="2938834" y="2481791"/>
            <a:ext cx="6657474" cy="2554545"/>
          </a:xfrm>
          <a:prstGeom prst="rect">
            <a:avLst/>
          </a:prstGeom>
          <a:noFill/>
        </p:spPr>
        <p:txBody>
          <a:bodyPr wrap="square">
            <a:spAutoFit/>
          </a:bodyPr>
          <a:lstStyle/>
          <a:p>
            <a:r>
              <a:rPr lang="bn-BD" sz="3200" dirty="0">
                <a:solidFill>
                  <a:schemeClr val="bg1"/>
                </a:solidFill>
                <a:latin typeface="NikoshBAN" panose="02000000000000000000" pitchFamily="2" charset="0"/>
                <a:cs typeface="NikoshBAN" panose="02000000000000000000" pitchFamily="2" charset="0"/>
              </a:rPr>
              <a:t>১ । গ্রীষ্ম কালে বাংলাদেশের পরিবেশ কেমন হয় ?</a:t>
            </a:r>
          </a:p>
          <a:p>
            <a:r>
              <a:rPr lang="bn-BD" sz="3200" dirty="0">
                <a:solidFill>
                  <a:schemeClr val="bg1"/>
                </a:solidFill>
                <a:latin typeface="NikoshBAN" panose="02000000000000000000" pitchFamily="2" charset="0"/>
                <a:cs typeface="NikoshBAN" panose="02000000000000000000" pitchFamily="2" charset="0"/>
              </a:rPr>
              <a:t>২ । কয়টি মাসে একটি ঋতু হয় ?</a:t>
            </a:r>
          </a:p>
          <a:p>
            <a:r>
              <a:rPr lang="bn-BD" sz="3200" dirty="0">
                <a:solidFill>
                  <a:schemeClr val="bg1"/>
                </a:solidFill>
                <a:latin typeface="NikoshBAN" panose="02000000000000000000" pitchFamily="2" charset="0"/>
                <a:cs typeface="NikoshBAN" panose="02000000000000000000" pitchFamily="2" charset="0"/>
              </a:rPr>
              <a:t>৩। কোন কোন মাসে গ্রীষ্ম ঋতু হয় ?</a:t>
            </a:r>
          </a:p>
          <a:p>
            <a:r>
              <a:rPr lang="bn-BD" sz="3200" dirty="0">
                <a:solidFill>
                  <a:schemeClr val="bg1"/>
                </a:solidFill>
                <a:latin typeface="NikoshBAN" panose="02000000000000000000" pitchFamily="2" charset="0"/>
                <a:cs typeface="NikoshBAN" panose="02000000000000000000" pitchFamily="2" charset="0"/>
              </a:rPr>
              <a:t>৪। প্রকৃতি বলতে আমরা কি বুঝি ?</a:t>
            </a:r>
          </a:p>
          <a:p>
            <a:r>
              <a:rPr lang="bn-BD" sz="3200" dirty="0">
                <a:solidFill>
                  <a:schemeClr val="bg1"/>
                </a:solidFill>
                <a:latin typeface="NikoshBAN" panose="02000000000000000000" pitchFamily="2" charset="0"/>
                <a:cs typeface="NikoshBAN" panose="02000000000000000000" pitchFamily="2" charset="0"/>
              </a:rPr>
              <a:t>৫ । প্রকৃতি থেকে আমরা কি পাই ? </a:t>
            </a:r>
            <a:endParaRPr lang="en-US" sz="3200" dirty="0">
              <a:solidFill>
                <a:schemeClr val="bg1"/>
              </a:solidFill>
            </a:endParaRPr>
          </a:p>
        </p:txBody>
      </p:sp>
      <p:sp>
        <p:nvSpPr>
          <p:cNvPr id="2" name="Frame 1">
            <a:extLst>
              <a:ext uri="{FF2B5EF4-FFF2-40B4-BE49-F238E27FC236}">
                <a16:creationId xmlns:a16="http://schemas.microsoft.com/office/drawing/2014/main" id="{55E4A1E8-DC8D-D574-A254-BA6BC64D054C}"/>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07080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0106" y="1084101"/>
            <a:ext cx="372213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নতুন শব্দ দিয়ে বাক্য গঠন</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1351124" y="2466862"/>
            <a:ext cx="163773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ষড়ঋতু</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1351125" y="3897922"/>
            <a:ext cx="163773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মধু মাস</a:t>
            </a:r>
            <a:endParaRPr lang="en-US" sz="2800" dirty="0">
              <a:latin typeface="NikoshBAN" panose="02000000000000000000" pitchFamily="2" charset="0"/>
              <a:cs typeface="NikoshBAN" panose="02000000000000000000" pitchFamily="2" charset="0"/>
            </a:endParaRPr>
          </a:p>
        </p:txBody>
      </p:sp>
      <p:sp>
        <p:nvSpPr>
          <p:cNvPr id="5" name="Right Arrow 4"/>
          <p:cNvSpPr/>
          <p:nvPr/>
        </p:nvSpPr>
        <p:spPr>
          <a:xfrm>
            <a:off x="3357349" y="2464345"/>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357349" y="3833221"/>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357350" y="5221191"/>
            <a:ext cx="1146411" cy="56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51127" y="5221191"/>
            <a:ext cx="163773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প্রকৃতি</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4804011" y="2483359"/>
            <a:ext cx="353477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বাংলাদেশ ষড়ঋতু্র দেশ।</a:t>
            </a:r>
            <a:endParaRPr lang="en-US" sz="2800" dirty="0">
              <a:latin typeface="NikoshBAN" panose="02000000000000000000" pitchFamily="2" charset="0"/>
              <a:cs typeface="NikoshBAN" panose="02000000000000000000" pitchFamily="2" charset="0"/>
            </a:endParaRPr>
          </a:p>
        </p:txBody>
      </p:sp>
      <p:sp>
        <p:nvSpPr>
          <p:cNvPr id="10" name="TextBox 9"/>
          <p:cNvSpPr txBox="1"/>
          <p:nvPr/>
        </p:nvSpPr>
        <p:spPr>
          <a:xfrm>
            <a:off x="4872253" y="3928606"/>
            <a:ext cx="3212971" cy="54223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মধু মাসে আম পাকে।</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4678948" y="5194928"/>
            <a:ext cx="445228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বাংলাদেশের প্রকৃতি অনেক সুন্দর।</a:t>
            </a:r>
            <a:endParaRPr lang="en-US" sz="28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4A252B28-C4D8-4B9E-87A7-7F8FCD3943FA}"/>
              </a:ext>
            </a:extLst>
          </p:cNvPr>
          <p:cNvSpPr txBox="1"/>
          <p:nvPr/>
        </p:nvSpPr>
        <p:spPr>
          <a:xfrm>
            <a:off x="3575862" y="218885"/>
            <a:ext cx="22061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sp>
        <p:nvSpPr>
          <p:cNvPr id="14" name="Frame 13">
            <a:extLst>
              <a:ext uri="{FF2B5EF4-FFF2-40B4-BE49-F238E27FC236}">
                <a16:creationId xmlns:a16="http://schemas.microsoft.com/office/drawing/2014/main" id="{170B97BC-167D-0A6D-F402-3F8FCDB47435}"/>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675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2" descr="সব গৃহহীনের জন্য ঘর : মুজিববর্ষে সরকারের সেরা উপহার | দৈনিক কল্যাণ">
            <a:extLst>
              <a:ext uri="{FF2B5EF4-FFF2-40B4-BE49-F238E27FC236}">
                <a16:creationId xmlns:a16="http://schemas.microsoft.com/office/drawing/2014/main" id="{20A57743-8952-4BE9-A17D-6599604FC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666" y="685700"/>
            <a:ext cx="2630714" cy="1505796"/>
          </a:xfrm>
          <a:prstGeom prst="roundRect">
            <a:avLst>
              <a:gd name="adj" fmla="val 8594"/>
            </a:avLst>
          </a:prstGeom>
          <a:solidFill>
            <a:srgbClr val="FFFFFF">
              <a:shade val="85000"/>
            </a:srgbClr>
          </a:solidFill>
          <a:ln w="57150">
            <a:solidFill>
              <a:srgbClr val="FF0000"/>
            </a:solid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4A252B28-C4D8-4B9E-87A7-7F8FCD3943FA}"/>
              </a:ext>
            </a:extLst>
          </p:cNvPr>
          <p:cNvSpPr txBox="1"/>
          <p:nvPr/>
        </p:nvSpPr>
        <p:spPr>
          <a:xfrm>
            <a:off x="3575862" y="218885"/>
            <a:ext cx="22061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1C171D99-474D-FD64-790B-C9BC111C92B5}"/>
              </a:ext>
            </a:extLst>
          </p:cNvPr>
          <p:cNvSpPr txBox="1"/>
          <p:nvPr/>
        </p:nvSpPr>
        <p:spPr>
          <a:xfrm>
            <a:off x="335451" y="534068"/>
            <a:ext cx="2206172" cy="646331"/>
          </a:xfrm>
          <a:prstGeom prst="rect">
            <a:avLst/>
          </a:prstGeom>
          <a:noFill/>
        </p:spPr>
        <p:txBody>
          <a:bodyPr wrap="square" rtlCol="0">
            <a:spAutoFit/>
          </a:bodyPr>
          <a:lstStyle/>
          <a:p>
            <a:r>
              <a:rPr lang="bn-IN" sz="3600" dirty="0">
                <a:solidFill>
                  <a:schemeClr val="bg1"/>
                </a:solidFill>
                <a:latin typeface="NikoshBAN" panose="02000000000000000000" pitchFamily="2" charset="0"/>
                <a:cs typeface="NikoshBAN" panose="02000000000000000000" pitchFamily="2" charset="0"/>
              </a:rPr>
              <a:t>বাড়ির কাজ</a:t>
            </a:r>
            <a:endParaRPr lang="en-US" sz="3600" dirty="0">
              <a:solidFill>
                <a:schemeClr val="bg1"/>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38A0EFA8-3698-C0FA-0763-D1C025A99B8E}"/>
              </a:ext>
            </a:extLst>
          </p:cNvPr>
          <p:cNvSpPr txBox="1"/>
          <p:nvPr/>
        </p:nvSpPr>
        <p:spPr>
          <a:xfrm>
            <a:off x="2453297" y="3175473"/>
            <a:ext cx="6657474" cy="2062103"/>
          </a:xfrm>
          <a:prstGeom prst="rect">
            <a:avLst/>
          </a:prstGeom>
          <a:noFill/>
        </p:spPr>
        <p:txBody>
          <a:bodyPr wrap="square">
            <a:spAutoFit/>
          </a:bodyPr>
          <a:lstStyle/>
          <a:p>
            <a:r>
              <a:rPr lang="bn-BD" sz="3200" dirty="0">
                <a:solidFill>
                  <a:schemeClr val="bg1"/>
                </a:solidFill>
                <a:latin typeface="NikoshBAN" panose="02000000000000000000" pitchFamily="2" charset="0"/>
                <a:cs typeface="NikoshBAN" panose="02000000000000000000" pitchFamily="2" charset="0"/>
              </a:rPr>
              <a:t>১ । </a:t>
            </a:r>
            <a:r>
              <a:rPr lang="en-US" sz="3200" dirty="0" err="1">
                <a:solidFill>
                  <a:schemeClr val="bg1"/>
                </a:solidFill>
                <a:latin typeface="NikoshBAN" panose="02000000000000000000" pitchFamily="2" charset="0"/>
                <a:cs typeface="NikoshBAN" panose="02000000000000000000" pitchFamily="2" charset="0"/>
              </a:rPr>
              <a:t>বাংলাদেশে</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বৎসরে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কয়টি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ঋতু</a:t>
            </a:r>
            <a:r>
              <a:rPr lang="bn-IN" sz="3200" dirty="0">
                <a:solidFill>
                  <a:schemeClr val="bg1"/>
                </a:solidFill>
                <a:latin typeface="NikoshBAN" panose="02000000000000000000" pitchFamily="2" charset="0"/>
                <a:cs typeface="NikoshBAN" panose="02000000000000000000" pitchFamily="2" charset="0"/>
              </a:rPr>
              <a:t> আসে - যায়</a:t>
            </a:r>
            <a:r>
              <a:rPr lang="bn-BD" sz="3200" dirty="0">
                <a:solidFill>
                  <a:schemeClr val="bg1"/>
                </a:solidFill>
                <a:latin typeface="NikoshBAN" panose="02000000000000000000" pitchFamily="2" charset="0"/>
                <a:cs typeface="NikoshBAN" panose="02000000000000000000" pitchFamily="2" charset="0"/>
              </a:rPr>
              <a:t> ?</a:t>
            </a:r>
          </a:p>
          <a:p>
            <a:r>
              <a:rPr lang="bn-BD" sz="3200" dirty="0">
                <a:solidFill>
                  <a:schemeClr val="bg1"/>
                </a:solidFill>
                <a:latin typeface="NikoshBAN" panose="02000000000000000000" pitchFamily="2" charset="0"/>
                <a:cs typeface="NikoshBAN" panose="02000000000000000000" pitchFamily="2" charset="0"/>
              </a:rPr>
              <a:t>২ । </a:t>
            </a:r>
            <a:r>
              <a:rPr lang="bn-IN" sz="3200" dirty="0">
                <a:solidFill>
                  <a:schemeClr val="bg1"/>
                </a:solidFill>
                <a:latin typeface="NikoshBAN" panose="02000000000000000000" pitchFamily="2" charset="0"/>
                <a:cs typeface="NikoshBAN" panose="02000000000000000000" pitchFamily="2" charset="0"/>
              </a:rPr>
              <a:t>বছরের বারো মাসের নাম বলি ও লিখি</a:t>
            </a:r>
            <a:r>
              <a:rPr lang="bn-BD" sz="3200" dirty="0">
                <a:solidFill>
                  <a:schemeClr val="bg1"/>
                </a:solidFill>
                <a:latin typeface="NikoshBAN" panose="02000000000000000000" pitchFamily="2" charset="0"/>
                <a:cs typeface="NikoshBAN" panose="02000000000000000000" pitchFamily="2" charset="0"/>
              </a:rPr>
              <a:t> ?</a:t>
            </a:r>
          </a:p>
          <a:p>
            <a:r>
              <a:rPr lang="bn-BD" sz="3200" dirty="0">
                <a:solidFill>
                  <a:schemeClr val="bg1"/>
                </a:solidFill>
                <a:latin typeface="NikoshBAN" panose="02000000000000000000" pitchFamily="2" charset="0"/>
                <a:cs typeface="NikoshBAN" panose="02000000000000000000" pitchFamily="2" charset="0"/>
              </a:rPr>
              <a:t>৩। গ্রীষ্ম ঋতু</a:t>
            </a:r>
            <a:r>
              <a:rPr lang="bn-IN" sz="3200" dirty="0">
                <a:solidFill>
                  <a:schemeClr val="bg1"/>
                </a:solidFill>
                <a:latin typeface="NikoshBAN" panose="02000000000000000000" pitchFamily="2" charset="0"/>
                <a:cs typeface="NikoshBAN" panose="02000000000000000000" pitchFamily="2" charset="0"/>
              </a:rPr>
              <a:t> সম্পর্কে ৫টি বাক্য লিখি</a:t>
            </a:r>
            <a:r>
              <a:rPr lang="bn-BD" sz="3200" dirty="0">
                <a:solidFill>
                  <a:schemeClr val="bg1"/>
                </a:solidFill>
                <a:latin typeface="NikoshBAN" panose="02000000000000000000" pitchFamily="2" charset="0"/>
                <a:cs typeface="NikoshBAN" panose="02000000000000000000" pitchFamily="2" charset="0"/>
              </a:rPr>
              <a:t>?</a:t>
            </a:r>
          </a:p>
          <a:p>
            <a:endParaRPr lang="en-US" sz="3200" dirty="0">
              <a:solidFill>
                <a:schemeClr val="bg1"/>
              </a:solidFill>
            </a:endParaRPr>
          </a:p>
        </p:txBody>
      </p:sp>
      <p:sp>
        <p:nvSpPr>
          <p:cNvPr id="16" name="Frame 15">
            <a:extLst>
              <a:ext uri="{FF2B5EF4-FFF2-40B4-BE49-F238E27FC236}">
                <a16:creationId xmlns:a16="http://schemas.microsoft.com/office/drawing/2014/main" id="{798A8AC8-1227-6C09-D75B-78B41A1DB434}"/>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02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42DE18-FF28-4BBC-91A4-5F8EEF6D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86" y="0"/>
            <a:ext cx="11914828" cy="681993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0EB02E98-BA86-4DC8-877F-A6258428C191}"/>
              </a:ext>
            </a:extLst>
          </p:cNvPr>
          <p:cNvSpPr/>
          <p:nvPr/>
        </p:nvSpPr>
        <p:spPr>
          <a:xfrm>
            <a:off x="3601452" y="2306053"/>
            <a:ext cx="4531895" cy="112294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bg1"/>
                </a:solidFill>
                <a:latin typeface="NikoshBAN" panose="02000000000000000000" pitchFamily="2" charset="0"/>
                <a:cs typeface="NikoshBAN" panose="02000000000000000000" pitchFamily="2" charset="0"/>
              </a:rPr>
              <a:t>ধন্যবাদ সবাইকে</a:t>
            </a:r>
            <a:endParaRPr lang="en-US" sz="4000" dirty="0">
              <a:solidFill>
                <a:schemeClr val="bg1"/>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BAD51DCF-218E-D57A-E0D4-12769D25448C}"/>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361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054955-A05B-46C7-85A2-A5023355A492}"/>
              </a:ext>
            </a:extLst>
          </p:cNvPr>
          <p:cNvSpPr txBox="1"/>
          <p:nvPr/>
        </p:nvSpPr>
        <p:spPr>
          <a:xfrm>
            <a:off x="4880884" y="363357"/>
            <a:ext cx="1930854" cy="769441"/>
          </a:xfrm>
          <a:prstGeom prst="rect">
            <a:avLst/>
          </a:prstGeom>
          <a:noFill/>
        </p:spPr>
        <p:txBody>
          <a:bodyPr wrap="square">
            <a:spAutoFit/>
          </a:bodyPr>
          <a:lstStyle/>
          <a:p>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পরিচিতি</a:t>
            </a:r>
            <a:endParaRPr lang="en-US" sz="4400" dirty="0"/>
          </a:p>
        </p:txBody>
      </p:sp>
      <p:sp>
        <p:nvSpPr>
          <p:cNvPr id="8" name="TextBox 7">
            <a:extLst>
              <a:ext uri="{FF2B5EF4-FFF2-40B4-BE49-F238E27FC236}">
                <a16:creationId xmlns:a16="http://schemas.microsoft.com/office/drawing/2014/main" id="{41044A38-59DB-4CE7-A322-6E392DA7DE58}"/>
              </a:ext>
            </a:extLst>
          </p:cNvPr>
          <p:cNvSpPr txBox="1"/>
          <p:nvPr/>
        </p:nvSpPr>
        <p:spPr>
          <a:xfrm>
            <a:off x="580293" y="2579627"/>
            <a:ext cx="4845503" cy="2062103"/>
          </a:xfrm>
          <a:prstGeom prst="rect">
            <a:avLst/>
          </a:prstGeom>
          <a:noFill/>
        </p:spPr>
        <p:txBody>
          <a:bodyPr wrap="square">
            <a:spAutoFit/>
          </a:bodyPr>
          <a:lstStyle/>
          <a:p>
            <a:pPr algn="ctr"/>
            <a:r>
              <a:rPr lang="bn-IN" sz="3200" dirty="0">
                <a:solidFill>
                  <a:schemeClr val="bg1"/>
                </a:solidFill>
                <a:latin typeface="NikoshBAN" panose="02000000000000000000" pitchFamily="2" charset="0"/>
                <a:cs typeface="NikoshBAN" panose="02000000000000000000" pitchFamily="2" charset="0"/>
              </a:rPr>
              <a:t>মার্গারেট অধিকারী </a:t>
            </a:r>
          </a:p>
          <a:p>
            <a:pPr algn="ctr"/>
            <a:r>
              <a:rPr lang="bn-IN" sz="3200" dirty="0">
                <a:solidFill>
                  <a:schemeClr val="bg1"/>
                </a:solidFill>
                <a:latin typeface="NikoshBAN" panose="02000000000000000000" pitchFamily="2" charset="0"/>
                <a:cs typeface="NikoshBAN" panose="02000000000000000000" pitchFamily="2" charset="0"/>
              </a:rPr>
              <a:t>সহকারি শিক্ষক </a:t>
            </a:r>
          </a:p>
          <a:p>
            <a:pPr algn="ctr"/>
            <a:r>
              <a:rPr lang="bn-IN" sz="3200" dirty="0">
                <a:solidFill>
                  <a:schemeClr val="bg1"/>
                </a:solidFill>
                <a:latin typeface="NikoshBAN" panose="02000000000000000000" pitchFamily="2" charset="0"/>
                <a:cs typeface="NikoshBAN" panose="02000000000000000000" pitchFamily="2" charset="0"/>
              </a:rPr>
              <a:t>বালিগাঁও সরকারি প্রাথমিক বিদ্যালয় কমলগঞ্জ, মৌলভীবাজার </a:t>
            </a:r>
          </a:p>
        </p:txBody>
      </p:sp>
      <p:cxnSp>
        <p:nvCxnSpPr>
          <p:cNvPr id="12" name="Straight Arrow Connector 11">
            <a:extLst>
              <a:ext uri="{FF2B5EF4-FFF2-40B4-BE49-F238E27FC236}">
                <a16:creationId xmlns:a16="http://schemas.microsoft.com/office/drawing/2014/main" id="{4917C65A-2C28-4530-BC2B-4691EC2BC10E}"/>
              </a:ext>
            </a:extLst>
          </p:cNvPr>
          <p:cNvCxnSpPr>
            <a:cxnSpLocks/>
          </p:cNvCxnSpPr>
          <p:nvPr/>
        </p:nvCxnSpPr>
        <p:spPr>
          <a:xfrm>
            <a:off x="5890912" y="1993873"/>
            <a:ext cx="0" cy="439857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A7FCBC-E011-4168-BFF0-D5B0BEAE20FE}"/>
              </a:ext>
            </a:extLst>
          </p:cNvPr>
          <p:cNvSpPr txBox="1"/>
          <p:nvPr/>
        </p:nvSpPr>
        <p:spPr>
          <a:xfrm>
            <a:off x="7059874" y="2579626"/>
            <a:ext cx="3693391" cy="2062103"/>
          </a:xfrm>
          <a:prstGeom prst="rect">
            <a:avLst/>
          </a:prstGeom>
          <a:noFill/>
        </p:spPr>
        <p:txBody>
          <a:bodyPr wrap="square">
            <a:spAutoFit/>
          </a:bodyPr>
          <a:lstStyle/>
          <a:p>
            <a:pPr algn="ctr"/>
            <a:r>
              <a:rPr lang="bn-BD" sz="3200" dirty="0">
                <a:solidFill>
                  <a:schemeClr val="bg1"/>
                </a:solidFill>
                <a:latin typeface="NikoshBAN" panose="02000000000000000000" pitchFamily="2" charset="0"/>
                <a:cs typeface="NikoshBAN" panose="02000000000000000000" pitchFamily="2" charset="0"/>
              </a:rPr>
              <a:t>শ্রেণীঃ চতুর্থ </a:t>
            </a:r>
          </a:p>
          <a:p>
            <a:pPr algn="ctr"/>
            <a:r>
              <a:rPr lang="bn-BD" sz="3200" dirty="0">
                <a:solidFill>
                  <a:schemeClr val="bg1"/>
                </a:solidFill>
                <a:latin typeface="NikoshBAN" panose="02000000000000000000" pitchFamily="2" charset="0"/>
                <a:cs typeface="NikoshBAN" panose="02000000000000000000" pitchFamily="2" charset="0"/>
              </a:rPr>
              <a:t>বিষয়ঃ বাংলা</a:t>
            </a:r>
          </a:p>
          <a:p>
            <a:pPr algn="ctr"/>
            <a:r>
              <a:rPr lang="bn-BD" sz="3200" dirty="0">
                <a:solidFill>
                  <a:schemeClr val="bg1"/>
                </a:solidFill>
                <a:latin typeface="NikoshBAN" panose="02000000000000000000" pitchFamily="2" charset="0"/>
                <a:cs typeface="NikoshBAN" panose="02000000000000000000" pitchFamily="2" charset="0"/>
              </a:rPr>
              <a:t>পাঠঃ বাংলাদেশের প্রকৃতি</a:t>
            </a:r>
          </a:p>
          <a:p>
            <a:pPr algn="ctr"/>
            <a:r>
              <a:rPr lang="bn-BD" sz="3200" dirty="0">
                <a:solidFill>
                  <a:schemeClr val="bg1"/>
                </a:solidFill>
                <a:latin typeface="NikoshBAN" panose="02000000000000000000" pitchFamily="2" charset="0"/>
                <a:cs typeface="NikoshBAN" panose="02000000000000000000" pitchFamily="2" charset="0"/>
              </a:rPr>
              <a:t>সময়ঃ ৪০ মিনিট</a:t>
            </a:r>
            <a:endParaRPr lang="en-US" sz="3200" dirty="0">
              <a:solidFill>
                <a:schemeClr val="bg1"/>
              </a:solidFill>
            </a:endParaRPr>
          </a:p>
        </p:txBody>
      </p:sp>
      <p:sp>
        <p:nvSpPr>
          <p:cNvPr id="2" name="Frame 1">
            <a:extLst>
              <a:ext uri="{FF2B5EF4-FFF2-40B4-BE49-F238E27FC236}">
                <a16:creationId xmlns:a16="http://schemas.microsoft.com/office/drawing/2014/main" id="{FDB42582-DC7E-C396-4276-A5E9108E6928}"/>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07193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plus(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ight Arrow 1"/>
          <p:cNvSpPr/>
          <p:nvPr/>
        </p:nvSpPr>
        <p:spPr>
          <a:xfrm>
            <a:off x="-1" y="35349"/>
            <a:ext cx="5312229" cy="13498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a:solidFill>
                  <a:schemeClr val="bg1"/>
                </a:solidFill>
                <a:latin typeface="NikoshBAN" panose="02000000000000000000" pitchFamily="2" charset="0"/>
                <a:cs typeface="NikoshBAN" panose="02000000000000000000" pitchFamily="2" charset="0"/>
              </a:rPr>
              <a:t>চলো আমরা </a:t>
            </a:r>
            <a:r>
              <a:rPr lang="en-US" sz="3600" dirty="0" err="1">
                <a:solidFill>
                  <a:schemeClr val="bg1"/>
                </a:solidFill>
                <a:latin typeface="NikoshBAN" panose="02000000000000000000" pitchFamily="2" charset="0"/>
                <a:cs typeface="NikoshBAN" panose="02000000000000000000" pitchFamily="2" charset="0"/>
              </a:rPr>
              <a:t>ভিডিও</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দেখি</a:t>
            </a:r>
            <a:endParaRPr lang="en-US" sz="3600" dirty="0">
              <a:solidFill>
                <a:schemeClr val="bg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E1DDE80-6962-42C7-AD22-8E8A3EC78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74432" y="5960084"/>
            <a:ext cx="1588165" cy="1317015"/>
          </a:xfrm>
          <a:prstGeom prst="rect">
            <a:avLst/>
          </a:prstGeom>
        </p:spPr>
      </p:pic>
      <p:sp>
        <p:nvSpPr>
          <p:cNvPr id="5" name="TextBox 4">
            <a:extLst>
              <a:ext uri="{FF2B5EF4-FFF2-40B4-BE49-F238E27FC236}">
                <a16:creationId xmlns:a16="http://schemas.microsoft.com/office/drawing/2014/main" id="{0DC4D319-C286-4580-8E89-17345380029E}"/>
              </a:ext>
            </a:extLst>
          </p:cNvPr>
          <p:cNvSpPr txBox="1"/>
          <p:nvPr/>
        </p:nvSpPr>
        <p:spPr>
          <a:xfrm>
            <a:off x="5312228" y="5475298"/>
            <a:ext cx="3272590" cy="1077218"/>
          </a:xfrm>
          <a:prstGeom prst="rect">
            <a:avLst/>
          </a:prstGeom>
          <a:noFill/>
        </p:spPr>
        <p:txBody>
          <a:bodyPr wrap="square" rtlCol="0">
            <a:spAutoFit/>
          </a:bodyPr>
          <a:lstStyle/>
          <a:p>
            <a:r>
              <a:rPr lang="bn-IN" sz="3200" dirty="0">
                <a:solidFill>
                  <a:schemeClr val="bg1"/>
                </a:solidFill>
                <a:latin typeface="NikoshBAN" panose="02000000000000000000" pitchFamily="2" charset="0"/>
                <a:cs typeface="NikoshBAN" panose="02000000000000000000" pitchFamily="2" charset="0"/>
              </a:rPr>
              <a:t>ভিডিও দেখে কী বুঝলে?</a:t>
            </a:r>
          </a:p>
          <a:p>
            <a:r>
              <a:rPr lang="bn-IN" sz="3200" dirty="0">
                <a:solidFill>
                  <a:schemeClr val="bg1"/>
                </a:solidFill>
                <a:latin typeface="NikoshBAN" panose="02000000000000000000" pitchFamily="2" charset="0"/>
                <a:cs typeface="NikoshBAN" panose="02000000000000000000" pitchFamily="2" charset="0"/>
              </a:rPr>
              <a:t>বাংলাদেশের ছয়টি ঋতু।</a:t>
            </a:r>
            <a:endParaRPr lang="en-US" sz="3200" dirty="0">
              <a:solidFill>
                <a:schemeClr val="bg1"/>
              </a:solidFill>
              <a:latin typeface="NikoshBAN" panose="02000000000000000000" pitchFamily="2" charset="0"/>
              <a:cs typeface="NikoshBAN" panose="02000000000000000000" pitchFamily="2" charset="0"/>
            </a:endParaRPr>
          </a:p>
        </p:txBody>
      </p:sp>
      <p:pic>
        <p:nvPicPr>
          <p:cNvPr id="3" name="গ্রীষ্ম বর্ষা শরৎ হেমন্ত Grishsho Borsha, The Popular Bangla Rhyme of Esho Gaan Shikhi[1]">
            <a:hlinkClick r:id="" action="ppaction://media"/>
            <a:extLst>
              <a:ext uri="{FF2B5EF4-FFF2-40B4-BE49-F238E27FC236}">
                <a16:creationId xmlns:a16="http://schemas.microsoft.com/office/drawing/2014/main" id="{60449469-E8DB-4D6F-8114-7B65FAC340E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000" y="1561758"/>
            <a:ext cx="6096000" cy="3429000"/>
          </a:xfrm>
          <a:prstGeom prst="roundRect">
            <a:avLst>
              <a:gd name="adj" fmla="val 5439"/>
            </a:avLst>
          </a:prstGeom>
          <a:ln w="57150">
            <a:solidFill>
              <a:srgbClr val="FF0000"/>
            </a:solidFill>
          </a:ln>
          <a:effectLst>
            <a:innerShdw blurRad="114300" dist="50800">
              <a:srgbClr val="000000">
                <a:alpha val="0"/>
              </a:srgbClr>
            </a:innerShdw>
          </a:effectLst>
        </p:spPr>
      </p:pic>
      <p:sp>
        <p:nvSpPr>
          <p:cNvPr id="6" name="Frame 5">
            <a:extLst>
              <a:ext uri="{FF2B5EF4-FFF2-40B4-BE49-F238E27FC236}">
                <a16:creationId xmlns:a16="http://schemas.microsoft.com/office/drawing/2014/main" id="{BDCF628D-1039-256B-85A6-12292BACE39A}"/>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8741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1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5677D0-41E8-BA4C-739C-67FE1899256C}"/>
              </a:ext>
            </a:extLst>
          </p:cNvPr>
          <p:cNvPicPr>
            <a:picLocks noChangeAspect="1"/>
          </p:cNvPicPr>
          <p:nvPr/>
        </p:nvPicPr>
        <p:blipFill>
          <a:blip r:embed="rId2"/>
          <a:stretch>
            <a:fillRect/>
          </a:stretch>
        </p:blipFill>
        <p:spPr>
          <a:xfrm>
            <a:off x="2769036" y="1326393"/>
            <a:ext cx="6690274" cy="459136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own Arrow 3"/>
          <p:cNvSpPr/>
          <p:nvPr/>
        </p:nvSpPr>
        <p:spPr>
          <a:xfrm>
            <a:off x="3948786" y="349328"/>
            <a:ext cx="4864137" cy="866051"/>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000" dirty="0">
                <a:latin typeface="NikoshBAN" panose="02000000000000000000" pitchFamily="2" charset="0"/>
                <a:cs typeface="NikoshBAN" panose="02000000000000000000" pitchFamily="2" charset="0"/>
              </a:rPr>
              <a:t>আজকের পাঠ</a:t>
            </a:r>
            <a:endParaRPr lang="en-US" sz="40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A1AA283-0D77-44D0-B6F3-DB742B9D14F8}"/>
              </a:ext>
            </a:extLst>
          </p:cNvPr>
          <p:cNvSpPr txBox="1"/>
          <p:nvPr/>
        </p:nvSpPr>
        <p:spPr>
          <a:xfrm>
            <a:off x="3544111" y="2921168"/>
            <a:ext cx="5103775" cy="1015663"/>
          </a:xfrm>
          <a:prstGeom prst="rect">
            <a:avLst/>
          </a:prstGeom>
          <a:solidFill>
            <a:schemeClr val="bg2">
              <a:lumMod val="40000"/>
              <a:lumOff val="60000"/>
            </a:schemeClr>
          </a:solidFill>
        </p:spPr>
        <p:txBody>
          <a:bodyPr wrap="square" rtlCol="0">
            <a:spAutoFit/>
          </a:bodyPr>
          <a:lstStyle/>
          <a:p>
            <a:r>
              <a:rPr lang="bn-IN" sz="6000" dirty="0">
                <a:solidFill>
                  <a:schemeClr val="bg1"/>
                </a:solidFill>
                <a:latin typeface="NikoshBAN" panose="02000000000000000000" pitchFamily="2" charset="0"/>
                <a:cs typeface="NikoshBAN" panose="02000000000000000000" pitchFamily="2" charset="0"/>
              </a:rPr>
              <a:t>বাংলাদেশের প্রকৃতি</a:t>
            </a:r>
            <a:endParaRPr lang="en-US" sz="6000" dirty="0">
              <a:solidFill>
                <a:schemeClr val="bg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B48FA1D1-FFD3-4481-BB6D-5AB1F416D33A}"/>
              </a:ext>
            </a:extLst>
          </p:cNvPr>
          <p:cNvSpPr txBox="1"/>
          <p:nvPr/>
        </p:nvSpPr>
        <p:spPr>
          <a:xfrm>
            <a:off x="2847862" y="6028771"/>
            <a:ext cx="6096000" cy="584775"/>
          </a:xfrm>
          <a:prstGeom prst="rect">
            <a:avLst/>
          </a:prstGeom>
          <a:noFill/>
        </p:spPr>
        <p:txBody>
          <a:bodyPr wrap="square">
            <a:spAutoFit/>
          </a:bodyPr>
          <a:lstStyle/>
          <a:p>
            <a:r>
              <a:rPr lang="bn-BD" sz="3200" dirty="0">
                <a:solidFill>
                  <a:schemeClr val="bg1"/>
                </a:solidFill>
                <a:latin typeface="NikoshBAN" panose="02000000000000000000" pitchFamily="2" charset="0"/>
                <a:cs typeface="NikoshBAN" panose="02000000000000000000" pitchFamily="2" charset="0"/>
              </a:rPr>
              <a:t>পাঠ্যাংশঃ</a:t>
            </a:r>
            <a:r>
              <a:rPr lang="en-US" sz="3200" dirty="0">
                <a:solidFill>
                  <a:schemeClr val="bg1"/>
                </a:solidFill>
                <a:latin typeface="NikoshBAN" panose="02000000000000000000" pitchFamily="2" charset="0"/>
                <a:cs typeface="NikoshBAN" panose="02000000000000000000" pitchFamily="2" charset="0"/>
              </a:rPr>
              <a:t> </a:t>
            </a:r>
            <a:r>
              <a:rPr lang="bn-BD" sz="3200" dirty="0">
                <a:solidFill>
                  <a:schemeClr val="bg1"/>
                </a:solidFill>
                <a:latin typeface="NikoshBAN" panose="02000000000000000000" pitchFamily="2" charset="0"/>
                <a:cs typeface="NikoshBAN" panose="02000000000000000000" pitchFamily="2" charset="0"/>
              </a:rPr>
              <a:t>ষড়ঋতুর দেশ........গ্রীষ্মকালের ফল</a:t>
            </a:r>
            <a:r>
              <a:rPr lang="en-US" sz="3200" dirty="0">
                <a:solidFill>
                  <a:schemeClr val="bg1"/>
                </a:solidFill>
                <a:latin typeface="NikoshBAN" panose="02000000000000000000" pitchFamily="2" charset="0"/>
                <a:cs typeface="NikoshBAN" panose="02000000000000000000" pitchFamily="2" charset="0"/>
              </a:rPr>
              <a:t>।</a:t>
            </a:r>
            <a:r>
              <a:rPr lang="bn-BD" sz="3200" dirty="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8EE8F45A-1B6A-B94E-2932-B4B3331A4643}"/>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1084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07241" y="163113"/>
            <a:ext cx="2509157" cy="992412"/>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err="1">
                <a:solidFill>
                  <a:schemeClr val="bg1"/>
                </a:solidFill>
                <a:latin typeface="NikoshBAN" panose="02000000000000000000" pitchFamily="2" charset="0"/>
                <a:cs typeface="NikoshBAN" panose="02000000000000000000" pitchFamily="2" charset="0"/>
              </a:rPr>
              <a:t>শিখনফল</a:t>
            </a:r>
            <a:endParaRPr lang="en-US" sz="4000" dirty="0">
              <a:solidFill>
                <a:schemeClr val="bg1"/>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953CB04-9965-4052-956D-FAC7D8A99B52}"/>
              </a:ext>
            </a:extLst>
          </p:cNvPr>
          <p:cNvSpPr txBox="1"/>
          <p:nvPr/>
        </p:nvSpPr>
        <p:spPr>
          <a:xfrm>
            <a:off x="3016398" y="1363649"/>
            <a:ext cx="6096000" cy="584775"/>
          </a:xfrm>
          <a:prstGeom prst="rect">
            <a:avLst/>
          </a:prstGeom>
          <a:noFill/>
        </p:spPr>
        <p:txBody>
          <a:bodyPr wrap="square">
            <a:spAutoFit/>
          </a:bodyPr>
          <a:lstStyle/>
          <a:p>
            <a:r>
              <a:rPr lang="bn-BD" sz="3200" dirty="0">
                <a:solidFill>
                  <a:schemeClr val="bg1"/>
                </a:solidFill>
                <a:latin typeface="NikoshBAN" panose="02000000000000000000" pitchFamily="2" charset="0"/>
                <a:cs typeface="NikoshBAN" panose="02000000000000000000" pitchFamily="2" charset="0"/>
              </a:rPr>
              <a:t>শোনা     ১.</a:t>
            </a:r>
            <a:r>
              <a:rPr lang="en-US" sz="3200" dirty="0">
                <a:solidFill>
                  <a:schemeClr val="bg1"/>
                </a:solidFill>
                <a:latin typeface="NikoshBAN" panose="02000000000000000000" pitchFamily="2" charset="0"/>
                <a:cs typeface="NikoshBAN" panose="02000000000000000000" pitchFamily="2" charset="0"/>
              </a:rPr>
              <a:t>৩</a:t>
            </a:r>
            <a:r>
              <a:rPr lang="bn-BD" sz="3200" dirty="0">
                <a:solidFill>
                  <a:schemeClr val="bg1"/>
                </a:solidFill>
                <a:latin typeface="NikoshBAN" panose="02000000000000000000" pitchFamily="2" charset="0"/>
                <a:cs typeface="NikoshBAN" panose="02000000000000000000" pitchFamily="2" charset="0"/>
              </a:rPr>
              <a:t>.</a:t>
            </a:r>
            <a:r>
              <a:rPr lang="en-US" sz="3200">
                <a:solidFill>
                  <a:schemeClr val="bg1"/>
                </a:solidFill>
                <a:latin typeface="NikoshBAN" panose="02000000000000000000" pitchFamily="2" charset="0"/>
                <a:cs typeface="NikoshBAN" panose="02000000000000000000" pitchFamily="2" charset="0"/>
              </a:rPr>
              <a:t>৫</a:t>
            </a:r>
            <a:r>
              <a:rPr lang="bn-BD" sz="3200">
                <a:solidFill>
                  <a:schemeClr val="bg1"/>
                </a:solidFill>
                <a:latin typeface="NikoshBAN" panose="02000000000000000000" pitchFamily="2" charset="0"/>
                <a:cs typeface="NikoshBAN" panose="02000000000000000000" pitchFamily="2" charset="0"/>
              </a:rPr>
              <a:t> </a:t>
            </a:r>
            <a:r>
              <a:rPr lang="bn-BD" sz="3200" dirty="0">
                <a:solidFill>
                  <a:schemeClr val="bg1"/>
                </a:solidFill>
                <a:latin typeface="NikoshBAN" panose="02000000000000000000" pitchFamily="2" charset="0"/>
                <a:cs typeface="NikoshBAN" panose="02000000000000000000" pitchFamily="2" charset="0"/>
              </a:rPr>
              <a:t>প্রশ্ন শুনে বুঝতে পারবে।  </a:t>
            </a:r>
          </a:p>
        </p:txBody>
      </p:sp>
      <p:sp>
        <p:nvSpPr>
          <p:cNvPr id="12" name="TextBox 11">
            <a:extLst>
              <a:ext uri="{FF2B5EF4-FFF2-40B4-BE49-F238E27FC236}">
                <a16:creationId xmlns:a16="http://schemas.microsoft.com/office/drawing/2014/main" id="{DC732B8F-2BE3-4E37-81DA-B6BC02828E9A}"/>
              </a:ext>
            </a:extLst>
          </p:cNvPr>
          <p:cNvSpPr txBox="1"/>
          <p:nvPr/>
        </p:nvSpPr>
        <p:spPr>
          <a:xfrm>
            <a:off x="3048000" y="2168040"/>
            <a:ext cx="6096000" cy="1077218"/>
          </a:xfrm>
          <a:prstGeom prst="rect">
            <a:avLst/>
          </a:prstGeom>
          <a:noFill/>
        </p:spPr>
        <p:txBody>
          <a:bodyPr wrap="square">
            <a:spAutoFit/>
          </a:bodyPr>
          <a:lstStyle/>
          <a:p>
            <a:r>
              <a:rPr lang="bn-BD" sz="3200" dirty="0">
                <a:solidFill>
                  <a:schemeClr val="bg1"/>
                </a:solidFill>
                <a:latin typeface="NikoshBAN" panose="02000000000000000000" pitchFamily="2" charset="0"/>
                <a:cs typeface="NikoshBAN" panose="02000000000000000000" pitchFamily="2" charset="0"/>
              </a:rPr>
              <a:t>বলা    </a:t>
            </a:r>
            <a:r>
              <a:rPr lang="en-US" sz="3200" dirty="0">
                <a:solidFill>
                  <a:schemeClr val="bg1"/>
                </a:solidFill>
                <a:latin typeface="NikoshBAN" panose="02000000000000000000" pitchFamily="2" charset="0"/>
                <a:cs typeface="NikoshBAN" panose="02000000000000000000" pitchFamily="2" charset="0"/>
              </a:rPr>
              <a:t> ২.৭.২ </a:t>
            </a:r>
            <a:r>
              <a:rPr lang="en-US" sz="3200" dirty="0" err="1">
                <a:solidFill>
                  <a:schemeClr val="bg1"/>
                </a:solidFill>
                <a:latin typeface="NikoshBAN" panose="02000000000000000000" pitchFamily="2" charset="0"/>
                <a:cs typeface="NikoshBAN" panose="02000000000000000000" pitchFamily="2" charset="0"/>
              </a:rPr>
              <a:t>বাংলাদেশের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প্রাকৃতিক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বৈচিত্র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সম্পর্কে</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বলতে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পারবে</a:t>
            </a:r>
            <a:r>
              <a:rPr lang="en-US" sz="3200" dirty="0">
                <a:solidFill>
                  <a:schemeClr val="bg1"/>
                </a:solidFill>
                <a:latin typeface="NikoshBAN" panose="02000000000000000000" pitchFamily="2" charset="0"/>
                <a:cs typeface="NikoshBAN" panose="02000000000000000000" pitchFamily="2" charset="0"/>
              </a:rPr>
              <a:t>।</a:t>
            </a:r>
          </a:p>
        </p:txBody>
      </p:sp>
      <p:sp>
        <p:nvSpPr>
          <p:cNvPr id="14" name="TextBox 13">
            <a:extLst>
              <a:ext uri="{FF2B5EF4-FFF2-40B4-BE49-F238E27FC236}">
                <a16:creationId xmlns:a16="http://schemas.microsoft.com/office/drawing/2014/main" id="{F51F9E39-D01B-4166-BB09-9310F9960CED}"/>
              </a:ext>
            </a:extLst>
          </p:cNvPr>
          <p:cNvSpPr txBox="1"/>
          <p:nvPr/>
        </p:nvSpPr>
        <p:spPr>
          <a:xfrm>
            <a:off x="3048000" y="3564420"/>
            <a:ext cx="6096000" cy="1077218"/>
          </a:xfrm>
          <a:prstGeom prst="rect">
            <a:avLst/>
          </a:prstGeom>
          <a:noFill/>
        </p:spPr>
        <p:txBody>
          <a:bodyPr wrap="square">
            <a:spAutoFit/>
          </a:bodyPr>
          <a:lstStyle/>
          <a:p>
            <a:r>
              <a:rPr lang="en-US" sz="3200" dirty="0" err="1">
                <a:solidFill>
                  <a:schemeClr val="bg1"/>
                </a:solidFill>
                <a:latin typeface="NikoshBAN" panose="02000000000000000000" pitchFamily="2" charset="0"/>
                <a:cs typeface="NikoshBAN" panose="02000000000000000000" pitchFamily="2" charset="0"/>
              </a:rPr>
              <a:t>পড়া</a:t>
            </a:r>
            <a:r>
              <a:rPr lang="bn-BD"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১</a:t>
            </a:r>
            <a:r>
              <a:rPr lang="bn-BD" sz="3200" dirty="0">
                <a:solidFill>
                  <a:schemeClr val="bg1"/>
                </a:solidFill>
                <a:latin typeface="NikoshBAN" panose="02000000000000000000" pitchFamily="2" charset="0"/>
                <a:cs typeface="NikoshBAN" panose="02000000000000000000" pitchFamily="2" charset="0"/>
              </a:rPr>
              <a:t>.</a:t>
            </a:r>
            <a:r>
              <a:rPr lang="bn-IN" sz="3200" dirty="0">
                <a:solidFill>
                  <a:schemeClr val="bg1"/>
                </a:solidFill>
                <a:latin typeface="NikoshBAN" panose="02000000000000000000" pitchFamily="2" charset="0"/>
                <a:cs typeface="NikoshBAN" panose="02000000000000000000" pitchFamily="2" charset="0"/>
              </a:rPr>
              <a:t>৩.</a:t>
            </a:r>
            <a:r>
              <a:rPr lang="en-US" sz="3200" dirty="0">
                <a:solidFill>
                  <a:schemeClr val="bg1"/>
                </a:solidFill>
                <a:latin typeface="NikoshBAN" panose="02000000000000000000" pitchFamily="2" charset="0"/>
                <a:cs typeface="NikoshBAN" panose="02000000000000000000" pitchFamily="2" charset="0"/>
              </a:rPr>
              <a:t>১ </a:t>
            </a:r>
            <a:r>
              <a:rPr lang="en-US" sz="3200" dirty="0" err="1">
                <a:solidFill>
                  <a:schemeClr val="bg1"/>
                </a:solidFill>
                <a:latin typeface="NikoshBAN" panose="02000000000000000000" pitchFamily="2" charset="0"/>
                <a:cs typeface="NikoshBAN" panose="02000000000000000000" pitchFamily="2" charset="0"/>
              </a:rPr>
              <a:t>যুক্তব্যঞ্জন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সম্বলিত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শব্দ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পড়তে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DBD4132F-261E-471B-B217-8D86CE773E9E}"/>
              </a:ext>
            </a:extLst>
          </p:cNvPr>
          <p:cNvSpPr txBox="1"/>
          <p:nvPr/>
        </p:nvSpPr>
        <p:spPr>
          <a:xfrm>
            <a:off x="3048000" y="4861254"/>
            <a:ext cx="6096000" cy="1077218"/>
          </a:xfrm>
          <a:prstGeom prst="rect">
            <a:avLst/>
          </a:prstGeom>
          <a:noFill/>
        </p:spPr>
        <p:txBody>
          <a:bodyPr wrap="square">
            <a:spAutoFit/>
          </a:bodyPr>
          <a:lstStyle/>
          <a:p>
            <a:r>
              <a:rPr lang="en-US" sz="3200" dirty="0" err="1">
                <a:solidFill>
                  <a:schemeClr val="bg1"/>
                </a:solidFill>
                <a:latin typeface="NikoshBAN" panose="02000000000000000000" pitchFamily="2" charset="0"/>
                <a:cs typeface="NikoshBAN" panose="02000000000000000000" pitchFamily="2" charset="0"/>
              </a:rPr>
              <a:t>লেখা</a:t>
            </a:r>
            <a:r>
              <a:rPr lang="bn-BD"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১</a:t>
            </a:r>
            <a:r>
              <a:rPr lang="bn-BD" sz="3200" dirty="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৫</a:t>
            </a:r>
            <a:r>
              <a:rPr lang="bn-BD" sz="3200" dirty="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১ </a:t>
            </a:r>
            <a:r>
              <a:rPr lang="en-US" sz="3200" dirty="0" err="1">
                <a:solidFill>
                  <a:schemeClr val="bg1"/>
                </a:solidFill>
                <a:latin typeface="NikoshBAN" panose="02000000000000000000" pitchFamily="2" charset="0"/>
                <a:cs typeface="NikoshBAN" panose="02000000000000000000" pitchFamily="2" charset="0"/>
              </a:rPr>
              <a:t>পাঠে</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ব্যবহৃত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শব্দ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নতুন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নতুন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বাক্য</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লিখতে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পারবে</a:t>
            </a:r>
            <a:endParaRPr lang="en-US" sz="3200" dirty="0">
              <a:solidFill>
                <a:schemeClr val="bg1"/>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0A602387-4BD0-C5A8-5975-617D3FF5B096}"/>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919495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10"/>
                                        </p:tgtEl>
                                        <p:attrNameLst>
                                          <p:attrName>ppt_y</p:attrName>
                                        </p:attrNameLst>
                                      </p:cBhvr>
                                      <p:tavLst>
                                        <p:tav tm="0">
                                          <p:val>
                                            <p:strVal val="#ppt_y"/>
                                          </p:val>
                                        </p:tav>
                                        <p:tav tm="100000">
                                          <p:val>
                                            <p:strVal val="#ppt_y"/>
                                          </p:val>
                                        </p:tav>
                                      </p:tavLst>
                                    </p:anim>
                                    <p:anim calcmode="lin" valueType="num">
                                      <p:cBhvr>
                                        <p:cTn id="14" dur="7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10"/>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2"/>
                                        </p:tgtEl>
                                        <p:attrNameLst>
                                          <p:attrName>ppt_y</p:attrName>
                                        </p:attrNameLst>
                                      </p:cBhvr>
                                      <p:tavLst>
                                        <p:tav tm="0">
                                          <p:val>
                                            <p:strVal val="#ppt_y"/>
                                          </p:val>
                                        </p:tav>
                                        <p:tav tm="100000">
                                          <p:val>
                                            <p:strVal val="#ppt_y"/>
                                          </p:val>
                                        </p:tav>
                                      </p:tavLst>
                                    </p:anim>
                                    <p:anim calcmode="lin" valueType="num">
                                      <p:cBhvr>
                                        <p:cTn id="21"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2"/>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7" dur="750" fill="hold"/>
                                        <p:tgtEl>
                                          <p:spTgt spid="14"/>
                                        </p:tgtEl>
                                        <p:attrNameLst>
                                          <p:attrName>ppt_y</p:attrName>
                                        </p:attrNameLst>
                                      </p:cBhvr>
                                      <p:tavLst>
                                        <p:tav tm="0">
                                          <p:val>
                                            <p:strVal val="#ppt_y"/>
                                          </p:val>
                                        </p:tav>
                                        <p:tav tm="100000">
                                          <p:val>
                                            <p:strVal val="#ppt_y"/>
                                          </p:val>
                                        </p:tav>
                                      </p:tavLst>
                                    </p:anim>
                                    <p:anim calcmode="lin" valueType="num">
                                      <p:cBhvr>
                                        <p:cTn id="28" dur="7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9" dur="7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750" tmFilter="0,0; .5, 1; 1, 1"/>
                                        <p:tgtEl>
                                          <p:spTgt spid="14"/>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4" dur="750" fill="hold"/>
                                        <p:tgtEl>
                                          <p:spTgt spid="16"/>
                                        </p:tgtEl>
                                        <p:attrNameLst>
                                          <p:attrName>ppt_y</p:attrName>
                                        </p:attrNameLst>
                                      </p:cBhvr>
                                      <p:tavLst>
                                        <p:tav tm="0">
                                          <p:val>
                                            <p:strVal val="#ppt_y"/>
                                          </p:val>
                                        </p:tav>
                                        <p:tav tm="100000">
                                          <p:val>
                                            <p:strVal val="#ppt_y"/>
                                          </p:val>
                                        </p:tav>
                                      </p:tavLst>
                                    </p:anim>
                                    <p:anim calcmode="lin" valueType="num">
                                      <p:cBhvr>
                                        <p:cTn id="35"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6"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75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DB2470-A3DF-4E76-96AA-542FFA7783D1}"/>
              </a:ext>
            </a:extLst>
          </p:cNvPr>
          <p:cNvSpPr txBox="1"/>
          <p:nvPr/>
        </p:nvSpPr>
        <p:spPr>
          <a:xfrm>
            <a:off x="5326117" y="1352265"/>
            <a:ext cx="6096000" cy="3539430"/>
          </a:xfrm>
          <a:prstGeom prst="rect">
            <a:avLst/>
          </a:prstGeom>
          <a:noFill/>
        </p:spPr>
        <p:txBody>
          <a:bodyPr wrap="square">
            <a:spAutoFit/>
          </a:bodyPr>
          <a:lstStyle/>
          <a:p>
            <a:pPr algn="just"/>
            <a:r>
              <a:rPr lang="en-US" sz="3200" dirty="0" err="1">
                <a:solidFill>
                  <a:schemeClr val="bg1"/>
                </a:solidFill>
                <a:latin typeface="NikoshBAN" panose="02000000000000000000" pitchFamily="2" charset="0"/>
                <a:cs typeface="NikoshBAN" panose="02000000000000000000" pitchFamily="2" charset="0"/>
              </a:rPr>
              <a:t>ষড়ঋতুর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দেশ</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বাংলাদেশ</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দুমাসে</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একটি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ঋতু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যেমন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বৈশাখ</a:t>
            </a:r>
            <a:r>
              <a:rPr lang="en-US" sz="3200" dirty="0">
                <a:solidFill>
                  <a:schemeClr val="bg1"/>
                </a:solidFill>
                <a:latin typeface="NikoshBAN" panose="02000000000000000000" pitchFamily="2" charset="0"/>
                <a:cs typeface="NikoshBAN" panose="02000000000000000000" pitchFamily="2" charset="0"/>
              </a:rPr>
              <a:t> ও</a:t>
            </a:r>
            <a:r>
              <a:rPr lang="bn-IN"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জ্যৈষ্ঠ মাস দুটো হলো গ্রীষ্মকাল। এরপর আষাঢ় শ্রাবণ মিলে বর্ষাকাল। এভাবে ভাদ্র- আশ্বিন হচ্ছে শরৎকাল। তার পরে কার্তিক ও আগ্রাহায়ণ মাস দুটি হেমন্তকালের। পৌষ আর মাঘ মাস হলো শীতকাল। ফাল্গুন ও চৈত্র এ দু মাস বসন্তকাল।</a:t>
            </a:r>
            <a:endParaRPr lang="en-US" sz="3200" dirty="0">
              <a:solidFill>
                <a:schemeClr val="bg1"/>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82BA88BE-1D35-42F4-9160-6B90E6CADE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030" t="2245" r="6274" b="917"/>
          <a:stretch/>
        </p:blipFill>
        <p:spPr>
          <a:xfrm>
            <a:off x="469964" y="1352265"/>
            <a:ext cx="4658118" cy="3724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B15862AD-A223-490A-9B89-961E662A18D2}"/>
              </a:ext>
            </a:extLst>
          </p:cNvPr>
          <p:cNvSpPr txBox="1"/>
          <p:nvPr/>
        </p:nvSpPr>
        <p:spPr>
          <a:xfrm>
            <a:off x="0" y="151937"/>
            <a:ext cx="4086270" cy="1200329"/>
          </a:xfrm>
          <a:prstGeom prst="rect">
            <a:avLst/>
          </a:prstGeom>
          <a:noFill/>
        </p:spPr>
        <p:txBody>
          <a:bodyPr wrap="square">
            <a:spAutoFit/>
          </a:bodyPr>
          <a:lstStyle/>
          <a:p>
            <a:pPr algn="ctr"/>
            <a:r>
              <a:rPr lang="bn-IN" sz="3600" dirty="0">
                <a:solidFill>
                  <a:schemeClr val="bg1"/>
                </a:solidFill>
                <a:latin typeface="NikoshBAN" panose="02000000000000000000" pitchFamily="2" charset="0"/>
                <a:cs typeface="NikoshBAN" panose="02000000000000000000" pitchFamily="2" charset="0"/>
              </a:rPr>
              <a:t>ছবির সাথে </a:t>
            </a:r>
          </a:p>
          <a:p>
            <a:pPr algn="ctr"/>
            <a:r>
              <a:rPr lang="bn-BD" sz="3600" dirty="0">
                <a:solidFill>
                  <a:schemeClr val="bg1"/>
                </a:solidFill>
                <a:latin typeface="NikoshBAN" panose="02000000000000000000" pitchFamily="2" charset="0"/>
                <a:cs typeface="NikoshBAN" panose="02000000000000000000" pitchFamily="2" charset="0"/>
              </a:rPr>
              <a:t>পাঠ্যাংশ </a:t>
            </a:r>
            <a:r>
              <a:rPr lang="bn-IN" sz="3600" dirty="0">
                <a:solidFill>
                  <a:schemeClr val="bg1"/>
                </a:solidFill>
                <a:latin typeface="NikoshBAN" panose="02000000000000000000" pitchFamily="2" charset="0"/>
                <a:cs typeface="NikoshBAN" panose="02000000000000000000" pitchFamily="2" charset="0"/>
              </a:rPr>
              <a:t>পড়ি</a:t>
            </a:r>
            <a:endParaRPr lang="en-US" sz="3600" dirty="0">
              <a:solidFill>
                <a:schemeClr val="bg1"/>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A3B9F5F9-638B-3D2C-BA45-6796C254E896}"/>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0832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953044-6AD7-40C0-8384-11F75B465B32}"/>
              </a:ext>
            </a:extLst>
          </p:cNvPr>
          <p:cNvSpPr txBox="1"/>
          <p:nvPr/>
        </p:nvSpPr>
        <p:spPr>
          <a:xfrm>
            <a:off x="1723641" y="4490192"/>
            <a:ext cx="9660031" cy="2062103"/>
          </a:xfrm>
          <a:prstGeom prst="rect">
            <a:avLst/>
          </a:prstGeom>
          <a:noFill/>
        </p:spPr>
        <p:txBody>
          <a:bodyPr wrap="square">
            <a:spAutoFit/>
          </a:bodyPr>
          <a:lstStyle/>
          <a:p>
            <a:pPr algn="just"/>
            <a:r>
              <a:rPr lang="bn-IN" sz="3200" dirty="0">
                <a:solidFill>
                  <a:schemeClr val="bg1"/>
                </a:solidFill>
                <a:latin typeface="NikoshBAN" panose="02000000000000000000" pitchFamily="2" charset="0"/>
                <a:cs typeface="NikoshBAN" panose="02000000000000000000" pitchFamily="2" charset="0"/>
              </a:rPr>
              <a:t>এরকমভাবে ছয়টি ঋতুই প্রত্যেক বছর আসা-যাওয়া করে। পৃথিবীর সব দেশে কিন্তু দুই মাসে একটি ঋতু হয় না। অনেক দেশে দুটি, কি তিনটি ঋতু দেখা যায়। খুব বেশি হলে চারটি ঋতু। আমাদের প্রতিটি ঋতুতে প্রকৃতির রয়েছে নতুন নতুন সাজ। একেক সাজে তাকে নতুন মনে হয়, তার চেনা চেহারা বদলে যায়।</a:t>
            </a:r>
            <a:endParaRPr lang="bn-BD" sz="3200" dirty="0">
              <a:solidFill>
                <a:schemeClr val="bg1"/>
              </a:solidFill>
              <a:latin typeface="NikoshBAN" panose="02000000000000000000" pitchFamily="2" charset="0"/>
              <a:cs typeface="NikoshBAN" panose="02000000000000000000" pitchFamily="2" charset="0"/>
            </a:endParaRPr>
          </a:p>
        </p:txBody>
      </p:sp>
      <p:pic>
        <p:nvPicPr>
          <p:cNvPr id="7" name="Picture 16" descr="পঞ্চম শ্রেণির শিক্ষার্থীদের প্রস্তুতি">
            <a:extLst>
              <a:ext uri="{FF2B5EF4-FFF2-40B4-BE49-F238E27FC236}">
                <a16:creationId xmlns:a16="http://schemas.microsoft.com/office/drawing/2014/main" id="{C1400F93-AAFB-4446-A7DF-589B5A2F03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05218" y="1400879"/>
            <a:ext cx="4987300" cy="2783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9FF3F78-A77D-4A43-B755-EB8B3EF03B1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200846" y="800714"/>
            <a:ext cx="5182826" cy="3230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33E7A947-BF2D-4F5D-9E98-DFDC2DB9EDF1}"/>
              </a:ext>
            </a:extLst>
          </p:cNvPr>
          <p:cNvSpPr txBox="1"/>
          <p:nvPr/>
        </p:nvSpPr>
        <p:spPr>
          <a:xfrm>
            <a:off x="0" y="200550"/>
            <a:ext cx="5565228" cy="1200329"/>
          </a:xfrm>
          <a:prstGeom prst="rect">
            <a:avLst/>
          </a:prstGeom>
          <a:noFill/>
        </p:spPr>
        <p:txBody>
          <a:bodyPr wrap="square">
            <a:spAutoFit/>
          </a:bodyPr>
          <a:lstStyle/>
          <a:p>
            <a:pPr algn="ctr"/>
            <a:r>
              <a:rPr lang="bn-IN" sz="3600" dirty="0">
                <a:solidFill>
                  <a:schemeClr val="bg1"/>
                </a:solidFill>
                <a:latin typeface="NikoshBAN" panose="02000000000000000000" pitchFamily="2" charset="0"/>
                <a:cs typeface="NikoshBAN" panose="02000000000000000000" pitchFamily="2" charset="0"/>
              </a:rPr>
              <a:t>ছবির সাথে </a:t>
            </a:r>
          </a:p>
          <a:p>
            <a:pPr algn="ctr"/>
            <a:r>
              <a:rPr lang="bn-BD" sz="3600" dirty="0">
                <a:solidFill>
                  <a:schemeClr val="bg1"/>
                </a:solidFill>
                <a:latin typeface="NikoshBAN" panose="02000000000000000000" pitchFamily="2" charset="0"/>
                <a:cs typeface="NikoshBAN" panose="02000000000000000000" pitchFamily="2" charset="0"/>
              </a:rPr>
              <a:t>পাঠ্যাংশ </a:t>
            </a:r>
            <a:r>
              <a:rPr lang="bn-IN" sz="3600" dirty="0">
                <a:solidFill>
                  <a:schemeClr val="bg1"/>
                </a:solidFill>
                <a:latin typeface="NikoshBAN" panose="02000000000000000000" pitchFamily="2" charset="0"/>
                <a:cs typeface="NikoshBAN" panose="02000000000000000000" pitchFamily="2" charset="0"/>
              </a:rPr>
              <a:t>পড়ি</a:t>
            </a:r>
            <a:endParaRPr lang="en-US" sz="3600" dirty="0">
              <a:solidFill>
                <a:schemeClr val="bg1"/>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DD9C06B8-ED8B-77DE-56CE-684D27B1C4AB}"/>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29753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689B62-0205-4EA4-AFC2-6E48847C524B}"/>
              </a:ext>
            </a:extLst>
          </p:cNvPr>
          <p:cNvSpPr txBox="1"/>
          <p:nvPr/>
        </p:nvSpPr>
        <p:spPr>
          <a:xfrm>
            <a:off x="288758" y="4319990"/>
            <a:ext cx="10588897" cy="1815882"/>
          </a:xfrm>
          <a:prstGeom prst="rect">
            <a:avLst/>
          </a:prstGeom>
          <a:noFill/>
        </p:spPr>
        <p:txBody>
          <a:bodyPr wrap="square">
            <a:spAutoFit/>
          </a:bodyPr>
          <a:lstStyle/>
          <a:p>
            <a:pPr algn="just"/>
            <a:r>
              <a:rPr lang="bn-IN" sz="2800" dirty="0">
                <a:solidFill>
                  <a:schemeClr val="bg1"/>
                </a:solidFill>
                <a:latin typeface="NikoshBAN" panose="02000000000000000000" pitchFamily="2" charset="0"/>
                <a:cs typeface="NikoshBAN" panose="02000000000000000000" pitchFamily="2" charset="0"/>
              </a:rPr>
              <a:t>প্রথমে গ্রীষ্মের কথাই ধরা যাক। গ্রীষ্মে কী প্রচন্ড গরম। রৌদ্রের অসহ্য তাপ। দুপুরে যদি পথে বের হতেই হয়, তখন মাথার ওপরে ছাতা ধরে লোকে হাঁটে। গরম যতই হোক,গ্রীষ্মকে কিন্তু মধুমাস বলা হয়। এসময় মধুর মতো মিষ্টি নানা ফল পাওয়া যায়। আম,জাম, কাঁঠাল, আনারস ও লিচু গ্রীষ্মকালের ফল।</a:t>
            </a:r>
            <a:endParaRPr lang="en-US" sz="2800" dirty="0">
              <a:solidFill>
                <a:schemeClr val="bg1"/>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2139DD49-69CE-4D74-92D6-B10BEDA580D5}"/>
              </a:ext>
            </a:extLst>
          </p:cNvPr>
          <p:cNvSpPr txBox="1"/>
          <p:nvPr/>
        </p:nvSpPr>
        <p:spPr>
          <a:xfrm>
            <a:off x="-546815" y="258330"/>
            <a:ext cx="4086270" cy="1077218"/>
          </a:xfrm>
          <a:prstGeom prst="rect">
            <a:avLst/>
          </a:prstGeom>
          <a:noFill/>
        </p:spPr>
        <p:txBody>
          <a:bodyPr wrap="square">
            <a:spAutoFit/>
          </a:bodyPr>
          <a:lstStyle/>
          <a:p>
            <a:pPr algn="ctr"/>
            <a:r>
              <a:rPr lang="bn-IN" sz="3200" dirty="0">
                <a:solidFill>
                  <a:schemeClr val="bg1"/>
                </a:solidFill>
                <a:latin typeface="NikoshBAN" panose="02000000000000000000" pitchFamily="2" charset="0"/>
                <a:cs typeface="NikoshBAN" panose="02000000000000000000" pitchFamily="2" charset="0"/>
              </a:rPr>
              <a:t>ছবির সাথে </a:t>
            </a:r>
          </a:p>
          <a:p>
            <a:pPr algn="ctr"/>
            <a:r>
              <a:rPr lang="bn-BD" sz="3200" dirty="0">
                <a:solidFill>
                  <a:schemeClr val="bg1"/>
                </a:solidFill>
                <a:latin typeface="NikoshBAN" panose="02000000000000000000" pitchFamily="2" charset="0"/>
                <a:cs typeface="NikoshBAN" panose="02000000000000000000" pitchFamily="2" charset="0"/>
              </a:rPr>
              <a:t>পাঠ্যাংশ </a:t>
            </a:r>
            <a:r>
              <a:rPr lang="bn-IN" sz="3200" dirty="0">
                <a:solidFill>
                  <a:schemeClr val="bg1"/>
                </a:solidFill>
                <a:latin typeface="NikoshBAN" panose="02000000000000000000" pitchFamily="2" charset="0"/>
                <a:cs typeface="NikoshBAN" panose="02000000000000000000" pitchFamily="2" charset="0"/>
              </a:rPr>
              <a:t>পড়ি</a:t>
            </a:r>
            <a:endParaRPr lang="en-US" sz="3200" dirty="0">
              <a:solidFill>
                <a:schemeClr val="bg1"/>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4463011A-F738-1BF9-9F33-D2433BAF01EB}"/>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3F5E7CA5-D6E4-3086-3CDB-EF9EE18C9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8" y="1468019"/>
            <a:ext cx="5251397" cy="2726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6227468-3F51-67CB-5281-6C0D94B3E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243" y="399028"/>
            <a:ext cx="3636988" cy="2019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9A59BD8-FEAC-BAA6-3A40-1D4876A61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243" y="2457556"/>
            <a:ext cx="3636988" cy="1823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27449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2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44CF98-B2FF-4FC1-951A-A08AD895492C}"/>
              </a:ext>
            </a:extLst>
          </p:cNvPr>
          <p:cNvSpPr txBox="1"/>
          <p:nvPr/>
        </p:nvSpPr>
        <p:spPr>
          <a:xfrm>
            <a:off x="286506" y="287988"/>
            <a:ext cx="2739601" cy="769441"/>
          </a:xfrm>
          <a:prstGeom prst="rect">
            <a:avLst/>
          </a:prstGeom>
          <a:solidFill>
            <a:schemeClr val="tx2">
              <a:lumMod val="20000"/>
              <a:lumOff val="80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দ</a:t>
            </a:r>
            <a:r>
              <a:rPr lang="bn-IN"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লীয়</a:t>
            </a:r>
            <a:r>
              <a:rPr lang="en-US"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00"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8" name="Picture 4" descr="File:Blackboard.png - Global Informality Project">
            <a:extLst>
              <a:ext uri="{FF2B5EF4-FFF2-40B4-BE49-F238E27FC236}">
                <a16:creationId xmlns:a16="http://schemas.microsoft.com/office/drawing/2014/main" id="{88CF2F65-950A-4C01-A131-6063F4F19CF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081" b="8955"/>
          <a:stretch/>
        </p:blipFill>
        <p:spPr bwMode="auto">
          <a:xfrm>
            <a:off x="2458549" y="1487904"/>
            <a:ext cx="6139785" cy="3953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00D2F1-FC59-4585-9797-8733C7440BD4}"/>
              </a:ext>
            </a:extLst>
          </p:cNvPr>
          <p:cNvSpPr txBox="1"/>
          <p:nvPr/>
        </p:nvSpPr>
        <p:spPr>
          <a:xfrm>
            <a:off x="3431718" y="2228671"/>
            <a:ext cx="3887959" cy="1200329"/>
          </a:xfrm>
          <a:prstGeom prst="rect">
            <a:avLst/>
          </a:prstGeom>
          <a:noFill/>
          <a:ln>
            <a:noFill/>
          </a:ln>
        </p:spPr>
        <p:txBody>
          <a:bodyPr wrap="square" rtlCol="0">
            <a:spAutoFit/>
          </a:bodyPr>
          <a:lstStyle/>
          <a:p>
            <a:pPr algn="ctr"/>
            <a:r>
              <a:rPr lang="bn-IN" sz="3600" dirty="0">
                <a:latin typeface="NikoshBAN" panose="02000000000000000000" pitchFamily="2" charset="0"/>
                <a:cs typeface="NikoshBAN" panose="02000000000000000000" pitchFamily="2" charset="0"/>
              </a:rPr>
              <a:t>দলে ভাগ হয়ে </a:t>
            </a:r>
            <a:r>
              <a:rPr lang="bn-BD" sz="3600" dirty="0">
                <a:latin typeface="NikoshBAN" panose="02000000000000000000" pitchFamily="2" charset="0"/>
                <a:cs typeface="NikoshBAN" panose="02000000000000000000" pitchFamily="2" charset="0"/>
              </a:rPr>
              <a:t>পাঠ্যাংশটুকু</a:t>
            </a:r>
            <a:r>
              <a:rPr lang="bn-IN" sz="3600" dirty="0">
                <a:latin typeface="NikoshBAN" panose="02000000000000000000" pitchFamily="2" charset="0"/>
                <a:cs typeface="NikoshBAN" panose="02000000000000000000" pitchFamily="2" charset="0"/>
              </a:rPr>
              <a:t> সরবে পড়</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14E7EC97-5057-4857-BB9F-1FC12B1584BE}"/>
              </a:ext>
            </a:extLst>
          </p:cNvPr>
          <p:cNvPicPr>
            <a:picLocks noChangeAspect="1"/>
          </p:cNvPicPr>
          <p:nvPr/>
        </p:nvPicPr>
        <p:blipFill rotWithShape="1">
          <a:blip r:embed="rId4">
            <a:extLst>
              <a:ext uri="{28A0092B-C50C-407E-A947-70E740481C1C}">
                <a14:useLocalDpi xmlns:a14="http://schemas.microsoft.com/office/drawing/2010/main" val="0"/>
              </a:ext>
            </a:extLst>
          </a:blip>
          <a:srcRect l="19674" t="23273" r="50000" b="45854"/>
          <a:stretch/>
        </p:blipFill>
        <p:spPr>
          <a:xfrm>
            <a:off x="9178335" y="287576"/>
            <a:ext cx="2727159" cy="1941095"/>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rame 5">
            <a:extLst>
              <a:ext uri="{FF2B5EF4-FFF2-40B4-BE49-F238E27FC236}">
                <a16:creationId xmlns:a16="http://schemas.microsoft.com/office/drawing/2014/main" id="{99491B84-F744-2EE5-3674-47DD75F15AA8}"/>
              </a:ext>
            </a:extLst>
          </p:cNvPr>
          <p:cNvSpPr/>
          <p:nvPr/>
        </p:nvSpPr>
        <p:spPr>
          <a:xfrm>
            <a:off x="0" y="0"/>
            <a:ext cx="12192000" cy="6858000"/>
          </a:xfrm>
          <a:prstGeom prst="frame">
            <a:avLst>
              <a:gd name="adj1" fmla="val 29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793409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9">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9">
                                            <p:txEl>
                                              <p:pRg st="0" end="0"/>
                                            </p:txEl>
                                          </p:spTgt>
                                        </p:tgtEl>
                                        <p:attrNameLst>
                                          <p:attrName>ppt_w</p:attrName>
                                        </p:attrNameLst>
                                      </p:cBhvr>
                                    </p:anim>
                                    <p:anim by="(#ppt_w*0.50)" calcmode="lin" valueType="num">
                                      <p:cBhvr>
                                        <p:cTn id="15" dur="500" decel="50000" autoRev="1" fill="hold">
                                          <p:stCondLst>
                                            <p:cond delay="0"/>
                                          </p:stCondLst>
                                        </p:cTn>
                                        <p:tgtEl>
                                          <p:spTgt spid="9">
                                            <p:txEl>
                                              <p:pRg st="0" end="0"/>
                                            </p:txEl>
                                          </p:spTgt>
                                        </p:tgtEl>
                                        <p:attrNameLst>
                                          <p:attrName>ppt_x</p:attrName>
                                        </p:attrNameLst>
                                      </p:cBhvr>
                                    </p:anim>
                                    <p:anim from="(-#ppt_h/2)" to="(#ppt_y)" calcmode="lin" valueType="num">
                                      <p:cBhvr>
                                        <p:cTn id="16" dur="1000" fill="hold">
                                          <p:stCondLst>
                                            <p:cond delay="0"/>
                                          </p:stCondLst>
                                        </p:cTn>
                                        <p:tgtEl>
                                          <p:spTgt spid="9">
                                            <p:txEl>
                                              <p:pRg st="0" end="0"/>
                                            </p:txEl>
                                          </p:spTgt>
                                        </p:tgtEl>
                                        <p:attrNameLst>
                                          <p:attrName>ppt_y</p:attrName>
                                        </p:attrNameLst>
                                      </p:cBhvr>
                                    </p:anim>
                                    <p:animRot by="21600000">
                                      <p:cBhvr>
                                        <p:cTn id="17" dur="1000" fill="hold">
                                          <p:stCondLst>
                                            <p:cond delay="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896</TotalTime>
  <Words>424</Words>
  <Application>Microsoft Office PowerPoint</Application>
  <PresentationFormat>Widescreen</PresentationFormat>
  <Paragraphs>73</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Harlow Solid Italic</vt:lpstr>
      <vt:lpstr>NikoshBAN</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114</cp:revision>
  <dcterms:created xsi:type="dcterms:W3CDTF">2021-05-18T16:56:24Z</dcterms:created>
  <dcterms:modified xsi:type="dcterms:W3CDTF">2023-03-29T18:21:04Z</dcterms:modified>
</cp:coreProperties>
</file>