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19"/>
  </p:notesMasterIdLst>
  <p:sldIdLst>
    <p:sldId id="300" r:id="rId2"/>
    <p:sldId id="256" r:id="rId3"/>
    <p:sldId id="287" r:id="rId4"/>
    <p:sldId id="288" r:id="rId5"/>
    <p:sldId id="291" r:id="rId6"/>
    <p:sldId id="289" r:id="rId7"/>
    <p:sldId id="304" r:id="rId8"/>
    <p:sldId id="305" r:id="rId9"/>
    <p:sldId id="311" r:id="rId10"/>
    <p:sldId id="307" r:id="rId11"/>
    <p:sldId id="308" r:id="rId12"/>
    <p:sldId id="312" r:id="rId13"/>
    <p:sldId id="309" r:id="rId14"/>
    <p:sldId id="313" r:id="rId15"/>
    <p:sldId id="310" r:id="rId16"/>
    <p:sldId id="314" r:id="rId17"/>
    <p:sldId id="30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" initials="r" lastIdx="1" clrIdx="0">
    <p:extLst>
      <p:ext uri="{19B8F6BF-5375-455C-9EA6-DF929625EA0E}">
        <p15:presenceInfo xmlns:p15="http://schemas.microsoft.com/office/powerpoint/2012/main" userId="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349" autoAdjust="0"/>
  </p:normalViewPr>
  <p:slideViewPr>
    <p:cSldViewPr>
      <p:cViewPr varScale="1">
        <p:scale>
          <a:sx n="101" d="100"/>
          <a:sy n="101" d="100"/>
        </p:scale>
        <p:origin x="30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16F06-EA3E-4831-BC5C-31E7EBACA427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75823-BF4D-499E-AC80-0D133084F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40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37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52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87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94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60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4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8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74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5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0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54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49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2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0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6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2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0"/>
            <a:ext cx="911629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18" y="1828800"/>
            <a:ext cx="3653271" cy="3653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3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chemeClr val="bg1"/>
            </a:gs>
            <a:gs pos="99000">
              <a:srgbClr val="7030A0"/>
            </a:gs>
            <a:gs pos="92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609600"/>
            <a:ext cx="2829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HAN (Home Area Network) </a:t>
            </a:r>
          </a:p>
        </p:txBody>
      </p:sp>
      <p:sp>
        <p:nvSpPr>
          <p:cNvPr id="13" name="Teardrop 12"/>
          <p:cNvSpPr/>
          <p:nvPr/>
        </p:nvSpPr>
        <p:spPr>
          <a:xfrm>
            <a:off x="2057400" y="657940"/>
            <a:ext cx="457200" cy="369332"/>
          </a:xfrm>
          <a:prstGeom prst="teardrop">
            <a:avLst/>
          </a:prstGeom>
          <a:gradFill>
            <a:gsLst>
              <a:gs pos="73000">
                <a:srgbClr val="00B0F0"/>
              </a:gs>
              <a:gs pos="99000">
                <a:srgbClr val="7030A0"/>
              </a:gs>
              <a:gs pos="66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>
            <a:off x="5815185" y="629365"/>
            <a:ext cx="457200" cy="369332"/>
          </a:xfrm>
          <a:prstGeom prst="teardrop">
            <a:avLst/>
          </a:prstGeom>
          <a:gradFill>
            <a:gsLst>
              <a:gs pos="86000">
                <a:schemeClr val="bg1"/>
              </a:gs>
              <a:gs pos="75000">
                <a:srgbClr val="7030A0"/>
              </a:gs>
              <a:gs pos="52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0D4876-1239-47E8-92C5-DD3627E37797}"/>
              </a:ext>
            </a:extLst>
          </p:cNvPr>
          <p:cNvSpPr/>
          <p:nvPr/>
        </p:nvSpPr>
        <p:spPr>
          <a:xfrm>
            <a:off x="685800" y="1524000"/>
            <a:ext cx="4572000" cy="397031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just"/>
            <a:r>
              <a:rPr lang="as-IN" dirty="0"/>
              <a:t>একটি </a:t>
            </a:r>
            <a:r>
              <a:rPr lang="en-US" dirty="0"/>
              <a:t>home area network (HAN) </a:t>
            </a:r>
            <a:r>
              <a:rPr lang="as-IN" dirty="0"/>
              <a:t>হলো এমন একটি নেটওয়ার্ক যেটাকে প্রসারিত এবং নিয়ন্ত্রিত করা হয় একটি ছোট সীমানার মধ্যে।</a:t>
            </a:r>
          </a:p>
          <a:p>
            <a:pPr algn="just"/>
            <a:r>
              <a:rPr lang="as-IN" dirty="0"/>
              <a:t>সাধারনে এটাও ঘরের মধ্যে বা ছোট অফিসে তৈরি করা হয়।</a:t>
            </a:r>
          </a:p>
          <a:p>
            <a:pPr algn="just"/>
            <a:r>
              <a:rPr lang="en-US" dirty="0"/>
              <a:t>HAN </a:t>
            </a:r>
            <a:r>
              <a:rPr lang="as-IN" dirty="0"/>
              <a:t>নেটওয়ার্ক এর মাধ্যমে একাধিক কম্পিউটার ডিভাইস গুলোর মধ্যে পরস্পরে যোগাযোগ এবং শেয়ারিং এর স্থাপন করা হয়।</a:t>
            </a:r>
          </a:p>
          <a:p>
            <a:pPr algn="just"/>
            <a:r>
              <a:rPr lang="as-IN" dirty="0"/>
              <a:t>এই </a:t>
            </a:r>
            <a:r>
              <a:rPr lang="en-US" dirty="0"/>
              <a:t>network connection </a:t>
            </a:r>
            <a:r>
              <a:rPr lang="as-IN" dirty="0"/>
              <a:t>এর মধ্যে ব্যক্তি নিজের ব্যক্তিগত </a:t>
            </a:r>
            <a:r>
              <a:rPr lang="en-US" dirty="0"/>
              <a:t>computers, mobile, smart tv, printer </a:t>
            </a:r>
            <a:r>
              <a:rPr lang="as-IN" dirty="0"/>
              <a:t>এবং অন্যান্য ব্যক্তিগত </a:t>
            </a:r>
            <a:r>
              <a:rPr lang="en-US" dirty="0"/>
              <a:t>devices </a:t>
            </a:r>
            <a:r>
              <a:rPr lang="as-IN" dirty="0"/>
              <a:t>গুলকে </a:t>
            </a:r>
            <a:r>
              <a:rPr lang="en-US" dirty="0"/>
              <a:t>connect </a:t>
            </a:r>
            <a:r>
              <a:rPr lang="as-IN" dirty="0"/>
              <a:t>করতে পারে।</a:t>
            </a:r>
          </a:p>
          <a:p>
            <a:pPr algn="just"/>
            <a:r>
              <a:rPr lang="as-IN" dirty="0"/>
              <a:t>এই </a:t>
            </a:r>
            <a:r>
              <a:rPr lang="en-US" dirty="0"/>
              <a:t>Home Area Network </a:t>
            </a:r>
            <a:r>
              <a:rPr lang="as-IN" dirty="0"/>
              <a:t>এর মাধ্যমে মূলত </a:t>
            </a:r>
            <a:r>
              <a:rPr lang="en-US" dirty="0"/>
              <a:t>internet connection </a:t>
            </a:r>
            <a:r>
              <a:rPr lang="as-IN" dirty="0"/>
              <a:t>শেয়ার করা হয়।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9F4BE6-4EFF-42B8-B752-C4F5C6B6D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085171"/>
            <a:ext cx="32575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chemeClr val="bg1"/>
            </a:gs>
            <a:gs pos="99000">
              <a:srgbClr val="7030A0"/>
            </a:gs>
            <a:gs pos="92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609600"/>
            <a:ext cx="2695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LAN (Local Area Network) </a:t>
            </a:r>
          </a:p>
        </p:txBody>
      </p:sp>
      <p:sp>
        <p:nvSpPr>
          <p:cNvPr id="13" name="Teardrop 12"/>
          <p:cNvSpPr/>
          <p:nvPr/>
        </p:nvSpPr>
        <p:spPr>
          <a:xfrm>
            <a:off x="2057400" y="657940"/>
            <a:ext cx="457200" cy="369332"/>
          </a:xfrm>
          <a:prstGeom prst="teardrop">
            <a:avLst/>
          </a:prstGeom>
          <a:gradFill>
            <a:gsLst>
              <a:gs pos="73000">
                <a:srgbClr val="00B0F0"/>
              </a:gs>
              <a:gs pos="99000">
                <a:srgbClr val="7030A0"/>
              </a:gs>
              <a:gs pos="66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>
            <a:off x="5815185" y="629365"/>
            <a:ext cx="457200" cy="369332"/>
          </a:xfrm>
          <a:prstGeom prst="teardrop">
            <a:avLst/>
          </a:prstGeom>
          <a:gradFill>
            <a:gsLst>
              <a:gs pos="86000">
                <a:schemeClr val="bg1"/>
              </a:gs>
              <a:gs pos="75000">
                <a:srgbClr val="7030A0"/>
              </a:gs>
              <a:gs pos="52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C28964-73B1-4DFD-9CF0-4FC2988F6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38400"/>
            <a:ext cx="3122105" cy="230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3210C0-4F10-47BF-9714-DBC81D9B1E46}"/>
              </a:ext>
            </a:extLst>
          </p:cNvPr>
          <p:cNvSpPr/>
          <p:nvPr/>
        </p:nvSpPr>
        <p:spPr>
          <a:xfrm>
            <a:off x="3991559" y="1752600"/>
            <a:ext cx="4648200" cy="369331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as-IN" b="1" dirty="0"/>
              <a:t> </a:t>
            </a:r>
            <a:r>
              <a:rPr lang="en-US" dirty="0"/>
              <a:t>Local Area Network </a:t>
            </a:r>
            <a:r>
              <a:rPr lang="as-IN" dirty="0"/>
              <a:t>কে সংক্ষেপে ল্যান (</a:t>
            </a:r>
            <a:r>
              <a:rPr lang="en-US" dirty="0"/>
              <a:t>LAN) </a:t>
            </a:r>
            <a:r>
              <a:rPr lang="as-IN" dirty="0"/>
              <a:t>বলা হয় । একই বিল্ডিং এর মাঝে কয়েকটি কম্পিউটার নিয়ে যে নেটওয়ার্ক গঠিত হয় তাকে লোকাল এরিয়া নেটওয়ার্ক (</a:t>
            </a:r>
            <a:r>
              <a:rPr lang="en-US" dirty="0"/>
              <a:t>Local Area Network) </a:t>
            </a:r>
            <a:r>
              <a:rPr lang="as-IN" dirty="0"/>
              <a:t>বলে। এই ধরনের নেটওয়ার্ক গঠন করা খুব সহজ। এতে ব্যবহৃত ডিভাইস সমুহের দাম খুব কম । </a:t>
            </a:r>
            <a:r>
              <a:rPr lang="en-US" dirty="0"/>
              <a:t>LAN </a:t>
            </a:r>
            <a:r>
              <a:rPr lang="as-IN" dirty="0"/>
              <a:t>নেটওয়ার্কে ব্যবহৃত ডিভাইস সমুহ হল হাব, সুইচ , রিপিটার । বর্তমানে স্কুল, কলেজ, বিশ্ববিদ্যালয়, ব্যাংক, ছোট-মাঝারি অফিস-আদালত ও ব্যবসা-বাণিজ্যে লোকাল এরিয়া নেটওয়ার্ক বা </a:t>
            </a:r>
            <a:r>
              <a:rPr lang="en-US" dirty="0"/>
              <a:t>LAN </a:t>
            </a:r>
            <a:r>
              <a:rPr lang="as-IN" dirty="0"/>
              <a:t>ই ব্যবহার করা হয়। এর মূল উদ্দেশ্য থাকে ডিভাইসসমূহের পরস্পরের মধ্যে তথ্য-উপাত্ত এবং রিসোর্স শেয়ার করা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chemeClr val="bg1"/>
            </a:gs>
            <a:gs pos="99000">
              <a:srgbClr val="7030A0"/>
            </a:gs>
            <a:gs pos="92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609600"/>
            <a:ext cx="2695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LAN (Local Area Network) </a:t>
            </a:r>
          </a:p>
        </p:txBody>
      </p:sp>
      <p:sp>
        <p:nvSpPr>
          <p:cNvPr id="13" name="Teardrop 12"/>
          <p:cNvSpPr/>
          <p:nvPr/>
        </p:nvSpPr>
        <p:spPr>
          <a:xfrm>
            <a:off x="2057400" y="657940"/>
            <a:ext cx="457200" cy="369332"/>
          </a:xfrm>
          <a:prstGeom prst="teardrop">
            <a:avLst/>
          </a:prstGeom>
          <a:gradFill>
            <a:gsLst>
              <a:gs pos="73000">
                <a:srgbClr val="00B0F0"/>
              </a:gs>
              <a:gs pos="99000">
                <a:srgbClr val="7030A0"/>
              </a:gs>
              <a:gs pos="66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>
            <a:off x="5815185" y="629365"/>
            <a:ext cx="457200" cy="369332"/>
          </a:xfrm>
          <a:prstGeom prst="teardrop">
            <a:avLst/>
          </a:prstGeom>
          <a:gradFill>
            <a:gsLst>
              <a:gs pos="86000">
                <a:schemeClr val="bg1"/>
              </a:gs>
              <a:gs pos="75000">
                <a:srgbClr val="7030A0"/>
              </a:gs>
              <a:gs pos="52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C28964-73B1-4DFD-9CF0-4FC2988F6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38400"/>
            <a:ext cx="3122105" cy="230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EC0CF1-0C1C-4BF7-ADE1-CB3494FC3673}"/>
              </a:ext>
            </a:extLst>
          </p:cNvPr>
          <p:cNvSpPr/>
          <p:nvPr/>
        </p:nvSpPr>
        <p:spPr>
          <a:xfrm>
            <a:off x="3757785" y="21336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b="1" dirty="0"/>
              <a:t>বৈশিষ্ট্য 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নেটওয়ার্কের বিস্তৃতি সাধারণত ১০ </a:t>
            </a:r>
            <a:r>
              <a:rPr lang="en-US" dirty="0"/>
              <a:t>km </a:t>
            </a:r>
            <a:r>
              <a:rPr lang="as-IN" dirty="0"/>
              <a:t>বা তার কম হয়ে থাকে।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ডেটা প্রবাহের গতি ১০ </a:t>
            </a:r>
            <a:r>
              <a:rPr lang="en-US" dirty="0"/>
              <a:t>Mbps </a:t>
            </a:r>
            <a:r>
              <a:rPr lang="as-IN" dirty="0"/>
              <a:t>থেকে ১০০ </a:t>
            </a:r>
            <a:r>
              <a:rPr lang="en-US" dirty="0"/>
              <a:t>Mbps </a:t>
            </a:r>
            <a:r>
              <a:rPr lang="as-IN" dirty="0"/>
              <a:t>পর্যন্ত হতে পারে।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ট্রান্সমিশন মিডিয়া হিসেবে সাধারণত </a:t>
            </a:r>
            <a:r>
              <a:rPr lang="en-US" dirty="0"/>
              <a:t>Coaxial Cable, UTP </a:t>
            </a:r>
            <a:r>
              <a:rPr lang="as-IN" dirty="0"/>
              <a:t>বা </a:t>
            </a:r>
            <a:r>
              <a:rPr lang="en-US" dirty="0"/>
              <a:t>Optical Fiber Cable </a:t>
            </a:r>
            <a:r>
              <a:rPr lang="as-IN" dirty="0"/>
              <a:t>ব্যবহৃত হয়।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তুলনামূলক কম ব্যয়বহুল।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রিপিটার, হাব প্রভৃতি নেটওয়ার্কিং ডিভাইস সমূহ ব্যবহৃত হয়। </a:t>
            </a:r>
            <a:endParaRPr lang="as-IN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63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chemeClr val="bg1"/>
            </a:gs>
            <a:gs pos="99000">
              <a:srgbClr val="7030A0"/>
            </a:gs>
            <a:gs pos="92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609600"/>
            <a:ext cx="276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Wide Area Network (WAN)</a:t>
            </a:r>
          </a:p>
        </p:txBody>
      </p:sp>
      <p:sp>
        <p:nvSpPr>
          <p:cNvPr id="13" name="Teardrop 12"/>
          <p:cNvSpPr/>
          <p:nvPr/>
        </p:nvSpPr>
        <p:spPr>
          <a:xfrm>
            <a:off x="2057400" y="657940"/>
            <a:ext cx="457200" cy="369332"/>
          </a:xfrm>
          <a:prstGeom prst="teardrop">
            <a:avLst/>
          </a:prstGeom>
          <a:gradFill>
            <a:gsLst>
              <a:gs pos="73000">
                <a:srgbClr val="00B0F0"/>
              </a:gs>
              <a:gs pos="99000">
                <a:srgbClr val="7030A0"/>
              </a:gs>
              <a:gs pos="66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>
            <a:off x="5815185" y="629365"/>
            <a:ext cx="457200" cy="369332"/>
          </a:xfrm>
          <a:prstGeom prst="teardrop">
            <a:avLst/>
          </a:prstGeom>
          <a:gradFill>
            <a:gsLst>
              <a:gs pos="86000">
                <a:schemeClr val="bg1"/>
              </a:gs>
              <a:gs pos="75000">
                <a:srgbClr val="7030A0"/>
              </a:gs>
              <a:gs pos="52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D912E-C2B4-4958-98E5-619380418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3206044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D6F2AB-4D28-4898-AAEA-E2FE76478C60}"/>
              </a:ext>
            </a:extLst>
          </p:cNvPr>
          <p:cNvSpPr/>
          <p:nvPr/>
        </p:nvSpPr>
        <p:spPr>
          <a:xfrm>
            <a:off x="3986385" y="15240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/>
              <a:t>বিভিন্ন ভৌগোলিক দূরত্বে অবস্থিত একাধিক </a:t>
            </a:r>
            <a:r>
              <a:rPr lang="en-US" dirty="0"/>
              <a:t>LAN </a:t>
            </a:r>
            <a:r>
              <a:rPr lang="as-IN" dirty="0"/>
              <a:t>বা </a:t>
            </a:r>
            <a:r>
              <a:rPr lang="en-US" dirty="0"/>
              <a:t>MAN </a:t>
            </a:r>
            <a:r>
              <a:rPr lang="as-IN" dirty="0"/>
              <a:t>এর সমন্বয়ে যে নেটওয়ার্ক গড়ে উঠে তাকে </a:t>
            </a:r>
            <a:r>
              <a:rPr lang="en-US" dirty="0"/>
              <a:t>WAN </a:t>
            </a:r>
            <a:r>
              <a:rPr lang="as-IN" dirty="0"/>
              <a:t>বলে। অর্থাৎ </a:t>
            </a:r>
            <a:r>
              <a:rPr lang="en-US" dirty="0"/>
              <a:t>WAN </a:t>
            </a:r>
            <a:r>
              <a:rPr lang="as-IN" dirty="0"/>
              <a:t>হলো এক দেশ হতে অন্য দেশ বা এক মহাদেশ হতে অন্য মহাদেশের মধ্যে স্থাপিত কম্পিউটার নেটওয়ার্কিং ব্যবস্থা। </a:t>
            </a:r>
            <a:r>
              <a:rPr lang="en-US" dirty="0"/>
              <a:t>WAN </a:t>
            </a:r>
            <a:r>
              <a:rPr lang="as-IN" dirty="0"/>
              <a:t>এর একটি অন্যতম উদাহরণ হলো ইন্টারনেট। </a:t>
            </a:r>
          </a:p>
          <a:p>
            <a:r>
              <a:rPr lang="as-IN" b="1" dirty="0"/>
              <a:t>বৈশিষ্ট্য 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এই ধরনের নেটওয়ার্ক বিস্তৃত ভৌগোলিক এলাকা জুড়ে গড়ে উঠে।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ট্রান্সমিশন মিডিয়া হিসেবে টেলিফোন লাইন, ফাইবার অপটিক ক্যাবল, স্যাটেলাইট মাইক্রোওয়েভ ব্যবহৃত হয়ে থাকে।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বিভিন্ন নেটওয়ার্কিং ডিভাইস যেমন রাউটার, মডেম প্রভৃতি ব্যবহৃত হয়। </a:t>
            </a:r>
            <a:endParaRPr lang="as-IN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51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chemeClr val="bg1"/>
            </a:gs>
            <a:gs pos="99000">
              <a:srgbClr val="7030A0"/>
            </a:gs>
            <a:gs pos="92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609600"/>
            <a:ext cx="276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Wide Area Network (WAN)</a:t>
            </a:r>
          </a:p>
        </p:txBody>
      </p:sp>
      <p:sp>
        <p:nvSpPr>
          <p:cNvPr id="13" name="Teardrop 12"/>
          <p:cNvSpPr/>
          <p:nvPr/>
        </p:nvSpPr>
        <p:spPr>
          <a:xfrm>
            <a:off x="2057400" y="657940"/>
            <a:ext cx="457200" cy="369332"/>
          </a:xfrm>
          <a:prstGeom prst="teardrop">
            <a:avLst/>
          </a:prstGeom>
          <a:gradFill>
            <a:gsLst>
              <a:gs pos="73000">
                <a:srgbClr val="00B0F0"/>
              </a:gs>
              <a:gs pos="99000">
                <a:srgbClr val="7030A0"/>
              </a:gs>
              <a:gs pos="66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>
            <a:off x="5815185" y="629365"/>
            <a:ext cx="457200" cy="369332"/>
          </a:xfrm>
          <a:prstGeom prst="teardrop">
            <a:avLst/>
          </a:prstGeom>
          <a:gradFill>
            <a:gsLst>
              <a:gs pos="86000">
                <a:schemeClr val="bg1"/>
              </a:gs>
              <a:gs pos="75000">
                <a:srgbClr val="7030A0"/>
              </a:gs>
              <a:gs pos="52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D912E-C2B4-4958-98E5-619380418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3206044" cy="2438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4F7541-A163-4F78-9401-E0AD4A79A3C4}"/>
              </a:ext>
            </a:extLst>
          </p:cNvPr>
          <p:cNvSpPr/>
          <p:nvPr/>
        </p:nvSpPr>
        <p:spPr>
          <a:xfrm>
            <a:off x="4044244" y="25796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b="1" dirty="0"/>
              <a:t>বৈশিষ্ট্য 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এই ধরনের নেটওয়ার্ক বিস্তৃত ভৌগোলিক এলাকা জুড়ে গড়ে উঠে।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ট্রান্সমিশন মিডিয়া হিসেবে টেলিফোন লাইন, ফাইবার অপটিক ক্যাবল, স্যাটেলাইট মাইক্রোওয়েভ ব্যবহৃত হয়ে থাকে।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বিভিন্ন নেটওয়ার্কিং ডিভাইস যেমন রাউটার, মডেম প্রভৃতি ব্যবহৃত হয়। </a:t>
            </a:r>
            <a:endParaRPr lang="as-IN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688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chemeClr val="bg1"/>
            </a:gs>
            <a:gs pos="99000">
              <a:srgbClr val="7030A0"/>
            </a:gs>
            <a:gs pos="92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609600"/>
            <a:ext cx="3533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Metropolitan Area Network (MAN)</a:t>
            </a:r>
          </a:p>
        </p:txBody>
      </p:sp>
      <p:sp>
        <p:nvSpPr>
          <p:cNvPr id="13" name="Teardrop 12"/>
          <p:cNvSpPr/>
          <p:nvPr/>
        </p:nvSpPr>
        <p:spPr>
          <a:xfrm>
            <a:off x="2057400" y="657940"/>
            <a:ext cx="457200" cy="369332"/>
          </a:xfrm>
          <a:prstGeom prst="teardrop">
            <a:avLst/>
          </a:prstGeom>
          <a:gradFill>
            <a:gsLst>
              <a:gs pos="73000">
                <a:srgbClr val="00B0F0"/>
              </a:gs>
              <a:gs pos="99000">
                <a:srgbClr val="7030A0"/>
              </a:gs>
              <a:gs pos="66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>
            <a:off x="6172202" y="609600"/>
            <a:ext cx="457200" cy="369332"/>
          </a:xfrm>
          <a:prstGeom prst="teardrop">
            <a:avLst/>
          </a:prstGeom>
          <a:gradFill>
            <a:gsLst>
              <a:gs pos="86000">
                <a:schemeClr val="bg1"/>
              </a:gs>
              <a:gs pos="75000">
                <a:srgbClr val="7030A0"/>
              </a:gs>
              <a:gs pos="52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2E3D1D-DFF7-47BE-A473-78960E055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8" y="2667000"/>
            <a:ext cx="2970934" cy="2238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B8833F-24C4-4E49-B1F7-E826F3C21EBF}"/>
              </a:ext>
            </a:extLst>
          </p:cNvPr>
          <p:cNvSpPr/>
          <p:nvPr/>
        </p:nvSpPr>
        <p:spPr>
          <a:xfrm>
            <a:off x="3914403" y="158674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/>
              <a:t>কোনো শহরে অবস্থিত একাধিক </a:t>
            </a:r>
            <a:r>
              <a:rPr lang="en-US" dirty="0"/>
              <a:t>LAN </a:t>
            </a:r>
            <a:r>
              <a:rPr lang="as-IN" dirty="0"/>
              <a:t>এর সমন্বয়ে </a:t>
            </a:r>
            <a:r>
              <a:rPr lang="en-US" dirty="0"/>
              <a:t>MAN </a:t>
            </a:r>
            <a:r>
              <a:rPr lang="as-IN" dirty="0"/>
              <a:t>গঠিত হয়। সাধারণত একটি শহরের কোনো ব্যাংক বা শিল্প প্রতিষ্ঠানের বিভিন্ন শাখা অফিসের মধ্যে যোগাযোগ স্থাপনের জন্য এই ধরনের নেটওয়ার্ক ব্যবহার করা হয়। এছাড়া কোনো শহরের ক্যাবল টিভি নেটওয়ার্ক </a:t>
            </a:r>
            <a:r>
              <a:rPr lang="en-US" dirty="0"/>
              <a:t>MAN </a:t>
            </a:r>
            <a:r>
              <a:rPr lang="as-IN" dirty="0"/>
              <a:t>এর উদাহরণ। </a:t>
            </a:r>
          </a:p>
          <a:p>
            <a:r>
              <a:rPr lang="as-IN" b="1" dirty="0"/>
              <a:t>বৈশিষ্ট্য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নেটওয়ার্কের বিস্তৃতি ১০০ কিমি এর মধ্যে থাকে।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ডেটা প্রবাহের গতি ১০ </a:t>
            </a:r>
            <a:r>
              <a:rPr lang="en-US" dirty="0"/>
              <a:t>Mbps </a:t>
            </a:r>
            <a:r>
              <a:rPr lang="as-IN" dirty="0"/>
              <a:t>থেকে ১০ </a:t>
            </a:r>
            <a:r>
              <a:rPr lang="en-US" dirty="0"/>
              <a:t>Gbps </a:t>
            </a:r>
            <a:r>
              <a:rPr lang="as-IN" dirty="0"/>
              <a:t>পর্যন্ত।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ব্যয় </a:t>
            </a:r>
            <a:r>
              <a:rPr lang="en-US" dirty="0"/>
              <a:t>LAN </a:t>
            </a:r>
            <a:r>
              <a:rPr lang="as-IN" dirty="0"/>
              <a:t>অপেক্ষা বেশি।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ট্রান্সমিশন মাধ্যম হিসেবে টেলিফোন লাইন, মডেম বা মাইক্রোওয়েভ ব্যবহার করা হয়। </a:t>
            </a:r>
            <a:endParaRPr lang="as-IN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414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chemeClr val="bg1"/>
            </a:gs>
            <a:gs pos="99000">
              <a:srgbClr val="7030A0"/>
            </a:gs>
            <a:gs pos="92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609600"/>
            <a:ext cx="3533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Metropolitan Area Network (MAN)</a:t>
            </a:r>
          </a:p>
        </p:txBody>
      </p:sp>
      <p:sp>
        <p:nvSpPr>
          <p:cNvPr id="13" name="Teardrop 12"/>
          <p:cNvSpPr/>
          <p:nvPr/>
        </p:nvSpPr>
        <p:spPr>
          <a:xfrm>
            <a:off x="2057400" y="657940"/>
            <a:ext cx="457200" cy="369332"/>
          </a:xfrm>
          <a:prstGeom prst="teardrop">
            <a:avLst/>
          </a:prstGeom>
          <a:gradFill>
            <a:gsLst>
              <a:gs pos="73000">
                <a:srgbClr val="00B0F0"/>
              </a:gs>
              <a:gs pos="99000">
                <a:srgbClr val="7030A0"/>
              </a:gs>
              <a:gs pos="66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>
            <a:off x="6172202" y="609600"/>
            <a:ext cx="457200" cy="369332"/>
          </a:xfrm>
          <a:prstGeom prst="teardrop">
            <a:avLst/>
          </a:prstGeom>
          <a:gradFill>
            <a:gsLst>
              <a:gs pos="86000">
                <a:schemeClr val="bg1"/>
              </a:gs>
              <a:gs pos="75000">
                <a:srgbClr val="7030A0"/>
              </a:gs>
              <a:gs pos="52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2E3D1D-DFF7-47BE-A473-78960E055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8" y="2667000"/>
            <a:ext cx="2970934" cy="2238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6AF435-98FE-4F27-9524-B2D14763280B}"/>
              </a:ext>
            </a:extLst>
          </p:cNvPr>
          <p:cNvSpPr/>
          <p:nvPr/>
        </p:nvSpPr>
        <p:spPr>
          <a:xfrm>
            <a:off x="3914403" y="2667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b="1" dirty="0"/>
              <a:t>বৈশিষ্ট্য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নেটওয়ার্কের বিস্তৃতি ১০০ কিমি এর মধ্যে থাকে।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ডেটা প্রবাহের গতি ১০ </a:t>
            </a:r>
            <a:r>
              <a:rPr lang="en-US" dirty="0"/>
              <a:t>Mbps </a:t>
            </a:r>
            <a:r>
              <a:rPr lang="as-IN" dirty="0"/>
              <a:t>থেকে ১০ </a:t>
            </a:r>
            <a:r>
              <a:rPr lang="en-US" dirty="0"/>
              <a:t>Gbps </a:t>
            </a:r>
            <a:r>
              <a:rPr lang="as-IN" dirty="0"/>
              <a:t>পর্যন্ত।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ব্যয় </a:t>
            </a:r>
            <a:r>
              <a:rPr lang="en-US" dirty="0"/>
              <a:t>LAN </a:t>
            </a:r>
            <a:r>
              <a:rPr lang="as-IN" dirty="0"/>
              <a:t>অপেক্ষা বেশি।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ট্রান্সমিশন মাধ্যম হিসেবে টেলিফোন লাইন, মডেম বা মাইক্রোওয়েভ ব্যবহার করা হয়। </a:t>
            </a:r>
            <a:endParaRPr lang="as-IN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48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0711D7-2394-411C-BF8D-2569AF9AE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2400"/>
            <a:ext cx="9226531" cy="698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E77807-6967-406D-BBC0-FBA278E40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5410200" cy="289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55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rgbClr val="00B0F0"/>
            </a:gs>
            <a:gs pos="85000">
              <a:srgbClr val="7030A0"/>
            </a:gs>
            <a:gs pos="2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A9A3DB-4CB1-4CCE-842F-EC78100DD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75360"/>
            <a:ext cx="6629400" cy="4907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9000">
              <a:srgbClr val="00B0F0"/>
            </a:gs>
            <a:gs pos="85000">
              <a:srgbClr val="7030A0"/>
            </a:gs>
            <a:gs pos="26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6972" y="5258688"/>
            <a:ext cx="2929517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/>
              <a:t>মোঃ</a:t>
            </a:r>
            <a:r>
              <a:rPr lang="en-US" sz="2000" dirty="0"/>
              <a:t> </a:t>
            </a:r>
            <a:r>
              <a:rPr lang="en-US" sz="2000" dirty="0" err="1"/>
              <a:t>আতিকুর</a:t>
            </a:r>
            <a:r>
              <a:rPr lang="en-US" sz="2000" dirty="0"/>
              <a:t> </a:t>
            </a:r>
            <a:r>
              <a:rPr lang="en-US" sz="2000" dirty="0" err="1"/>
              <a:t>রহমান</a:t>
            </a:r>
            <a:endParaRPr lang="en-US" sz="2000" dirty="0"/>
          </a:p>
          <a:p>
            <a:r>
              <a:rPr lang="en-US" sz="1200" dirty="0" err="1"/>
              <a:t>ট্রেড</a:t>
            </a:r>
            <a:r>
              <a:rPr lang="en-US" sz="1200" dirty="0"/>
              <a:t> </a:t>
            </a:r>
            <a:r>
              <a:rPr lang="en-US" sz="1200" dirty="0" err="1"/>
              <a:t>ইন্সট্রাক্টর</a:t>
            </a:r>
            <a:r>
              <a:rPr lang="en-US" sz="1200" dirty="0"/>
              <a:t>(</a:t>
            </a:r>
            <a:r>
              <a:rPr lang="en-US" sz="1200" dirty="0" err="1"/>
              <a:t>ইলেক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ফুলকোট</a:t>
            </a:r>
            <a:r>
              <a:rPr lang="en-US" sz="1200" dirty="0"/>
              <a:t> </a:t>
            </a:r>
            <a:r>
              <a:rPr lang="en-US" sz="1200" dirty="0" err="1"/>
              <a:t>নবোদয়</a:t>
            </a:r>
            <a:r>
              <a:rPr lang="en-US" sz="1200" dirty="0"/>
              <a:t> </a:t>
            </a:r>
            <a:r>
              <a:rPr lang="en-US" sz="1200" dirty="0" err="1"/>
              <a:t>কারিগরি</a:t>
            </a:r>
            <a:r>
              <a:rPr lang="en-US" sz="1200" dirty="0"/>
              <a:t> </a:t>
            </a:r>
            <a:r>
              <a:rPr lang="en-US" sz="1200" dirty="0" err="1"/>
              <a:t>উচ্চ</a:t>
            </a:r>
            <a:r>
              <a:rPr lang="en-US" sz="1200" dirty="0"/>
              <a:t> </a:t>
            </a:r>
            <a:r>
              <a:rPr lang="en-US" sz="1200" dirty="0" err="1"/>
              <a:t>বিদ্যালয়</a:t>
            </a:r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21780"/>
            <a:ext cx="4323846" cy="854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26898" y="956744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পরিচিতি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4192"/>
            <a:ext cx="2191192" cy="3286788"/>
          </a:xfrm>
          <a:prstGeom prst="ellipse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487848-A598-422B-BAAB-DACADF4B5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086" y="2405291"/>
            <a:ext cx="3916285" cy="36228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311CC7-10BE-407F-AB45-B82F82D9CA6A}"/>
              </a:ext>
            </a:extLst>
          </p:cNvPr>
          <p:cNvSpPr/>
          <p:nvPr/>
        </p:nvSpPr>
        <p:spPr>
          <a:xfrm>
            <a:off x="4112773" y="3910651"/>
            <a:ext cx="384060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শ্রেনী</a:t>
            </a:r>
            <a:r>
              <a:rPr lang="en-US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: </a:t>
            </a:r>
            <a:r>
              <a:rPr lang="en-US" dirty="0" err="1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দশম</a:t>
            </a:r>
            <a:endParaRPr lang="en-US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বিষয়</a:t>
            </a:r>
            <a:r>
              <a:rPr lang="en-US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: </a:t>
            </a:r>
            <a:r>
              <a:rPr lang="en-US" dirty="0" err="1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জেনারেল</a:t>
            </a:r>
            <a:r>
              <a:rPr lang="en-US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ইলেকট্রিক্যাল</a:t>
            </a:r>
            <a:r>
              <a:rPr lang="en-US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ওয়ার্কস-১ (২য়)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অধ্যায়</a:t>
            </a:r>
            <a:r>
              <a:rPr lang="en-US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: ১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কমিউনিকেশন</a:t>
            </a:r>
            <a:r>
              <a:rPr lang="en-US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সিস্টেম</a:t>
            </a:r>
            <a:endParaRPr lang="en-US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146ABD-8D85-4E54-BE84-FD2F33C79E07}"/>
              </a:ext>
            </a:extLst>
          </p:cNvPr>
          <p:cNvSpPr/>
          <p:nvPr/>
        </p:nvSpPr>
        <p:spPr>
          <a:xfrm>
            <a:off x="5942908" y="2035959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পাঠ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8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58000">
              <a:schemeClr val="accent2">
                <a:lumMod val="60000"/>
                <a:lumOff val="40000"/>
              </a:schemeClr>
            </a:gs>
            <a:gs pos="15000">
              <a:schemeClr val="accent2">
                <a:lumMod val="60000"/>
                <a:lumOff val="40000"/>
              </a:schemeClr>
            </a:gs>
            <a:gs pos="68000">
              <a:srgbClr val="00B0F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9" y="800100"/>
            <a:ext cx="743978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8458" y="998744"/>
            <a:ext cx="244280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আজকের</a:t>
            </a:r>
            <a:r>
              <a:rPr lang="en-US" sz="2800" dirty="0"/>
              <a:t> </a:t>
            </a:r>
            <a:r>
              <a:rPr lang="en-US" sz="2800" dirty="0" err="1"/>
              <a:t>পাঠ</a:t>
            </a:r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5562600" y="1000780"/>
            <a:ext cx="378795" cy="523220"/>
          </a:xfrm>
          <a:prstGeom prst="ellipse">
            <a:avLst/>
          </a:prstGeom>
          <a:gradFill flip="none" rotWithShape="1">
            <a:gsLst>
              <a:gs pos="58000">
                <a:schemeClr val="accent2">
                  <a:lumMod val="60000"/>
                  <a:lumOff val="4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53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97805" y="990600"/>
            <a:ext cx="378795" cy="523220"/>
          </a:xfrm>
          <a:prstGeom prst="ellipse">
            <a:avLst/>
          </a:prstGeom>
          <a:gradFill flip="none" rotWithShape="1">
            <a:gsLst>
              <a:gs pos="58000">
                <a:schemeClr val="accent2">
                  <a:lumMod val="60000"/>
                  <a:lumOff val="40000"/>
                </a:schemeClr>
              </a:gs>
              <a:gs pos="15000">
                <a:schemeClr val="accent2">
                  <a:lumMod val="60000"/>
                  <a:lumOff val="40000"/>
                </a:schemeClr>
              </a:gs>
              <a:gs pos="53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1315DC-5460-40D4-9B04-8E1636277098}"/>
              </a:ext>
            </a:extLst>
          </p:cNvPr>
          <p:cNvSpPr txBox="1"/>
          <p:nvPr/>
        </p:nvSpPr>
        <p:spPr>
          <a:xfrm>
            <a:off x="2544277" y="1935063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 ক</a:t>
            </a:r>
            <a:r>
              <a:rPr lang="as-IN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</a:t>
            </a:r>
            <a:r>
              <a:rPr lang="en-US" b="1" dirty="0" err="1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্প</a:t>
            </a:r>
            <a:r>
              <a:rPr lang="as-IN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en-US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</a:t>
            </a:r>
            <a:r>
              <a:rPr lang="as-IN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ট</a:t>
            </a:r>
            <a:r>
              <a:rPr lang="en-US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as-IN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</a:t>
            </a:r>
            <a:r>
              <a:rPr lang="en-US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ে</a:t>
            </a:r>
            <a:r>
              <a:rPr lang="as-IN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ট</a:t>
            </a:r>
            <a:r>
              <a:rPr lang="en-US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ও</a:t>
            </a:r>
            <a:r>
              <a:rPr lang="as-IN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য়</a:t>
            </a:r>
            <a:r>
              <a:rPr lang="en-US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as-IN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as-IN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</a:t>
            </a:r>
            <a:r>
              <a:rPr lang="en-US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ও</a:t>
            </a:r>
            <a:r>
              <a:rPr lang="en-US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এর</a:t>
            </a:r>
            <a:r>
              <a:rPr lang="en-US" b="1" dirty="0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ব্যবহার</a:t>
            </a:r>
            <a:endParaRPr lang="en-US" b="1" dirty="0">
              <a:solidFill>
                <a:srgbClr val="FFFF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BCAF82-5844-4205-BAC0-ECB055043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38401"/>
            <a:ext cx="4783755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43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1">
                <a:lumMod val="95000"/>
              </a:schemeClr>
            </a:gs>
            <a:gs pos="53000">
              <a:srgbClr val="00B0F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352800" y="801540"/>
            <a:ext cx="2362200" cy="523220"/>
          </a:xfrm>
          <a:prstGeom prst="rect">
            <a:avLst/>
          </a:prstGeom>
          <a:gradFill flip="none" rotWithShape="1">
            <a:gsLst>
              <a:gs pos="28000">
                <a:srgbClr val="FFFF00"/>
              </a:gs>
              <a:gs pos="48000">
                <a:schemeClr val="accent6">
                  <a:lumMod val="97000"/>
                  <a:lumOff val="3000"/>
                </a:schemeClr>
              </a:gs>
              <a:gs pos="65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শিখনফল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990600" y="1713760"/>
            <a:ext cx="7315199" cy="657468"/>
          </a:xfrm>
          <a:prstGeom prst="parallelogram">
            <a:avLst/>
          </a:prstGeom>
          <a:gradFill>
            <a:gsLst>
              <a:gs pos="67000">
                <a:schemeClr val="bg1">
                  <a:lumMod val="95000"/>
                </a:schemeClr>
              </a:gs>
              <a:gs pos="0">
                <a:srgbClr val="00B0F0"/>
              </a:gs>
            </a:gsLst>
            <a:path path="circle">
              <a:fillToRect l="100000" t="10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নেটওয়ার্ক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জানতে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990600" y="3597904"/>
            <a:ext cx="7239000" cy="657468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কম্পিউটার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নেটওয়ার্ক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কত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প্রকার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তা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জানতে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পারবে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1143000" y="1713760"/>
            <a:ext cx="685800" cy="6574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০১</a:t>
            </a:r>
          </a:p>
        </p:txBody>
      </p:sp>
      <p:sp>
        <p:nvSpPr>
          <p:cNvPr id="27" name="Oval 26"/>
          <p:cNvSpPr/>
          <p:nvPr/>
        </p:nvSpPr>
        <p:spPr>
          <a:xfrm>
            <a:off x="7315200" y="3597904"/>
            <a:ext cx="748145" cy="6574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০২</a:t>
            </a:r>
          </a:p>
        </p:txBody>
      </p:sp>
    </p:spTree>
    <p:extLst>
      <p:ext uri="{BB962C8B-B14F-4D97-AF65-F5344CB8AC3E}">
        <p14:creationId xmlns:p14="http://schemas.microsoft.com/office/powerpoint/2010/main" val="214043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8" grpId="0" animBg="1"/>
      <p:bldP spid="1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chemeClr val="bg1"/>
            </a:gs>
            <a:gs pos="100000">
              <a:srgbClr val="7030A0"/>
            </a:gs>
            <a:gs pos="92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685800"/>
            <a:ext cx="1659429" cy="46166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নেট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ওয়ার্ক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কি</a:t>
            </a:r>
            <a:r>
              <a:rPr lang="as-IN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600200"/>
            <a:ext cx="7162800" cy="378565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as-IN" sz="2400" dirty="0"/>
              <a:t>যখন একাধিক কম্পিউটার পরস্পরে কোনো তার বা বেতার (</a:t>
            </a:r>
            <a:r>
              <a:rPr lang="en-US" sz="2400" dirty="0"/>
              <a:t>wired or wireless) </a:t>
            </a:r>
            <a:r>
              <a:rPr lang="as-IN" sz="2400" dirty="0"/>
              <a:t>মাধ্যমে সংযুক্ত (</a:t>
            </a:r>
            <a:r>
              <a:rPr lang="en-US" sz="2400" dirty="0"/>
              <a:t>connected) </a:t>
            </a:r>
            <a:r>
              <a:rPr lang="as-IN" sz="2400" dirty="0"/>
              <a:t>হয়ে থাকে তখন সেটাকেই বলা হয় নেটওয়ার্ক।</a:t>
            </a:r>
          </a:p>
          <a:p>
            <a:pPr algn="just"/>
            <a:r>
              <a:rPr lang="as-IN" sz="2400" dirty="0"/>
              <a:t>সাধারণ দুটি কম্পিউটার পরস্পরে সংযুক্ত থাকাটাকেও নেটওয়ার্ক বলা হয় আবার হাজার লক্ষ কম্পিউটার ডিভাইস পরস্পরে সংযুক্ত থাকলে সেটাও একটি নেটওয়ার্ক।</a:t>
            </a:r>
          </a:p>
          <a:p>
            <a:pPr algn="just"/>
            <a:r>
              <a:rPr lang="as-IN" sz="2400" dirty="0"/>
              <a:t>আর এভাবেই, যখন কম্পিউটার গুলো পরস্পরে কোনো মাধ্যমে সংযুক্ত হয়ে থাকে তখন তারা নিজেদের মধ্যে যোগাযোগ (</a:t>
            </a:r>
            <a:r>
              <a:rPr lang="en-US" sz="2400" dirty="0"/>
              <a:t>communication), </a:t>
            </a:r>
            <a:r>
              <a:rPr lang="as-IN" sz="2400" dirty="0"/>
              <a:t>ডাটার আদান প্রদান, শংসাধনের আদান প্রদান ইত্যাদি করতে পারেন।</a:t>
            </a:r>
          </a:p>
        </p:txBody>
      </p:sp>
    </p:spTree>
    <p:extLst>
      <p:ext uri="{BB962C8B-B14F-4D97-AF65-F5344CB8AC3E}">
        <p14:creationId xmlns:p14="http://schemas.microsoft.com/office/powerpoint/2010/main" val="151365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chemeClr val="bg1"/>
            </a:gs>
            <a:gs pos="99000">
              <a:srgbClr val="7030A0"/>
            </a:gs>
            <a:gs pos="92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0568" y="648415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নেটওয়ার্ক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কত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প্রকার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ও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কি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কি</a:t>
            </a:r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672933" y="1219200"/>
            <a:ext cx="7696200" cy="670894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86000">
                <a:schemeClr val="bg1"/>
              </a:gs>
              <a:gs pos="99000">
                <a:srgbClr val="7030A0"/>
              </a:gs>
              <a:gs pos="92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000" dirty="0"/>
              <a:t>(ক) </a:t>
            </a:r>
            <a:r>
              <a:rPr lang="en-US" sz="2000" b="1" i="1" dirty="0"/>
              <a:t>PAN (Personal Area Network)</a:t>
            </a:r>
            <a:endParaRPr lang="en-US" sz="2000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672933" y="2130362"/>
            <a:ext cx="7696200" cy="670894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86000">
                <a:schemeClr val="bg1"/>
              </a:gs>
              <a:gs pos="96000">
                <a:srgbClr val="00B0F0"/>
              </a:gs>
              <a:gs pos="93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dirty="0"/>
              <a:t>(খ) </a:t>
            </a:r>
            <a:r>
              <a:rPr lang="en-US" b="1" i="1" dirty="0"/>
              <a:t>HAN (Home Area Network)</a:t>
            </a:r>
            <a:endParaRPr lang="en-US" sz="2000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707569" y="3041524"/>
            <a:ext cx="7696200" cy="670894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86000">
                <a:schemeClr val="bg1"/>
              </a:gs>
              <a:gs pos="96000">
                <a:srgbClr val="7030A0"/>
              </a:gs>
              <a:gs pos="90000">
                <a:schemeClr val="accent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dirty="0"/>
              <a:t>(গ) </a:t>
            </a:r>
            <a:r>
              <a:rPr lang="en-US" b="1" i="1" dirty="0"/>
              <a:t>LAN (Local Area Network)</a:t>
            </a:r>
            <a:endParaRPr lang="en-US" sz="2000" dirty="0"/>
          </a:p>
        </p:txBody>
      </p:sp>
      <p:sp>
        <p:nvSpPr>
          <p:cNvPr id="10" name="Round Diagonal Corner Rectangle 9"/>
          <p:cNvSpPr/>
          <p:nvPr/>
        </p:nvSpPr>
        <p:spPr>
          <a:xfrm>
            <a:off x="707569" y="3952686"/>
            <a:ext cx="7696200" cy="670894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86000">
                <a:schemeClr val="bg1"/>
              </a:gs>
              <a:gs pos="96000">
                <a:srgbClr val="92D050"/>
              </a:gs>
              <a:gs pos="90000">
                <a:schemeClr val="accent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  <a:r>
              <a:rPr lang="as-IN" dirty="0"/>
              <a:t>(ঘ) </a:t>
            </a:r>
            <a:r>
              <a:rPr lang="en-US" b="1" i="1" dirty="0"/>
              <a:t>WAN (Wide Area Network)</a:t>
            </a:r>
            <a:endParaRPr lang="as-IN" dirty="0">
              <a:effectLst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707569" y="4815508"/>
            <a:ext cx="7696200" cy="670894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86000">
                <a:schemeClr val="bg1"/>
              </a:gs>
              <a:gs pos="95000">
                <a:srgbClr val="FFC000"/>
              </a:gs>
              <a:gs pos="90000">
                <a:schemeClr val="accent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  <a:r>
              <a:rPr lang="as-IN" dirty="0"/>
              <a:t>(ঙ) </a:t>
            </a:r>
            <a:r>
              <a:rPr lang="en-US" b="1" i="1" dirty="0"/>
              <a:t>MAN (Metropolitan Area Network)</a:t>
            </a:r>
            <a:endParaRPr lang="as-IN" dirty="0">
              <a:effectLst/>
            </a:endParaRPr>
          </a:p>
        </p:txBody>
      </p:sp>
      <p:sp>
        <p:nvSpPr>
          <p:cNvPr id="13" name="Teardrop 12"/>
          <p:cNvSpPr/>
          <p:nvPr/>
        </p:nvSpPr>
        <p:spPr>
          <a:xfrm>
            <a:off x="2057400" y="657940"/>
            <a:ext cx="457200" cy="369332"/>
          </a:xfrm>
          <a:prstGeom prst="teardrop">
            <a:avLst/>
          </a:prstGeom>
          <a:gradFill>
            <a:gsLst>
              <a:gs pos="73000">
                <a:srgbClr val="00B0F0"/>
              </a:gs>
              <a:gs pos="99000">
                <a:srgbClr val="7030A0"/>
              </a:gs>
              <a:gs pos="66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>
            <a:off x="6527466" y="609600"/>
            <a:ext cx="457200" cy="369332"/>
          </a:xfrm>
          <a:prstGeom prst="teardrop">
            <a:avLst/>
          </a:prstGeom>
          <a:gradFill>
            <a:gsLst>
              <a:gs pos="86000">
                <a:schemeClr val="bg1"/>
              </a:gs>
              <a:gs pos="75000">
                <a:srgbClr val="7030A0"/>
              </a:gs>
              <a:gs pos="52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chemeClr val="bg1"/>
            </a:gs>
            <a:gs pos="99000">
              <a:srgbClr val="7030A0"/>
            </a:gs>
            <a:gs pos="92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609600"/>
            <a:ext cx="3005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PAN (Personal Area Network)</a:t>
            </a:r>
            <a:endParaRPr lang="en-US" dirty="0"/>
          </a:p>
        </p:txBody>
      </p:sp>
      <p:sp>
        <p:nvSpPr>
          <p:cNvPr id="13" name="Teardrop 12"/>
          <p:cNvSpPr/>
          <p:nvPr/>
        </p:nvSpPr>
        <p:spPr>
          <a:xfrm>
            <a:off x="2057400" y="657940"/>
            <a:ext cx="457200" cy="369332"/>
          </a:xfrm>
          <a:prstGeom prst="teardrop">
            <a:avLst/>
          </a:prstGeom>
          <a:gradFill>
            <a:gsLst>
              <a:gs pos="73000">
                <a:srgbClr val="00B0F0"/>
              </a:gs>
              <a:gs pos="99000">
                <a:srgbClr val="7030A0"/>
              </a:gs>
              <a:gs pos="66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>
            <a:off x="5815185" y="629365"/>
            <a:ext cx="457200" cy="369332"/>
          </a:xfrm>
          <a:prstGeom prst="teardrop">
            <a:avLst/>
          </a:prstGeom>
          <a:gradFill>
            <a:gsLst>
              <a:gs pos="86000">
                <a:schemeClr val="bg1"/>
              </a:gs>
              <a:gs pos="75000">
                <a:srgbClr val="7030A0"/>
              </a:gs>
              <a:gs pos="52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34513A-4A17-412A-9AB6-6727BBB03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010" y="2505075"/>
            <a:ext cx="2476500" cy="1847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C72CAE-02AB-4102-959A-B9D7646AFE1D}"/>
              </a:ext>
            </a:extLst>
          </p:cNvPr>
          <p:cNvSpPr/>
          <p:nvPr/>
        </p:nvSpPr>
        <p:spPr>
          <a:xfrm>
            <a:off x="762000" y="155575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/>
              <a:t>Personal Area Network </a:t>
            </a:r>
            <a:r>
              <a:rPr lang="as-IN" dirty="0"/>
              <a:t>অনেক ছোট রকমের একটি নেটওয়ার্ক যেটা একটি ঘরের মধ্যে সীমিত থাকে।</a:t>
            </a:r>
          </a:p>
          <a:p>
            <a:pPr algn="just"/>
            <a:r>
              <a:rPr lang="en-US" dirty="0"/>
              <a:t>PAN </a:t>
            </a:r>
            <a:r>
              <a:rPr lang="as-IN" dirty="0"/>
              <a:t>এর মধ্যে একটি বা একাধিক কম্পিউটার পরস্পরে সংযুক্ত হয়ে থাকতে পারে।</a:t>
            </a:r>
          </a:p>
          <a:p>
            <a:pPr algn="just"/>
            <a:r>
              <a:rPr lang="as-IN" dirty="0"/>
              <a:t>এর বাইরেও এই নেটওয়ার্ক এর মধ্যে </a:t>
            </a:r>
            <a:r>
              <a:rPr lang="en-US" b="1" dirty="0"/>
              <a:t>telephone, video game console</a:t>
            </a:r>
            <a:r>
              <a:rPr lang="en-US" dirty="0"/>
              <a:t> </a:t>
            </a:r>
            <a:r>
              <a:rPr lang="as-IN" dirty="0"/>
              <a:t>ইত্যাদি সংযুক্ত থাকতে পারে।</a:t>
            </a:r>
          </a:p>
          <a:p>
            <a:pPr algn="just"/>
            <a:r>
              <a:rPr lang="as-IN" dirty="0"/>
              <a:t>এটা সাধারণত একটি ব্যক্তিগত নেটওয়ার্ক যেটাকে নিজের ঘরের মধ্যে বা কর্মস্থানে (</a:t>
            </a:r>
            <a:r>
              <a:rPr lang="en-US" dirty="0"/>
              <a:t>office) </a:t>
            </a:r>
            <a:r>
              <a:rPr lang="as-IN" dirty="0"/>
              <a:t>ব্যক্তিগত ব্যবহারের উদ্দেশ্যে তৈরি / ব্যবহার করা হয়।</a:t>
            </a:r>
          </a:p>
          <a:p>
            <a:pPr algn="just"/>
            <a:r>
              <a:rPr lang="en-US" dirty="0"/>
              <a:t>PAN </a:t>
            </a:r>
            <a:r>
              <a:rPr lang="as-IN" dirty="0"/>
              <a:t>এর মাধ্যমে </a:t>
            </a:r>
            <a:r>
              <a:rPr lang="en-US" dirty="0"/>
              <a:t>computers, smartphones, tablets </a:t>
            </a:r>
            <a:r>
              <a:rPr lang="as-IN" dirty="0"/>
              <a:t>এবং </a:t>
            </a:r>
            <a:r>
              <a:rPr lang="en-US" dirty="0"/>
              <a:t>personal digital assistants </a:t>
            </a:r>
            <a:r>
              <a:rPr lang="as-IN" dirty="0"/>
              <a:t>এর মধ্যে ডাটার প্রেরণ করা যেতে পারে।</a:t>
            </a:r>
          </a:p>
          <a:p>
            <a:pPr algn="just"/>
            <a:r>
              <a:rPr lang="as-IN" dirty="0"/>
              <a:t>সাধারণে এই নেটওয়ার্ক এর রেঞ্জ 10 </a:t>
            </a:r>
            <a:r>
              <a:rPr lang="en-US" dirty="0"/>
              <a:t>meters </a:t>
            </a:r>
            <a:r>
              <a:rPr lang="as-IN" dirty="0"/>
              <a:t>এর মধ্যে সীমিত থাকে।</a:t>
            </a:r>
          </a:p>
        </p:txBody>
      </p:sp>
    </p:spTree>
    <p:extLst>
      <p:ext uri="{BB962C8B-B14F-4D97-AF65-F5344CB8AC3E}">
        <p14:creationId xmlns:p14="http://schemas.microsoft.com/office/powerpoint/2010/main" val="321138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chemeClr val="bg1"/>
            </a:gs>
            <a:gs pos="99000">
              <a:srgbClr val="7030A0"/>
            </a:gs>
            <a:gs pos="92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609600"/>
            <a:ext cx="3005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PAN (Personal Area Network)</a:t>
            </a:r>
            <a:endParaRPr lang="en-US" dirty="0"/>
          </a:p>
        </p:txBody>
      </p:sp>
      <p:sp>
        <p:nvSpPr>
          <p:cNvPr id="13" name="Teardrop 12"/>
          <p:cNvSpPr/>
          <p:nvPr/>
        </p:nvSpPr>
        <p:spPr>
          <a:xfrm>
            <a:off x="2057400" y="657940"/>
            <a:ext cx="457200" cy="369332"/>
          </a:xfrm>
          <a:prstGeom prst="teardrop">
            <a:avLst/>
          </a:prstGeom>
          <a:gradFill>
            <a:gsLst>
              <a:gs pos="73000">
                <a:srgbClr val="00B0F0"/>
              </a:gs>
              <a:gs pos="99000">
                <a:srgbClr val="7030A0"/>
              </a:gs>
              <a:gs pos="66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>
            <a:off x="5815185" y="629365"/>
            <a:ext cx="457200" cy="369332"/>
          </a:xfrm>
          <a:prstGeom prst="teardrop">
            <a:avLst/>
          </a:prstGeom>
          <a:gradFill>
            <a:gsLst>
              <a:gs pos="86000">
                <a:schemeClr val="bg1"/>
              </a:gs>
              <a:gs pos="75000">
                <a:srgbClr val="7030A0"/>
              </a:gs>
              <a:gs pos="52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34513A-4A17-412A-9AB6-6727BBB03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010" y="2505075"/>
            <a:ext cx="2476500" cy="18478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C8AE6B-4C7C-4721-94E6-78100279463B}"/>
              </a:ext>
            </a:extLst>
          </p:cNvPr>
          <p:cNvSpPr/>
          <p:nvPr/>
        </p:nvSpPr>
        <p:spPr>
          <a:xfrm>
            <a:off x="838200" y="24384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b="1" dirty="0"/>
              <a:t>বৈশিষ্ট্য 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বাড়ি, অফিস, গাড়ি বা যেকোনো স্থানে সহজেই এই ধরনের নেটওয়ার্ক তৈরি করা যায়।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খরচ তুলনামূলক কম।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তুলনামূলকভাবে নিরাপদ।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ডিভাইসগুলোর সংযোগ তারযুক্ত বা তারবিহীন হতে পারে।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তারবিহীন মাউস, কীবোর্ড এবং ব্লুটুথ সিস্টেম ইত্যাদি ব্যবহৃত হয়।</a:t>
            </a:r>
            <a:endParaRPr lang="as-IN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347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1477</TotalTime>
  <Words>693</Words>
  <Application>Microsoft Office PowerPoint</Application>
  <PresentationFormat>On-screen Show (4:3)</PresentationFormat>
  <Paragraphs>94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Nirmala UI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Atik</dc:creator>
  <cp:lastModifiedBy>r</cp:lastModifiedBy>
  <cp:revision>131</cp:revision>
  <dcterms:created xsi:type="dcterms:W3CDTF">2006-08-16T00:00:00Z</dcterms:created>
  <dcterms:modified xsi:type="dcterms:W3CDTF">2023-03-06T11:13:28Z</dcterms:modified>
</cp:coreProperties>
</file>