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  <p:sldMasterId id="2147483975" r:id="rId2"/>
    <p:sldMasterId id="2147484000" r:id="rId3"/>
    <p:sldMasterId id="2147484012" r:id="rId4"/>
    <p:sldMasterId id="2147484024" r:id="rId5"/>
  </p:sldMasterIdLst>
  <p:notesMasterIdLst>
    <p:notesMasterId r:id="rId27"/>
  </p:notesMasterIdLst>
  <p:sldIdLst>
    <p:sldId id="318" r:id="rId6"/>
    <p:sldId id="270" r:id="rId7"/>
    <p:sldId id="271" r:id="rId8"/>
    <p:sldId id="272" r:id="rId9"/>
    <p:sldId id="287" r:id="rId10"/>
    <p:sldId id="282" r:id="rId11"/>
    <p:sldId id="286" r:id="rId12"/>
    <p:sldId id="275" r:id="rId13"/>
    <p:sldId id="276" r:id="rId14"/>
    <p:sldId id="277" r:id="rId15"/>
    <p:sldId id="256" r:id="rId16"/>
    <p:sldId id="290" r:id="rId17"/>
    <p:sldId id="298" r:id="rId18"/>
    <p:sldId id="297" r:id="rId19"/>
    <p:sldId id="300" r:id="rId20"/>
    <p:sldId id="302" r:id="rId21"/>
    <p:sldId id="285" r:id="rId22"/>
    <p:sldId id="259" r:id="rId23"/>
    <p:sldId id="311" r:id="rId24"/>
    <p:sldId id="313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1C117BF-0DA8-4DDB-904B-D126113F629C}">
          <p14:sldIdLst>
            <p14:sldId id="314"/>
            <p14:sldId id="270"/>
            <p14:sldId id="317"/>
            <p14:sldId id="271"/>
            <p14:sldId id="272"/>
            <p14:sldId id="273"/>
            <p14:sldId id="308"/>
            <p14:sldId id="287"/>
            <p14:sldId id="282"/>
            <p14:sldId id="283"/>
            <p14:sldId id="286"/>
            <p14:sldId id="288"/>
            <p14:sldId id="275"/>
            <p14:sldId id="276"/>
            <p14:sldId id="277"/>
            <p14:sldId id="278"/>
            <p14:sldId id="256"/>
            <p14:sldId id="290"/>
            <p14:sldId id="307"/>
            <p14:sldId id="298"/>
            <p14:sldId id="297"/>
            <p14:sldId id="300"/>
            <p14:sldId id="302"/>
            <p14:sldId id="303"/>
            <p14:sldId id="306"/>
            <p14:sldId id="316"/>
            <p14:sldId id="285"/>
          </p14:sldIdLst>
        </p14:section>
        <p14:section name="Untitled Section" id="{D776A566-D854-40E8-8600-B3B705D88B04}">
          <p14:sldIdLst>
            <p14:sldId id="259"/>
            <p14:sldId id="311"/>
            <p14:sldId id="313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B1305-E769-47F3-8CE4-834E60B98E0D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137F84-50AC-463E-9953-8091AD651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764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C6CEEA-5394-4C7D-974D-708BA1CACF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15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5B40-FC28-400E-8669-FAB2D541A5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6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37F84-50AC-463E-9953-8091AD651E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65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A81C0-10C3-48A3-AA2A-1D3647BA3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67D38-714F-49E4-8D62-89FBB5A5C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F5B6-5106-421E-B83B-2EA5DA8F0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81C0-10C3-48A3-AA2A-1D3647BA3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18621-78C0-468F-BB2E-AEF9616DC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B3AD0-7F4E-492A-B863-3BCEB6FE5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50930-6131-4BB8-93BB-004C3A024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8C3C4-D78A-49AD-884B-E362A8D29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E288-ABA7-4F82-BA5B-C2E30EB36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D495-40BA-43AF-BC5A-7AE2C9A2A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BFDB5-DB1B-4D39-8B3A-14146E84E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67D38-714F-49E4-8D62-89FBB5A5C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F5B6-5106-421E-B83B-2EA5DA8F0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/>
              <a:pPr/>
              <a:t>3/6/2023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690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910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6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78751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867307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739104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071622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718621-78C0-468F-BB2E-AEF9616DC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22148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F4E7ED"/>
                </a:solidFill>
              </a:rPr>
              <a:pPr/>
              <a:t>3/6/2023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0725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763788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B13F9A"/>
                </a:solidFill>
              </a:rPr>
              <a:pPr/>
              <a:t>3/6/2023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552101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55475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12506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56741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603863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53140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91642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66B3AD0-7F4E-492A-B863-3BCEB6FE5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969430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46732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92568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72032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3/6/2023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37301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81C0-10C3-48A3-AA2A-1D3647BA3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9863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4820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18621-78C0-468F-BB2E-AEF9616DC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3325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B3AD0-7F4E-492A-B863-3BCEB6FE5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0187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50930-6131-4BB8-93BB-004C3A024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1959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50930-6131-4BB8-93BB-004C3A024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8C3C4-D78A-49AD-884B-E362A8D29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9631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E288-ABA7-4F82-BA5B-C2E30EB36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1975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D495-40BA-43AF-BC5A-7AE2C9A2A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8309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BFDB5-DB1B-4D39-8B3A-14146E84E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4452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67D38-714F-49E4-8D62-89FBB5A5C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6855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F5B6-5106-421E-B83B-2EA5DA8F0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931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E8C3C4-D78A-49AD-884B-E362A8D29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FE288-ABA7-4F82-BA5B-C2E30EB36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04D495-40BA-43AF-BC5A-7AE2C9A2A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45BFDB5-DB1B-4D39-8B3A-14146E84E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143A817F-2CA3-4E15-BCD5-284D66C8B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spd="slow" advClick="0"/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3A817F-2CA3-4E15-BCD5-284D66C8B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spd="slow" advClick="0"/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B13F9A"/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3/6/2023</a:t>
            </a:fld>
            <a:endParaRPr lang="en-US">
              <a:solidFill>
                <a:srgbClr val="B13F9A"/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13F9A"/>
              </a:solidFill>
              <a:latin typeface="Trebuchet MS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B13F9A"/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B13F9A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6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 advClick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D6ECFF"/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3/6/2023</a:t>
            </a:fld>
            <a:endParaRPr lang="en-US">
              <a:solidFill>
                <a:srgbClr val="D6ECFF"/>
              </a:solidFill>
              <a:latin typeface="Corbe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6ECFF"/>
              </a:solidFill>
              <a:latin typeface="Corbel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D6ECFF"/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 spd="slow" advClick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3/4/2013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A817F-2CA3-4E15-BCD5-284D66C8B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7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 spd="slow" advClick="0"/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52" y="305097"/>
            <a:ext cx="8335617" cy="6064194"/>
            <a:chOff x="410817" y="371062"/>
            <a:chExt cx="8335617" cy="606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17" y="371062"/>
              <a:ext cx="8335617" cy="60641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2247">
              <a:off x="8152235" y="610835"/>
              <a:ext cx="467286" cy="43094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614581" y="698269"/>
            <a:ext cx="467286" cy="430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8112594" y="1160351"/>
            <a:ext cx="467286" cy="430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147484" y="771450"/>
            <a:ext cx="439701" cy="430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516052" y="1160352"/>
            <a:ext cx="467286" cy="430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880292" y="1556302"/>
            <a:ext cx="467286" cy="430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506912" y="793591"/>
            <a:ext cx="467286" cy="43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917345" y="1222911"/>
            <a:ext cx="467286" cy="430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314994" y="1723288"/>
            <a:ext cx="467286" cy="430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787311" y="2180738"/>
            <a:ext cx="467286" cy="43094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 rot="2282657">
            <a:off x="-256363" y="2352613"/>
            <a:ext cx="8289957" cy="1899733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5931736" y="842971"/>
            <a:ext cx="467286" cy="430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340323" y="1361160"/>
            <a:ext cx="467286" cy="430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749695" y="1841100"/>
            <a:ext cx="467286" cy="430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122719" y="2286613"/>
            <a:ext cx="467286" cy="430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559715" y="2750822"/>
            <a:ext cx="467286" cy="4309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5268144" y="904031"/>
            <a:ext cx="467286" cy="430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5680047" y="1438127"/>
            <a:ext cx="467286" cy="430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102424" y="1916583"/>
            <a:ext cx="467286" cy="430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539422" y="2442646"/>
            <a:ext cx="467286" cy="4309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961164" y="2892659"/>
            <a:ext cx="467286" cy="430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436956" y="3385582"/>
            <a:ext cx="467286" cy="4309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4528863" y="842502"/>
            <a:ext cx="467286" cy="4309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4922841" y="1409137"/>
            <a:ext cx="467286" cy="4309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5359840" y="1943235"/>
            <a:ext cx="467286" cy="4309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5877912" y="2442648"/>
            <a:ext cx="467286" cy="4309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340323" y="3001296"/>
            <a:ext cx="467286" cy="4309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6802734" y="3490164"/>
            <a:ext cx="467286" cy="4309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247">
            <a:off x="7314995" y="3980989"/>
            <a:ext cx="467286" cy="4309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17667" cy="68579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817" y="1"/>
            <a:ext cx="4499183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8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33399"/>
            <a:ext cx="7010400" cy="434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শিয়রের কাছে নিবু নিবু দীপ ঘুরিয়া ঘুরিয়া জলে,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একেলা পরান দোলে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0260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2D169-D26D-4F03-99E8-B80CBFF93A0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050" name="Picture 2" descr="C:\Documents and Settings\Administrator\Desktop\ACC\Picture\Feeding Birds.jpg"/>
          <p:cNvSpPr>
            <a:spLocks noChangeAspect="1" noChangeArrowheads="1"/>
          </p:cNvSpPr>
          <p:nvPr/>
        </p:nvSpPr>
        <p:spPr bwMode="auto">
          <a:xfrm>
            <a:off x="630238" y="2286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E:\MOTIAR\D,contennt Picture 2\2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1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391561"/>
            <a:ext cx="82296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কুঁড়েঘর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বেড়ার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ফাকেঁতে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আসিছে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গণিছে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E:\MOTIAR\D,contennt Picture 2\2\রা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53000"/>
            <a:ext cx="8763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মা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কয়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 ‘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বাছারে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!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চুপটি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করিয়া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ঘুমোত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একটি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বার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’,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ছেলে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রেগে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কয়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 ‘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ঘুম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যে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আসে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না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করিব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আমি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তার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’।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5868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42" name="Picture 2" descr="E:\MOTIAR\D,contennt Picture 2\2\ল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4388"/>
            <a:ext cx="3924300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MOTIAR\D,contennt Picture 2\2\মোয়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5254"/>
            <a:ext cx="3886200" cy="32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648200"/>
            <a:ext cx="85344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   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শোন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মা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আমার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লাটাই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কিন্তু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রাখিও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যতন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</a:t>
            </a:r>
          </a:p>
          <a:p>
            <a:pPr algn="just"/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রাখিও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ঢ্যাঁপের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মোয়া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বেঁধে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তুমি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সাত-নরি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সিকা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ভরে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।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93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266" name="Picture 2" descr="E:\MOTIAR\D,contennt Picture 2\2\সিক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9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029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ফুলঝুরি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18345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290" name="Picture 2" descr="E:\MOTIAR\D,contennt Picture 2\2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2052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MOTIAR\D,contennt Picture 2\2\images.jp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88" y="762000"/>
            <a:ext cx="4100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80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800600"/>
            <a:ext cx="83058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আড়ঙের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দিনে</a:t>
            </a:r>
            <a:r>
              <a:rPr lang="en-US" sz="40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পুতুল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কিনিতে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পয়সা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জোটেনি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তাই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 </a:t>
            </a:r>
          </a:p>
          <a:p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বলেছে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মোসলমানের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আড়ঙ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দেখিতে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নাই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।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08948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১৮/০৮/২০১৪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098D-FA77-45A7-A9F5-50055A5F0A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338" name="Picture 2" descr="E:\MOTIAR\D,contennt Picture 2\2\পেচ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0104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105400"/>
            <a:ext cx="7924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হুতুম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ডাকিছে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অকল্যাণ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দূর-দূর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82111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211" y="381000"/>
            <a:ext cx="71403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76800"/>
            <a:ext cx="8305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সন্তানের  প্রতি মায়ের  অকৃতিম ভালোবাসার স্বরুপ বিশ্লেষ</a:t>
            </a:r>
            <a:r>
              <a:rPr lang="en-US" sz="4400" dirty="0" smtClean="0">
                <a:latin typeface="NikoshLightBAN" pitchFamily="2" charset="0"/>
                <a:cs typeface="NikoshLightBAN" pitchFamily="2" charset="0"/>
              </a:rPr>
              <a:t>ণ</a:t>
            </a:r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 কর?</a:t>
            </a:r>
            <a:endParaRPr lang="bn-BD" dirty="0" smtClean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098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5305" y="1745917"/>
            <a:ext cx="4648200" cy="27432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4833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62398-4F59-4DF6-BAE0-4CD59368863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914400"/>
            <a:ext cx="6477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2\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314575"/>
            <a:ext cx="3352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8600" y="4267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পার্শে জ্বালিয়া মাটির প্রদীপ  বাতাসে  জমায়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আঁধারের সাথে জুঝিয়া তাহার ফুরায়ে এসেছে তেল 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পল্লী জননী কবিতার আলোকে ব্যাখ্যা কর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Callout 2"/>
          <p:cNvSpPr/>
          <p:nvPr/>
        </p:nvSpPr>
        <p:spPr>
          <a:xfrm>
            <a:off x="76200" y="0"/>
            <a:ext cx="4114800" cy="2362200"/>
          </a:xfrm>
          <a:prstGeom prst="quadArrow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।পল্লী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5257800" y="3200400"/>
            <a:ext cx="3733800" cy="2362200"/>
          </a:xfrm>
          <a:prstGeom prst="quadArrowCallout">
            <a:avLst/>
          </a:prstGeom>
          <a:solidFill>
            <a:schemeClr val="accent4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76200" y="3886200"/>
            <a:ext cx="4343400" cy="2667000"/>
          </a:xfrm>
          <a:prstGeom prst="quadArrow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667000"/>
            <a:ext cx="3200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4800600" y="228600"/>
            <a:ext cx="4114800" cy="26670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B7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02325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পথ্য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জোটার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069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965" y="1389926"/>
            <a:ext cx="6324600" cy="502244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সোলেমান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বি,এন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রাণীশনকৈল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7046" y="347240"/>
            <a:ext cx="4800600" cy="120015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4214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8125" y="3980656"/>
            <a:ext cx="57150" cy="104775"/>
          </a:xfrm>
        </p:spPr>
      </p:pic>
      <p:pic>
        <p:nvPicPr>
          <p:cNvPr id="6" name="Picture 5" descr="hgj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245" flipH="1">
            <a:off x="6113572" y="4263914"/>
            <a:ext cx="1814712" cy="2286000"/>
          </a:xfrm>
          <a:prstGeom prst="rect">
            <a:avLst/>
          </a:prstGeom>
        </p:spPr>
      </p:pic>
      <p:pic>
        <p:nvPicPr>
          <p:cNvPr id="7" name="Picture 6" descr="hgj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14800"/>
            <a:ext cx="1721943" cy="2324624"/>
          </a:xfrm>
          <a:prstGeom prst="rect">
            <a:avLst/>
          </a:prstGeom>
        </p:spPr>
      </p:pic>
      <p:pic>
        <p:nvPicPr>
          <p:cNvPr id="9" name="Picture 8" descr="graphics-flowers-5248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239000" y="138113"/>
            <a:ext cx="1371600" cy="1000124"/>
          </a:xfrm>
          <a:prstGeom prst="rect">
            <a:avLst/>
          </a:prstGeom>
        </p:spPr>
      </p:pic>
      <p:pic>
        <p:nvPicPr>
          <p:cNvPr id="10" name="Picture 9" descr="graphics-flowers-5248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81000" y="152400"/>
            <a:ext cx="1371600" cy="1000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533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4800" b="1" kern="1100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AutoShape 4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pic>
        <p:nvPicPr>
          <p:cNvPr id="5125" name="Picture 5" descr="E:\MOTIAR\D,contennt Picture 2\hom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151" y="1524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5" y="2362200"/>
            <a:ext cx="845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pic>
        <p:nvPicPr>
          <p:cNvPr id="4" name="Picture 5" descr="E:\New folder\animated-wallpapers-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94" y="4585123"/>
            <a:ext cx="3378105" cy="203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5900" y="2731532"/>
            <a:ext cx="875982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পড়াশোনায়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741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_friend_flowers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00" y="76200"/>
            <a:ext cx="7924800" cy="640389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09600" y="1645890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" y="5829350"/>
            <a:ext cx="452438" cy="879345"/>
          </a:xfrm>
          <a:prstGeom prst="rect">
            <a:avLst/>
          </a:prstGeom>
          <a:noFill/>
        </p:spPr>
      </p:pic>
      <p:pic>
        <p:nvPicPr>
          <p:cNvPr id="6" name="Picture 5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62" y="5829350"/>
            <a:ext cx="452438" cy="879345"/>
          </a:xfrm>
          <a:prstGeom prst="rect">
            <a:avLst/>
          </a:prstGeom>
          <a:noFill/>
        </p:spPr>
      </p:pic>
      <p:pic>
        <p:nvPicPr>
          <p:cNvPr id="7" name="Picture 6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991150"/>
            <a:ext cx="452438" cy="879345"/>
          </a:xfrm>
          <a:prstGeom prst="rect">
            <a:avLst/>
          </a:prstGeom>
          <a:noFill/>
        </p:spPr>
      </p:pic>
      <p:pic>
        <p:nvPicPr>
          <p:cNvPr id="8" name="Picture 7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62" y="4956095"/>
            <a:ext cx="452438" cy="879345"/>
          </a:xfrm>
          <a:prstGeom prst="rect">
            <a:avLst/>
          </a:prstGeom>
          <a:noFill/>
        </p:spPr>
      </p:pic>
      <p:pic>
        <p:nvPicPr>
          <p:cNvPr id="9" name="Picture 8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79695"/>
            <a:ext cx="452438" cy="879345"/>
          </a:xfrm>
          <a:prstGeom prst="rect">
            <a:avLst/>
          </a:prstGeom>
          <a:noFill/>
        </p:spPr>
      </p:pic>
      <p:pic>
        <p:nvPicPr>
          <p:cNvPr id="10" name="Picture 9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52950"/>
            <a:ext cx="452438" cy="879345"/>
          </a:xfrm>
          <a:prstGeom prst="rect">
            <a:avLst/>
          </a:prstGeom>
          <a:noFill/>
        </p:spPr>
      </p:pic>
      <p:pic>
        <p:nvPicPr>
          <p:cNvPr id="11" name="Picture 10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62" y="4041695"/>
            <a:ext cx="452438" cy="879345"/>
          </a:xfrm>
          <a:prstGeom prst="rect">
            <a:avLst/>
          </a:prstGeom>
          <a:noFill/>
        </p:spPr>
      </p:pic>
      <p:pic>
        <p:nvPicPr>
          <p:cNvPr id="12" name="Picture 11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485950"/>
            <a:ext cx="452438" cy="879345"/>
          </a:xfrm>
          <a:prstGeom prst="rect">
            <a:avLst/>
          </a:prstGeom>
          <a:noFill/>
        </p:spPr>
      </p:pic>
      <p:pic>
        <p:nvPicPr>
          <p:cNvPr id="13" name="Picture 12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400350"/>
            <a:ext cx="452438" cy="879345"/>
          </a:xfrm>
          <a:prstGeom prst="rect">
            <a:avLst/>
          </a:prstGeom>
          <a:noFill/>
        </p:spPr>
      </p:pic>
      <p:pic>
        <p:nvPicPr>
          <p:cNvPr id="14" name="Picture 13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9162" y="571550"/>
            <a:ext cx="452438" cy="879345"/>
          </a:xfrm>
          <a:prstGeom prst="rect">
            <a:avLst/>
          </a:prstGeom>
          <a:noFill/>
        </p:spPr>
      </p:pic>
      <p:pic>
        <p:nvPicPr>
          <p:cNvPr id="15" name="Picture 14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9162" y="1485950"/>
            <a:ext cx="452438" cy="879345"/>
          </a:xfrm>
          <a:prstGeom prst="rect">
            <a:avLst/>
          </a:prstGeom>
          <a:noFill/>
        </p:spPr>
      </p:pic>
      <p:pic>
        <p:nvPicPr>
          <p:cNvPr id="16" name="Picture 15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9162" y="2400350"/>
            <a:ext cx="452438" cy="879345"/>
          </a:xfrm>
          <a:prstGeom prst="rect">
            <a:avLst/>
          </a:prstGeom>
          <a:noFill/>
        </p:spPr>
      </p:pic>
      <p:pic>
        <p:nvPicPr>
          <p:cNvPr id="17" name="Picture 16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62" y="3279695"/>
            <a:ext cx="452438" cy="879345"/>
          </a:xfrm>
          <a:prstGeom prst="rect">
            <a:avLst/>
          </a:prstGeom>
          <a:noFill/>
        </p:spPr>
      </p:pic>
      <p:pic>
        <p:nvPicPr>
          <p:cNvPr id="18" name="Picture 17" descr="E:\picture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50"/>
            <a:ext cx="452438" cy="879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813195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equential Access Storage 8"/>
          <p:cNvSpPr/>
          <p:nvPr/>
        </p:nvSpPr>
        <p:spPr>
          <a:xfrm>
            <a:off x="1828800" y="838200"/>
            <a:ext cx="5257800" cy="1143000"/>
          </a:xfrm>
          <a:prstGeom prst="flowChartMagneticTap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1524000" y="2209800"/>
            <a:ext cx="6248400" cy="4038600"/>
          </a:xfrm>
          <a:prstGeom prst="verticalScroll">
            <a:avLst>
              <a:gd name="adj" fmla="val 121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পল্লীজননী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4400" dirty="0" smtClean="0">
                <a:solidFill>
                  <a:srgbClr val="FFF39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9107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95600"/>
            <a:ext cx="90678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বলতে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শব্দের অর্থ বলতে ও বাক্যে প্রয়োগ করে লিখতে পারবে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সন্তানের 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47900" y="990600"/>
            <a:ext cx="4724400" cy="1066800"/>
          </a:xfrm>
          <a:prstGeom prst="rect">
            <a:avLst/>
          </a:prstGeom>
          <a:solidFill>
            <a:srgbClr val="0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341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180" y="103910"/>
            <a:ext cx="8952838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96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505200" y="2895600"/>
            <a:ext cx="5486400" cy="2133600"/>
          </a:xfrm>
          <a:custGeom>
            <a:avLst/>
            <a:gdLst>
              <a:gd name="connsiteX0" fmla="*/ 0 w 6518392"/>
              <a:gd name="connsiteY0" fmla="*/ 0 h 3063240"/>
              <a:gd name="connsiteX1" fmla="*/ 4986772 w 6518392"/>
              <a:gd name="connsiteY1" fmla="*/ 0 h 3063240"/>
              <a:gd name="connsiteX2" fmla="*/ 6518392 w 6518392"/>
              <a:gd name="connsiteY2" fmla="*/ 1531620 h 3063240"/>
              <a:gd name="connsiteX3" fmla="*/ 4986772 w 6518392"/>
              <a:gd name="connsiteY3" fmla="*/ 3063240 h 3063240"/>
              <a:gd name="connsiteX4" fmla="*/ 0 w 6518392"/>
              <a:gd name="connsiteY4" fmla="*/ 3063240 h 3063240"/>
              <a:gd name="connsiteX5" fmla="*/ 0 w 6518392"/>
              <a:gd name="connsiteY5" fmla="*/ 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8392" h="3063240">
                <a:moveTo>
                  <a:pt x="6518392" y="3063239"/>
                </a:moveTo>
                <a:lnTo>
                  <a:pt x="1531620" y="3063239"/>
                </a:lnTo>
                <a:lnTo>
                  <a:pt x="0" y="1531620"/>
                </a:lnTo>
                <a:lnTo>
                  <a:pt x="1531620" y="1"/>
                </a:lnTo>
                <a:lnTo>
                  <a:pt x="6518392" y="1"/>
                </a:lnTo>
                <a:lnTo>
                  <a:pt x="6518392" y="3063239"/>
                </a:lnTo>
                <a:close/>
              </a:path>
            </a:pathLst>
          </a:custGeom>
          <a:solidFill>
            <a:srgbClr val="000000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16617" tIns="525780" rIns="981456" bIns="525781" spcCol="127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defTabSz="6134100" fontAlgn="base">
              <a:lnSpc>
                <a:spcPct val="90000"/>
              </a:lnSpc>
              <a:spcBef>
                <a:spcPct val="0"/>
              </a:spcBef>
              <a:defRPr/>
            </a:pPr>
            <a:endParaRPr lang="bn-BD" sz="13800" b="1" spc="50" dirty="0">
              <a:ln w="11430"/>
              <a:solidFill>
                <a:srgbClr val="FF33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0" y="3124200"/>
            <a:ext cx="5181600" cy="259079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জননী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55" y="2686347"/>
            <a:ext cx="3072745" cy="2685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41029" y="5032612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397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কবি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rt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0074" y="4010184"/>
            <a:ext cx="33251" cy="45720"/>
          </a:xfrm>
        </p:spPr>
      </p:pic>
      <p:pic>
        <p:nvPicPr>
          <p:cNvPr id="15" name="Picture 14" descr="ety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35" y="31359"/>
            <a:ext cx="1768929" cy="1905000"/>
          </a:xfrm>
          <a:prstGeom prst="rect">
            <a:avLst/>
          </a:prstGeom>
        </p:spPr>
      </p:pic>
      <p:pic>
        <p:nvPicPr>
          <p:cNvPr id="17" name="Picture 16" descr="ety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768929" cy="19050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2819400" y="914400"/>
            <a:ext cx="2438400" cy="1295400"/>
          </a:xfrm>
          <a:prstGeom prst="cloud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জন্ম কত সালে?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2819400" y="914400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সালে।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2895600" y="5105400"/>
            <a:ext cx="2438400" cy="12954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তিনি কোথায় জন্মগ্রহণ করেন?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2866659" y="5025886"/>
            <a:ext cx="2438400" cy="1295400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ফরিদপুর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জেলার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গ্রামে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cs typeface="+mj-cs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5257800" y="2971800"/>
            <a:ext cx="2438400" cy="12954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cs typeface="+mj-cs"/>
              </a:rPr>
              <a:t>তাঁর </a:t>
            </a:r>
            <a:r>
              <a:rPr lang="en-US" sz="2400" dirty="0" err="1" smtClean="0">
                <a:solidFill>
                  <a:srgbClr val="FFFF00"/>
                </a:solidFill>
                <a:cs typeface="+mj-cs"/>
              </a:rPr>
              <a:t>উপাধি</a:t>
            </a:r>
            <a:r>
              <a:rPr lang="bn-BD" sz="2400" dirty="0" smtClean="0">
                <a:solidFill>
                  <a:srgbClr val="FFFF00"/>
                </a:solidFill>
                <a:cs typeface="+mj-cs"/>
              </a:rPr>
              <a:t> কি?</a:t>
            </a:r>
            <a:endParaRPr lang="en-US" sz="24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5257800" y="2982191"/>
            <a:ext cx="2438400" cy="1295400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+mj-cs"/>
              </a:rPr>
              <a:t>পল্লী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+mj-cs"/>
              </a:rPr>
              <a:t>কবি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cs typeface="+mj-cs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762000" y="1905000"/>
            <a:ext cx="2438400" cy="1295400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FF00"/>
                </a:solidFill>
                <a:latin typeface="Vrinda" pitchFamily="34" charset="0"/>
                <a:cs typeface="Vrinda" pitchFamily="34" charset="0"/>
              </a:rPr>
              <a:t>তাঁর উল্লেখযোগ্য কয়েকটি গ্রন্থের নাম</a:t>
            </a:r>
            <a:endParaRPr lang="en-US" b="1" dirty="0">
              <a:solidFill>
                <a:srgbClr val="FFFF00"/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38" name="Cloud 37"/>
          <p:cNvSpPr/>
          <p:nvPr/>
        </p:nvSpPr>
        <p:spPr>
          <a:xfrm rot="930840">
            <a:off x="4929421" y="4341105"/>
            <a:ext cx="2438400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rgbClr val="FF0000"/>
                </a:solidFill>
                <a:cs typeface="+mj-cs"/>
              </a:rPr>
              <a:t>তিনি</a:t>
            </a:r>
            <a:r>
              <a:rPr lang="en-US" sz="1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+mj-cs"/>
              </a:rPr>
              <a:t>কোথায়</a:t>
            </a:r>
            <a:r>
              <a:rPr lang="en-US" sz="1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+mj-cs"/>
              </a:rPr>
              <a:t>চাকুরি</a:t>
            </a:r>
            <a:r>
              <a:rPr lang="en-US" sz="1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+mj-cs"/>
              </a:rPr>
              <a:t>করেন</a:t>
            </a:r>
            <a:r>
              <a:rPr lang="en-US" sz="1400" b="1" dirty="0" smtClean="0">
                <a:solidFill>
                  <a:srgbClr val="FF0000"/>
                </a:solidFill>
                <a:cs typeface="+mj-cs"/>
              </a:rPr>
              <a:t>?</a:t>
            </a:r>
            <a:endParaRPr lang="en-US" sz="1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9" name="Cloud 38"/>
          <p:cNvSpPr/>
          <p:nvPr/>
        </p:nvSpPr>
        <p:spPr>
          <a:xfrm rot="930840">
            <a:off x="4977131" y="4333902"/>
            <a:ext cx="2642134" cy="1295400"/>
          </a:xfrm>
          <a:prstGeom prst="cloud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তথ্য</a:t>
            </a:r>
            <a:r>
              <a:rPr lang="en-US" sz="2400" b="1" dirty="0">
                <a:solidFill>
                  <a:srgbClr val="002060"/>
                </a:solidFill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Cloud 39"/>
          <p:cNvSpPr/>
          <p:nvPr/>
        </p:nvSpPr>
        <p:spPr>
          <a:xfrm rot="21097974">
            <a:off x="843273" y="4513918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কোথা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থেকে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তাঁকে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ডিঁ-লিট</a:t>
            </a:r>
            <a:r>
              <a:rPr lang="bn-BD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ডিগ্রি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প্রদান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cs typeface="+mj-cs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cs typeface="+mj-cs"/>
              </a:rPr>
              <a:t>?</a:t>
            </a:r>
            <a:endParaRPr lang="en-US" sz="1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762000" y="1905000"/>
            <a:ext cx="2438400" cy="1295400"/>
          </a:xfrm>
          <a:prstGeom prst="cloud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cs typeface="+mj-cs"/>
              </a:rPr>
              <a:t>নকসী</a:t>
            </a:r>
            <a:r>
              <a:rPr lang="en-US" sz="24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cs typeface="+mj-cs"/>
              </a:rPr>
              <a:t>কাঁথার</a:t>
            </a:r>
            <a:r>
              <a:rPr lang="en-US" sz="24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cs typeface="+mj-cs"/>
              </a:rPr>
              <a:t>মাঠ</a:t>
            </a:r>
            <a:r>
              <a:rPr lang="en-US" sz="2400" dirty="0" smtClean="0">
                <a:solidFill>
                  <a:srgbClr val="FFFF00"/>
                </a:solidFill>
                <a:cs typeface="+mj-cs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2400" dirty="0" smtClean="0">
                <a:solidFill>
                  <a:srgbClr val="FFFF00"/>
                </a:solidFill>
                <a:cs typeface="+mj-cs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cs typeface="+mj-cs"/>
              </a:rPr>
              <a:t>বালুচর</a:t>
            </a:r>
            <a:endParaRPr lang="en-US" sz="24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2" name="Cloud 41"/>
          <p:cNvSpPr/>
          <p:nvPr/>
        </p:nvSpPr>
        <p:spPr>
          <a:xfrm rot="21060684">
            <a:off x="855151" y="4524807"/>
            <a:ext cx="2438400" cy="1295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cs typeface="+mj-cs"/>
              </a:rPr>
              <a:t>কলকাতা 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bn-BD" sz="2000" dirty="0" smtClean="0">
                <a:solidFill>
                  <a:srgbClr val="FF0000"/>
                </a:solidFill>
                <a:cs typeface="+mj-cs"/>
              </a:rPr>
              <a:t> থেকে।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3" name="Cloud 42"/>
          <p:cNvSpPr/>
          <p:nvPr/>
        </p:nvSpPr>
        <p:spPr>
          <a:xfrm>
            <a:off x="4724400" y="16764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cs typeface="+mj-cs"/>
              </a:rPr>
              <a:t>তিনি</a:t>
            </a:r>
            <a:r>
              <a:rPr lang="en-US" b="1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+mj-cs"/>
              </a:rPr>
              <a:t>আর</a:t>
            </a:r>
            <a:r>
              <a:rPr lang="bn-BD" b="1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+mj-cs"/>
              </a:rPr>
              <a:t>কোথায়</a:t>
            </a:r>
            <a:r>
              <a:rPr lang="en-US" b="1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bn-BD" b="1" dirty="0" smtClean="0">
                <a:solidFill>
                  <a:srgbClr val="002060"/>
                </a:solidFill>
                <a:cs typeface="+mj-cs"/>
              </a:rPr>
              <a:t>চাকুরি করেন?</a:t>
            </a:r>
            <a:endParaRPr lang="en-US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4724242" y="1641868"/>
            <a:ext cx="2772243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ঢাকা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381000" y="3276600"/>
            <a:ext cx="2438400" cy="1295400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7030A0"/>
                </a:solidFill>
                <a:cs typeface="+mj-cs"/>
              </a:rPr>
              <a:t>তিনি কত সালে মারা যান?</a:t>
            </a:r>
            <a:endParaRPr lang="en-US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381000" y="32766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+mj-cs"/>
              </a:rPr>
              <a:t>১৯৭৬ </a:t>
            </a:r>
            <a:r>
              <a:rPr lang="en-US" sz="2400" dirty="0" err="1" smtClean="0">
                <a:solidFill>
                  <a:srgbClr val="002060"/>
                </a:solidFill>
                <a:cs typeface="+mj-cs"/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  <a:cs typeface="+mj-cs"/>
              </a:rPr>
              <a:t> ১৬ই </a:t>
            </a:r>
            <a:r>
              <a:rPr lang="en-US" sz="2400" dirty="0" err="1" smtClean="0">
                <a:solidFill>
                  <a:srgbClr val="002060"/>
                </a:solidFill>
                <a:cs typeface="+mj-cs"/>
              </a:rPr>
              <a:t>মার্চ</a:t>
            </a:r>
            <a:endParaRPr lang="en-US" sz="24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52" name="Picture 51" descr="graphics-flowers-7863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1529">
            <a:off x="7305949" y="5569680"/>
            <a:ext cx="904875" cy="1388422"/>
          </a:xfrm>
          <a:prstGeom prst="rect">
            <a:avLst/>
          </a:prstGeom>
        </p:spPr>
      </p:pic>
      <p:pic>
        <p:nvPicPr>
          <p:cNvPr id="53" name="Picture 52" descr="graphics-flowers-7863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1529">
            <a:off x="6696350" y="5569680"/>
            <a:ext cx="904875" cy="1388422"/>
          </a:xfrm>
          <a:prstGeom prst="rect">
            <a:avLst/>
          </a:prstGeom>
        </p:spPr>
      </p:pic>
      <p:pic>
        <p:nvPicPr>
          <p:cNvPr id="54" name="Picture 53" descr="graphics-flowers-7863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1529">
            <a:off x="6086750" y="5569679"/>
            <a:ext cx="904875" cy="1388422"/>
          </a:xfrm>
          <a:prstGeom prst="rect">
            <a:avLst/>
          </a:prstGeom>
        </p:spPr>
      </p:pic>
      <p:pic>
        <p:nvPicPr>
          <p:cNvPr id="55" name="Picture 54" descr="graphics-flowers-7863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1529">
            <a:off x="5477150" y="5569679"/>
            <a:ext cx="904875" cy="13884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321" y="2289568"/>
            <a:ext cx="2288279" cy="235863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335027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349" y="2340114"/>
            <a:ext cx="22147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নয়ন নীর 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345" y="2270002"/>
            <a:ext cx="1775255" cy="871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6338" y="2463225"/>
            <a:ext cx="43565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নয়ন হোল চোখ ,নীর হোল পানি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85" y="3698253"/>
            <a:ext cx="154023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পচান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345" y="3535172"/>
            <a:ext cx="1775255" cy="1189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3145" y="3830724"/>
            <a:ext cx="321539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পচে গেছে এমন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12" y="5388114"/>
            <a:ext cx="245089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আড়ঙের দিনে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389" y="5038647"/>
            <a:ext cx="1643211" cy="1407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3145" y="5464314"/>
            <a:ext cx="424971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আড়ঙ হোল হাট বা বাজার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3382" y="664604"/>
            <a:ext cx="5410200" cy="830997"/>
          </a:xfrm>
          <a:prstGeom prst="rect">
            <a:avLst/>
          </a:prstGeom>
          <a:solidFill>
            <a:srgbClr val="63891F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শব্দার্থ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/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নতুন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শব্দঃ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299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125408"/>
            <a:ext cx="9144000" cy="17325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 নিঝুম ,ঘোর -ঘোর-আন্ধার ,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নিশ্বাস ফেলি তাও শোনা যায় নাই কোথা সাড়া 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76"/>
            <a:ext cx="9144000" cy="51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087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05400"/>
            <a:ext cx="8534400" cy="1287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রুগ্ন ছেলের শিয়রে বসিয়া একেলা জাগিছে মাতা ,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করুন চাহনি ঘুম ঘুম যেন ঢুলি</a:t>
            </a:r>
            <a:r>
              <a:rPr lang="en-US" sz="40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ছে</a:t>
            </a:r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চোখের পাতা ।</a:t>
            </a:r>
            <a:endParaRPr lang="en-US" sz="40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9600"/>
            <a:ext cx="83058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9139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429</Words>
  <Application>Microsoft Office PowerPoint</Application>
  <PresentationFormat>On-screen Show (4:3)</PresentationFormat>
  <Paragraphs>85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Mylar</vt:lpstr>
      <vt:lpstr>Horizon</vt:lpstr>
      <vt:lpstr>Office Theme</vt:lpstr>
      <vt:lpstr>Metro</vt:lpstr>
      <vt:lpstr>Office Theme</vt:lpstr>
      <vt:lpstr>Slide 1</vt:lpstr>
      <vt:lpstr>Slide 2</vt:lpstr>
      <vt:lpstr>Slide 3</vt:lpstr>
      <vt:lpstr>Slide 4</vt:lpstr>
      <vt:lpstr>Slide 5</vt:lpstr>
      <vt:lpstr>কবি পরিচিতি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12</cp:revision>
  <dcterms:modified xsi:type="dcterms:W3CDTF">2023-03-07T02:11:38Z</dcterms:modified>
</cp:coreProperties>
</file>