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5" r:id="rId9"/>
    <p:sldId id="261" r:id="rId10"/>
    <p:sldId id="266" r:id="rId11"/>
    <p:sldId id="269" r:id="rId12"/>
    <p:sldId id="264" r:id="rId13"/>
    <p:sldId id="262" r:id="rId14"/>
    <p:sldId id="263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91FE9"/>
    <a:srgbClr val="C4B5A2"/>
    <a:srgbClr val="8EEB1D"/>
    <a:srgbClr val="A1EA1E"/>
    <a:srgbClr val="56B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56720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3942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1165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625042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6398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8321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372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71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5506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6581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7050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88837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446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5765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68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4109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2008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1B6A-9FCF-4EBB-B04C-3397B206F943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8291-5ED3-4202-92FD-52AF59D38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ransition spd="slow">
    <p:wedg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2382" y="2674962"/>
            <a:ext cx="6582251" cy="1446550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ক্লাসে স্বাগত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825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1611" y="41137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r>
              <a:rPr lang="bn-BD" sz="2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‘ব-ফলা’ অন্য কোনো যুক্ত ব্যঞ্জনের সঙ্গে  সংযুক্ত থাকলে সেই ‘ব-ফলার সাধারণত উচ্চারণ হয় না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1611" y="5198445"/>
            <a:ext cx="7132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সান্ত্বনা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শান্‌তনা ), উচ্ছ্বাস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উচ্‌ছাশ্‌ ), তাত্ত্বিক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তাত্‌তিক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সমুজ্জ্বল (শোমুজ্‌জল্‌), অন্তর্দ্বন্দ্ব (অন্‌তোর্‌দন্‌দো) 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1244" y="586854"/>
            <a:ext cx="3203852" cy="237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0626" y="2982160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 (দন্‌দো)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01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6075" y="52295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145" y="4601569"/>
            <a:ext cx="643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‘ব’-ফলার উচ্চারণ নেই এমন যেকোনো দুটি নিয়ম উদাহরণসহ লেখ।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1" r="1"/>
          <a:stretch/>
        </p:blipFill>
        <p:spPr>
          <a:xfrm>
            <a:off x="4626591" y="1337392"/>
            <a:ext cx="3248167" cy="29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609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8126" y="39145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৫</a:t>
            </a:r>
            <a:r>
              <a:rPr lang="en-US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‘ব’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‘ম’ ব্যঞ্জনের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‘ব-ফলা’ যুক্ত হলে যুক্ত ব-ব্যঞ্জনের উচ্চারণ অবিকৃত থাকে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8126" y="490733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আব্‌বা),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নব্বই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নোব্‌বই),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শাব্বাস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শাব্‌বাস), ডিব্বা (ডিব্‌বা), জোব্বা (জোব্‌বা), লম্বা (লম্‌বা), নম্বর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নম্‌বোর্‌),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সম্বল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শম্‌বোল্‌), অম্বল (অম্‌বোল্‌), ডিম্ব (ডিম্‌বো), নীলাম্বরি (নিলাম্‌বরি)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206" y="688357"/>
            <a:ext cx="32918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380" y="688357"/>
            <a:ext cx="32918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96948" y="2982811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মোরব্বা (মোরব্‌বা)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9108" y="2974357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কম্বল (কম্‌বোল্‌)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06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8504" y="41252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৩</a:t>
            </a:r>
            <a:r>
              <a:rPr lang="en-US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উৎ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উদ ) উপসর্গযোগে গঠিত শব্দের খণ্ড-ত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ৎ ) কিংবা ‘দ’ ব্যঞ্জনের সাথে ‘ব-ফলা’ যুক্ত হলে সংযুক্ত ব-ফলা / ব-বর্ণের উচ্চারণ বেশিরভাগ ক্ষেত্রে অপরিবর্তিত থাকে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152" y="54432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উদ্বিগ্ন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উদ্‌বিগ্‌নো),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উদ্বেগ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উদ্‌বেগ্‌),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উদ্‌বৃত্‌তো);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 আরও অনেক শব্দ। 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420" y="849364"/>
            <a:ext cx="33832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779" y="849364"/>
            <a:ext cx="33832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89851" y="318078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 (উদ্‌বাস্‌তু)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1817" y="3186112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উদ্বাহু (উদ্‌বাহু)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552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3952073"/>
            <a:ext cx="6869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৪</a:t>
            </a:r>
            <a:r>
              <a:rPr lang="en-US" sz="2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ভাষায় ব্যবহৃত কিছু শব্দে ‘ক’ হতে সন্ধি মূলে প্রাপ্ত ‘গ’- এর সঙ্গে ‘ব-ফলা’ যুক্ত হলে ‘ব’-এর উচ্চারণ সাধারণত অবিকৃ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9113" y="5199688"/>
            <a:ext cx="9807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দিগ্বিজয়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দিগ্‌বিজয়), দিগ্ববালিকা (দিগ্‌বালিকা), দিগ্বিদিক (দিগ্‌বিদিক্‌), ঋগ্বেদ </a:t>
            </a:r>
            <a:r>
              <a:rPr lang="en-US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ঋগ্‌বেদ্‌)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43" y="574094"/>
            <a:ext cx="3536957" cy="260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599852" y="3211174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দিগ্বলয়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দিগ্‌বলয়), </a:t>
            </a:r>
            <a:endParaRPr lang="en-US" sz="2400" dirty="0">
              <a:solidFill>
                <a:srgbClr val="591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67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6075" y="522951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1293" y="4560626"/>
            <a:ext cx="6903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উদ্বেগ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উদ্‌বেগ্‌), অম্বল (অম্‌বোল্‌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ঋগ্বেদ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ঋগ্‌বেদ্‌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rgbClr val="591FE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—</a:t>
            </a:r>
            <a:r>
              <a:rPr lang="bn-BD" sz="2400" b="1" dirty="0" smtClean="0">
                <a:solidFill>
                  <a:srgbClr val="591FE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শব্দগুলোর ‘ব’-ফলা উচ্চারণের নিয়ম ব্যাখ্যা কর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958" y="1510413"/>
            <a:ext cx="4066163" cy="270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18562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780" y="413769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557" y="1433015"/>
            <a:ext cx="3859962" cy="2228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8357" y="3973367"/>
            <a:ext cx="42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উচ্চারন লেখ।</a:t>
            </a:r>
            <a:endParaRPr lang="en-US" sz="32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041" y="4754085"/>
            <a:ext cx="64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সমুজ্জ্বল, শাব্বাস, উদ্বেগ, নীলাম্বরি, দাসত্ব, স্বপদ, প্রজ্বলিত।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6377" y="5473248"/>
            <a:ext cx="4723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শোমুজ্‌জল্‌, শাব্‌বাস, উদ্‌বেগ্‌, নিলাম্‌বরি, দাশোত্‌তো, শপদ্‌, </a:t>
            </a:r>
            <a:r>
              <a:rPr lang="bn-BD" sz="28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প্রোজ্‌জলিতো</a:t>
            </a:r>
            <a:r>
              <a:rPr lang="bn-BD" sz="28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88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528" y="541441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041" y="1370035"/>
            <a:ext cx="3619500" cy="257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11163" y="4308729"/>
            <a:ext cx="669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‘ব’-ফলা উচ্চারণের যেকোনো পাঁচটি নিয়ম উদাহরণসহ লেখ।</a:t>
            </a:r>
            <a:endParaRPr lang="en-US" sz="28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363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564" y="1514902"/>
            <a:ext cx="6393097" cy="3770263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bn-BD" sz="239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hitraOMJ" panose="00000400000000000000" pitchFamily="2" charset="0"/>
                <a:cs typeface="ChitraOMJ" panose="00000400000000000000" pitchFamily="2" charset="0"/>
              </a:rPr>
              <a:t>ধন্যবাদ</a:t>
            </a:r>
            <a:endParaRPr lang="en-US" sz="239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hitraOMJ" panose="00000400000000000000" pitchFamily="2" charset="0"/>
              <a:cs typeface="Chitra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561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5331" y="436729"/>
            <a:ext cx="1675459" cy="769441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887" y="4636055"/>
            <a:ext cx="3122970" cy="1815882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মোসা: জান্নাতুল ফেরদৌস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 (বাংলা)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গোবরচাঁপাহাট ডিগ্রি কলেজ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বদলগাছী, নওগাঁ।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297" y="3520478"/>
            <a:ext cx="2582758" cy="1384995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ও দ্বাদশ শ্রেণি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২য় পত্র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68" y="1555845"/>
            <a:ext cx="2351407" cy="308021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423" r="17440" b="12981"/>
          <a:stretch/>
        </p:blipFill>
        <p:spPr>
          <a:xfrm>
            <a:off x="5295331" y="1206170"/>
            <a:ext cx="1835304" cy="53738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316" y="445153"/>
            <a:ext cx="7162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ও এ সংশ্লিষ্ট শব্দ দেখি</a:t>
            </a:r>
            <a:endParaRPr lang="en-US" sz="40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179" y="1260761"/>
            <a:ext cx="2926080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8232" y="1260761"/>
            <a:ext cx="2926080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21014" y="3638201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 (শদেশ্‌)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9672" y="3638201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 (আব্‌বা)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703" y="4312108"/>
            <a:ext cx="788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শব্দগুলোতে কোন বর্ণটি সকল শব্দে বিদ্যমান এবং উচ্চারণে স্বাতন্ত্র্য রয়েছে?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68" y="1260761"/>
            <a:ext cx="2929555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436417" y="363820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নশ্বর (নশ্‌শর্‌)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234" y="49860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ব।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269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8022" y="2070627"/>
            <a:ext cx="4334841" cy="830997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0331" y="3934335"/>
            <a:ext cx="3599062" cy="646331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ব-ফলা উচ্চারণের নিয়ম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62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4397" y="1093756"/>
            <a:ext cx="1914307" cy="830997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4397" y="3634274"/>
            <a:ext cx="4705134" cy="523220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 ব-ফলা উচ্চারণের নিয়ম বলতে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397" y="4318247"/>
            <a:ext cx="6136616" cy="523220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 ব-ফলা উচ্চারণের নিয়মগুলো ব্যাখ্যা করতে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4397" y="5002221"/>
            <a:ext cx="5759910" cy="523220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 এ নিয়ম সংক্রান্ত শব্দের উচ্চারণ লিখতে পারবে।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397" y="2420628"/>
            <a:ext cx="4297971" cy="646331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53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085" y="865363"/>
            <a:ext cx="3539752" cy="523220"/>
          </a:xfrm>
          <a:prstGeom prst="rect">
            <a:avLst/>
          </a:prstGeom>
          <a:solidFill>
            <a:srgbClr val="C4B5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28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ব-ফলা উচ্চারণের সহজ কৌশল</a:t>
            </a:r>
            <a:endParaRPr lang="en-US" sz="28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603" y="2524835"/>
            <a:ext cx="4776717" cy="2677656"/>
          </a:xfrm>
          <a:prstGeom prst="rect">
            <a:avLst/>
          </a:prstGeom>
          <a:noFill/>
          <a:ln w="57150">
            <a:solidFill>
              <a:srgbClr val="591FE9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শব্দের আদিতে উচ্চারণ নেই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শব্দের মাঝে উচ্চারণ নেই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শব্দের শেষে উচ্চারণ নেই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অন্য যুক্তব্যঞ্জনের সাথে উচ্চারণ নেই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‘ব’ ও ‘ম’ দুই সখার সাথে উচ্চারণ পাই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উৎ উপসর্গ হতে প্রাপ্ত ‘দ’ এবং সন্ধিতে ‘ক’ হতে প্রাপ্ত ‘গ’-এর সাথে যুক্ত ‘ব’-এর উচ্চারণ পাই।</a:t>
            </a:r>
          </a:p>
        </p:txBody>
      </p:sp>
    </p:spTree>
    <p:extLst>
      <p:ext uri="{BB962C8B-B14F-4D97-AF65-F5344CB8AC3E}">
        <p14:creationId xmlns:p14="http://schemas.microsoft.com/office/powerpoint/2010/main" val="346527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3065" y="37312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১</a:t>
            </a:r>
            <a:r>
              <a:rPr lang="en-US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পদের আদিতে ব্যঞ্জনবর্ণে ‘ব-ফলা’ যুক্ত হলে ব-ফলার কোনো উচ্চারণ হয় না। তবে ব-ফলা যুক্ত পদের প্রথম বর্ণটিকে সামান্য শ্বাসাঘাত দিয়ে উচ্চারণ করতে হয়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12" y="664497"/>
            <a:ext cx="292608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28502" y="3041937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জ্বলন্ত (জলোন্‌তো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9015" y="5159227"/>
            <a:ext cx="7884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শদেশ্‌) স্বপন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শপোন্‌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স্বপদ (শপদ্‌), স্বাদ (শাদ্‌), স্বামী (শামি), স্বাধিকার (শাধিকার্‌),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283" y="664497"/>
            <a:ext cx="292608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446189" y="3041937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শাগতো</a:t>
            </a:r>
            <a:r>
              <a:rPr lang="en-US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rgbClr val="591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714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560" y="39335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২: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পদের মধ্যে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ব-ফলা যুক্ত থাকলে ব-ফলার উচ্চারণ হয় না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কিন্তু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ব-ফলা যুক্ত ব্যঞ্জনটির দ্বিত্ব উচ্চারণ হয়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4897" y="5094216"/>
            <a:ext cx="674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(বিশ্‌শাশ্‌),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নশ্বর 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(নশ্‌শর্‌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বিদ্বান (বিদ্‌দান্‌), বিশ্বস্ত (বিশ্‌শস্‌তো), অনুস্বর (ওনুশ্‌শর), প্রজ্বলিত (প্রোজ্‌জলিতো) ইত্যাদি</a:t>
            </a:r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9120" y="556373"/>
            <a:ext cx="329184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510" y="541507"/>
            <a:ext cx="329184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59845" y="2983177"/>
            <a:ext cx="1734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বিস্বাদ (বিশ্‌শাদ)</a:t>
            </a:r>
            <a:endParaRPr lang="bn-BD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2869" y="2983176"/>
            <a:ext cx="1864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আশ্বিন (আশ্‌শিন্‌)</a:t>
            </a:r>
            <a:endParaRPr lang="bn-BD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242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6451" y="3940995"/>
            <a:ext cx="6437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r>
              <a:rPr lang="bn-BD" sz="2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৩: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পদের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অবস্থিত ব-ফলা যুক্ত থাকলে ব-ফলার উচ্চারণ হয় না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কিন্তু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ব-ফলা যুক্ত ব্যঞ্জনটির দ্বিত্ব উচ্চারণ হয়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58" y="610354"/>
            <a:ext cx="30175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14224" y="5105144"/>
            <a:ext cx="882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এরূপ, </a:t>
            </a:r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দাসত্ব (দাশত্‌তো), অশ্ব (অশ্‌শো), রাজত্ব (রাজোত্‌তো), দাসত্ব (দাশোত্‌তো) ইত্যাদি। </a:t>
            </a:r>
            <a:endParaRPr lang="bn-BD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55601" y="610354"/>
            <a:ext cx="30175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91479" y="2894305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400" b="1" dirty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(বিশ্‌শো)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5854" y="289430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591F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পক্ব (পক্‌কো)</a:t>
            </a:r>
            <a:endParaRPr lang="bn-BD" sz="2400" b="1" dirty="0">
              <a:solidFill>
                <a:srgbClr val="591F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168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Vapor Trai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1296</TotalTime>
  <Words>690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ChitraOMJ</vt:lpstr>
      <vt:lpstr>Kalpurush</vt:lpstr>
      <vt:lpstr>NikoshBAN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Microsoft account</cp:lastModifiedBy>
  <cp:revision>109</cp:revision>
  <dcterms:created xsi:type="dcterms:W3CDTF">2020-08-14T04:38:57Z</dcterms:created>
  <dcterms:modified xsi:type="dcterms:W3CDTF">2023-05-28T17:40:53Z</dcterms:modified>
</cp:coreProperties>
</file>