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3" r:id="rId3"/>
    <p:sldId id="258" r:id="rId4"/>
    <p:sldId id="299" r:id="rId5"/>
    <p:sldId id="319" r:id="rId6"/>
    <p:sldId id="321" r:id="rId7"/>
    <p:sldId id="322" r:id="rId8"/>
    <p:sldId id="323" r:id="rId9"/>
    <p:sldId id="320" r:id="rId10"/>
    <p:sldId id="324" r:id="rId11"/>
    <p:sldId id="338" r:id="rId12"/>
    <p:sldId id="336" r:id="rId13"/>
    <p:sldId id="337" r:id="rId14"/>
    <p:sldId id="325" r:id="rId15"/>
    <p:sldId id="326" r:id="rId16"/>
    <p:sldId id="327" r:id="rId17"/>
    <p:sldId id="328" r:id="rId18"/>
    <p:sldId id="374" r:id="rId19"/>
    <p:sldId id="375" r:id="rId20"/>
    <p:sldId id="329" r:id="rId21"/>
    <p:sldId id="367" r:id="rId22"/>
    <p:sldId id="368" r:id="rId23"/>
    <p:sldId id="370" r:id="rId24"/>
    <p:sldId id="330" r:id="rId25"/>
    <p:sldId id="331" r:id="rId26"/>
    <p:sldId id="332" r:id="rId27"/>
    <p:sldId id="333" r:id="rId28"/>
    <p:sldId id="334" r:id="rId29"/>
    <p:sldId id="373" r:id="rId30"/>
    <p:sldId id="339" r:id="rId31"/>
    <p:sldId id="340" r:id="rId32"/>
    <p:sldId id="341" r:id="rId33"/>
    <p:sldId id="342" r:id="rId34"/>
    <p:sldId id="343" r:id="rId35"/>
    <p:sldId id="344" r:id="rId36"/>
    <p:sldId id="348" r:id="rId37"/>
    <p:sldId id="347" r:id="rId38"/>
    <p:sldId id="380" r:id="rId39"/>
    <p:sldId id="381" r:id="rId40"/>
    <p:sldId id="376" r:id="rId41"/>
    <p:sldId id="384" r:id="rId42"/>
    <p:sldId id="385" r:id="rId43"/>
    <p:sldId id="378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83" r:id="rId54"/>
    <p:sldId id="289" r:id="rId55"/>
  </p:sldIdLst>
  <p:sldSz cx="9601200" cy="6400800"/>
  <p:notesSz cx="6858000" cy="9144000"/>
  <p:defaultTextStyle>
    <a:defPPr>
      <a:defRPr lang="en-US"/>
    </a:defPPr>
    <a:lvl1pPr marL="0" algn="l" defTabSz="888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4113" algn="l" defTabSz="888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88226" algn="l" defTabSz="888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32339" algn="l" defTabSz="888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76452" algn="l" defTabSz="888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20565" algn="l" defTabSz="888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64678" algn="l" defTabSz="888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08791" algn="l" defTabSz="888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52904" algn="l" defTabSz="888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18" autoAdjust="0"/>
  </p:normalViewPr>
  <p:slideViewPr>
    <p:cSldViewPr>
      <p:cViewPr>
        <p:scale>
          <a:sx n="80" d="100"/>
          <a:sy n="80" d="100"/>
        </p:scale>
        <p:origin x="-972" y="-60"/>
      </p:cViewPr>
      <p:guideLst>
        <p:guide orient="horz" pos="2016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572967"/>
            <a:ext cx="9601200" cy="82783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8822" tIns="44411" rIns="88822" bIns="444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601" y="5649774"/>
            <a:ext cx="2361895" cy="66568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8822" tIns="44411" rIns="88822" bIns="444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477110" y="5641241"/>
            <a:ext cx="7124090" cy="66568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8822" tIns="44411" rIns="88822" bIns="444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480310" y="3769360"/>
            <a:ext cx="6800850" cy="170688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480310" y="5646702"/>
            <a:ext cx="7040880" cy="64008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>
                <a:solidFill>
                  <a:srgbClr val="FFFFFF"/>
                </a:solidFill>
              </a:defRPr>
            </a:lvl1pPr>
            <a:lvl2pPr marL="444113" indent="0" algn="ctr">
              <a:buNone/>
            </a:lvl2pPr>
            <a:lvl3pPr marL="888226" indent="0" algn="ctr">
              <a:buNone/>
            </a:lvl3pPr>
            <a:lvl4pPr marL="1332339" indent="0" algn="ctr">
              <a:buNone/>
            </a:lvl4pPr>
            <a:lvl5pPr marL="1776452" indent="0" algn="ctr">
              <a:buNone/>
            </a:lvl5pPr>
            <a:lvl6pPr marL="2220565" indent="0" algn="ctr">
              <a:buNone/>
            </a:lvl6pPr>
            <a:lvl7pPr marL="2664678" indent="0" algn="ctr">
              <a:buNone/>
            </a:lvl7pPr>
            <a:lvl8pPr marL="3108791" indent="0" algn="ctr">
              <a:buNone/>
            </a:lvl8pPr>
            <a:lvl9pPr marL="355290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0010" y="5664119"/>
            <a:ext cx="2160270" cy="64008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FC2061C-61F3-4B7A-94CF-1623E3D17C2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189663" y="220770"/>
            <a:ext cx="6160770" cy="34078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401050" y="213360"/>
            <a:ext cx="880110" cy="355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36FB66-F2E1-4714-834D-D7E90286E4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061C-61F3-4B7A-94CF-1623E3D17C2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FB66-F2E1-4714-834D-D7E90286E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860" y="568962"/>
            <a:ext cx="2160270" cy="514879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568964"/>
            <a:ext cx="5840730" cy="514879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80860" y="5831844"/>
            <a:ext cx="2320290" cy="340784"/>
          </a:xfrm>
        </p:spPr>
        <p:txBody>
          <a:bodyPr/>
          <a:lstStyle/>
          <a:p>
            <a:fld id="{AFC2061C-61F3-4B7A-94CF-1623E3D17C2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8" y="5831662"/>
            <a:ext cx="5852157" cy="34078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401134" y="0"/>
            <a:ext cx="336042" cy="64008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22" tIns="44411" rIns="88822" bIns="4441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449140" y="568960"/>
            <a:ext cx="240030" cy="583184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22" tIns="44411" rIns="88822" bIns="4441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449140" y="1"/>
            <a:ext cx="240030" cy="49784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22" tIns="44411" rIns="88822" bIns="4441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320236" y="120570"/>
            <a:ext cx="497840" cy="256700"/>
          </a:xfrm>
        </p:spPr>
        <p:txBody>
          <a:bodyPr/>
          <a:lstStyle/>
          <a:p>
            <a:fld id="{2736FB66-F2E1-4714-834D-D7E90286E4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280" y="213360"/>
            <a:ext cx="8561070" cy="924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061C-61F3-4B7A-94CF-1623E3D17C2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36FB66-F2E1-4714-834D-D7E90286E4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43280" y="1493520"/>
            <a:ext cx="8561070" cy="419608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2" y="2560322"/>
            <a:ext cx="7479269" cy="1561676"/>
          </a:xfrm>
        </p:spPr>
        <p:txBody>
          <a:bodyPr anchor="t"/>
          <a:lstStyle>
            <a:lvl1pPr marL="0" indent="0">
              <a:buNone/>
              <a:defRPr sz="27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422401"/>
            <a:ext cx="9601200" cy="10668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8822" tIns="44411" rIns="88822" bIns="444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493520"/>
            <a:ext cx="1360170" cy="924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8822" tIns="44411" rIns="88822" bIns="444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440180" y="1493520"/>
            <a:ext cx="8161020" cy="92456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8822" tIns="44411" rIns="88822" bIns="444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1493520"/>
            <a:ext cx="8001000" cy="924560"/>
          </a:xfrm>
        </p:spPr>
        <p:txBody>
          <a:bodyPr/>
          <a:lstStyle>
            <a:lvl1pPr algn="l">
              <a:buNone/>
              <a:defRPr sz="43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061C-61F3-4B7A-94CF-1623E3D17C2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635763"/>
            <a:ext cx="1360170" cy="654897"/>
          </a:xfrm>
        </p:spPr>
        <p:txBody>
          <a:bodyPr>
            <a:no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fld id="{2736FB66-F2E1-4714-834D-D7E90286E4E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40080" y="1483596"/>
            <a:ext cx="4080510" cy="4267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87146" y="1483596"/>
            <a:ext cx="4080510" cy="4267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FC2061C-61F3-4B7A-94CF-1623E3D17C2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736FB66-F2E1-4714-834D-D7E90286E4E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70" y="254848"/>
            <a:ext cx="8561070" cy="811954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0080" y="2275840"/>
            <a:ext cx="4080510" cy="334264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040630" y="2275840"/>
            <a:ext cx="4080510" cy="334264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FC2061C-61F3-4B7A-94CF-1623E3D17C2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736FB66-F2E1-4714-834D-D7E90286E4E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40080" y="1635760"/>
            <a:ext cx="4080510" cy="597408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040630" y="1635760"/>
            <a:ext cx="4080510" cy="597408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061C-61F3-4B7A-94CF-1623E3D17C2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36FB66-F2E1-4714-834D-D7E90286E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061C-61F3-4B7A-94CF-1623E3D17C2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5831840"/>
            <a:ext cx="560070" cy="355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36FB66-F2E1-4714-834D-D7E90286E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54848"/>
            <a:ext cx="8481060" cy="811954"/>
          </a:xfrm>
        </p:spPr>
        <p:txBody>
          <a:bodyPr anchor="ctr"/>
          <a:lstStyle>
            <a:lvl1pPr algn="l">
              <a:buNone/>
              <a:defRPr sz="43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061C-61F3-4B7A-94CF-1623E3D17C2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36FB66-F2E1-4714-834D-D7E90286E4E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40080" y="1635760"/>
            <a:ext cx="1680210" cy="405384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3234" tIns="177645" rIns="133234" bIns="88822"/>
          <a:lstStyle>
            <a:lvl1pPr marL="0" indent="0">
              <a:spcAft>
                <a:spcPts val="972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80310" y="1635760"/>
            <a:ext cx="6720840" cy="41249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10" y="5120640"/>
            <a:ext cx="7680960" cy="64008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601" y="4267202"/>
            <a:ext cx="9601200" cy="82783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8822" tIns="44411" rIns="88822" bIns="444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601" y="4352547"/>
            <a:ext cx="1536192" cy="66568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8822" tIns="44411" rIns="88822" bIns="444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622603" y="4344011"/>
            <a:ext cx="7978597" cy="66568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8822" tIns="44411" rIns="88822" bIns="444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10" y="4338320"/>
            <a:ext cx="7680960" cy="640080"/>
          </a:xfrm>
        </p:spPr>
        <p:txBody>
          <a:bodyPr anchor="ctr"/>
          <a:lstStyle>
            <a:lvl1pPr algn="l">
              <a:buNone/>
              <a:defRPr sz="27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520190" y="1"/>
            <a:ext cx="105613" cy="640933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8822" tIns="44411" rIns="88822" bIns="444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560820" y="5831841"/>
            <a:ext cx="2800350" cy="340784"/>
          </a:xfrm>
        </p:spPr>
        <p:txBody>
          <a:bodyPr rtlCol="0"/>
          <a:lstStyle/>
          <a:p>
            <a:fld id="{AFC2061C-61F3-4B7A-94CF-1623E3D17C2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356101"/>
            <a:ext cx="1520190" cy="619341"/>
          </a:xfrm>
        </p:spPr>
        <p:txBody>
          <a:bodyPr rtlCol="0"/>
          <a:lstStyle>
            <a:lvl1pPr>
              <a:defRPr sz="2700"/>
            </a:lvl1pPr>
          </a:lstStyle>
          <a:p>
            <a:fld id="{2736FB66-F2E1-4714-834D-D7E90286E4E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80210" y="5831659"/>
            <a:ext cx="4800600" cy="340784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38605" y="3"/>
            <a:ext cx="7962595" cy="426435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1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40080" y="213360"/>
            <a:ext cx="8561070" cy="924560"/>
          </a:xfrm>
          <a:prstGeom prst="rect">
            <a:avLst/>
          </a:prstGeom>
        </p:spPr>
        <p:txBody>
          <a:bodyPr vert="horz" lIns="88822" tIns="44411" rIns="88822" bIns="44411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43280" y="1493520"/>
            <a:ext cx="8561070" cy="4224528"/>
          </a:xfrm>
          <a:prstGeom prst="rect">
            <a:avLst/>
          </a:prstGeom>
        </p:spPr>
        <p:txBody>
          <a:bodyPr vert="horz" lIns="88822" tIns="44411" rIns="88822" bIns="4441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5831841"/>
            <a:ext cx="2800350" cy="340784"/>
          </a:xfrm>
          <a:prstGeom prst="rect">
            <a:avLst/>
          </a:prstGeom>
        </p:spPr>
        <p:txBody>
          <a:bodyPr vert="horz" lIns="88822" tIns="44411" rIns="88822" bIns="44411" anchor="ctr" anchorCtr="0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fld id="{AFC2061C-61F3-4B7A-94CF-1623E3D17C2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40087" y="5831659"/>
            <a:ext cx="5692137" cy="340784"/>
          </a:xfrm>
          <a:prstGeom prst="rect">
            <a:avLst/>
          </a:prstGeom>
        </p:spPr>
        <p:txBody>
          <a:bodyPr vert="horz" lIns="88822" tIns="44411" rIns="88822" bIns="44411" anchor="ctr"/>
          <a:lstStyle>
            <a:lvl1pPr algn="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152144"/>
            <a:ext cx="9601200" cy="29870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8822" tIns="44411" rIns="88822" bIns="444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194817"/>
            <a:ext cx="560070" cy="2133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8822" tIns="44411" rIns="88822" bIns="444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20077" y="1194817"/>
            <a:ext cx="8981123" cy="21336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8822" tIns="44411" rIns="88822" bIns="444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87411"/>
            <a:ext cx="560070" cy="228177"/>
          </a:xfrm>
          <a:prstGeom prst="rect">
            <a:avLst/>
          </a:prstGeom>
        </p:spPr>
        <p:txBody>
          <a:bodyPr vert="horz" lIns="88822" tIns="44411" rIns="88822" bIns="44411" anchor="ctr" anchorCtr="0">
            <a:normAutofit/>
          </a:bodyPr>
          <a:lstStyle>
            <a:lvl1pPr algn="ctr" eaLnBrk="1" latinLnBrk="0" hangingPunct="1">
              <a:defRPr kumimoji="0" sz="1300" b="1">
                <a:solidFill>
                  <a:srgbClr val="FFFFFF"/>
                </a:solidFill>
              </a:defRPr>
            </a:lvl1pPr>
          </a:lstStyle>
          <a:p>
            <a:fld id="{2736FB66-F2E1-4714-834D-D7E90286E4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0879" indent="-310879" algn="l" rtl="0" eaLnBrk="1" latinLnBrk="0" hangingPunct="1">
        <a:spcBef>
          <a:spcPts val="680"/>
        </a:spcBef>
        <a:buClr>
          <a:schemeClr val="accent2"/>
        </a:buClr>
        <a:buSzPct val="60000"/>
        <a:buFont typeface="Wingdings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58" indent="-266468" algn="l" rtl="0" eaLnBrk="1" latinLnBrk="0" hangingPunct="1">
        <a:spcBef>
          <a:spcPts val="534"/>
        </a:spcBef>
        <a:buClr>
          <a:schemeClr val="accent1"/>
        </a:buClr>
        <a:buSzPct val="70000"/>
        <a:buFont typeface="Wingdings 2"/>
        <a:buChar char="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26" indent="-222056" algn="l" rtl="0" eaLnBrk="1" latinLnBrk="0" hangingPunct="1">
        <a:spcBef>
          <a:spcPts val="486"/>
        </a:spcBef>
        <a:buClr>
          <a:schemeClr val="accent2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2339" indent="-222056" algn="l" rtl="0" eaLnBrk="1" latinLnBrk="0" hangingPunct="1">
        <a:spcBef>
          <a:spcPts val="388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76452" indent="-222056" algn="l" rtl="0" eaLnBrk="1" latinLnBrk="0" hangingPunct="1">
        <a:spcBef>
          <a:spcPts val="388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042920" indent="-22205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09388" indent="-22205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5856" indent="-22205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42323" indent="-22205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441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88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32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764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205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64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087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529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676401"/>
            <a:ext cx="8641080" cy="1948392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WELCOME TO MY </a:t>
            </a:r>
            <a:r>
              <a:rPr lang="en-US" sz="4800" b="1" dirty="0">
                <a:solidFill>
                  <a:srgbClr val="0070C0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8857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0060" y="276046"/>
            <a:ext cx="8641080" cy="11488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What is velocity?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0060" y="1608409"/>
                <a:ext cx="8641080" cy="4217962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just"/>
                <a:r>
                  <a:rPr lang="en-US" sz="4400" b="1" dirty="0" smtClean="0">
                    <a:solidFill>
                      <a:srgbClr val="7030A0"/>
                    </a:solidFill>
                  </a:rPr>
                  <a:t>Velocity: </a:t>
                </a:r>
                <a:r>
                  <a:rPr lang="en-US" sz="4400" dirty="0" smtClean="0"/>
                  <a:t> </a:t>
                </a:r>
                <a:r>
                  <a:rPr lang="en-US" sz="4400" dirty="0"/>
                  <a:t>I</a:t>
                </a:r>
                <a:r>
                  <a:rPr lang="en-US" sz="4400" dirty="0" smtClean="0"/>
                  <a:t>t </a:t>
                </a:r>
                <a:r>
                  <a:rPr lang="en-US" sz="4400" dirty="0"/>
                  <a:t>can be defined as the rate of change of the object’s position with respect to a frame of reference and </a:t>
                </a:r>
                <a:r>
                  <a:rPr lang="en-US" sz="4400" dirty="0" smtClean="0"/>
                  <a:t>time. Denote by v.</a:t>
                </a:r>
              </a:p>
              <a:p>
                <a:pPr algn="just"/>
                <a:r>
                  <a:rPr lang="en-US" sz="4400" b="1" dirty="0" smtClean="0">
                    <a:solidFill>
                      <a:srgbClr val="7030A0"/>
                    </a:solidFill>
                  </a:rPr>
                  <a:t>Unit: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𝒎𝒔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4400" b="1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sz="4400" b="1" i="1" dirty="0" smtClean="0">
                    <a:solidFill>
                      <a:srgbClr val="7030A0"/>
                    </a:solidFill>
                  </a:rPr>
                  <a:t>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𝒉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sz="4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7420"/>
                <a:ext cx="8229600" cy="4398941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7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HP\Downloads\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" t="-5882" r="21699" b="5882"/>
          <a:stretch/>
        </p:blipFill>
        <p:spPr bwMode="auto">
          <a:xfrm>
            <a:off x="240030" y="-152400"/>
            <a:ext cx="9065841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P\Downloads\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" t="4748" r="8550" b="7143"/>
          <a:stretch/>
        </p:blipFill>
        <p:spPr bwMode="auto">
          <a:xfrm>
            <a:off x="320040" y="2"/>
            <a:ext cx="8813629" cy="65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4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HP\Downloads\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8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ownload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369"/>
            <a:ext cx="9601200" cy="738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2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P\Download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369"/>
            <a:ext cx="9601200" cy="738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6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HP\Downloads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369"/>
            <a:ext cx="9601200" cy="738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6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HP\Downloads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369"/>
            <a:ext cx="9601200" cy="738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NUMERICAL PROBLEM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3280" y="1493520"/>
            <a:ext cx="8717890" cy="419608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/>
              <a:t>A body starts moving from rest and traverses 2 m distance in the first second. How much time it will take to traverse the next 1m?</a:t>
            </a:r>
          </a:p>
          <a:p>
            <a:pPr lvl="0"/>
            <a:r>
              <a:rPr lang="en-US" sz="3200" b="1" dirty="0"/>
              <a:t>A train runs at 3ms</a:t>
            </a:r>
            <a:r>
              <a:rPr lang="en-US" sz="3200" b="1" baseline="30000" dirty="0"/>
              <a:t>-2</a:t>
            </a:r>
            <a:r>
              <a:rPr lang="en-US" sz="3200" b="1" dirty="0"/>
              <a:t> constant acceleration and its initial velocity is 10ms</a:t>
            </a:r>
            <a:r>
              <a:rPr lang="en-US" sz="3200" b="1" baseline="30000" dirty="0"/>
              <a:t>-1</a:t>
            </a:r>
            <a:r>
              <a:rPr lang="en-US" sz="3200" b="1" dirty="0"/>
              <a:t>. When the train will cross 60m distance, then what will be its velocity?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804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NUMERICAL PROBLEM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3280" y="1493520"/>
            <a:ext cx="8717890" cy="419608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/>
              <a:t>An object traverses 30m in first two second and 150m in next four second. If the acceleration remains unchanged then how much distance it will traverse in next one second? </a:t>
            </a:r>
          </a:p>
          <a:p>
            <a:pPr lvl="0"/>
            <a:r>
              <a:rPr lang="en-US" sz="3200" b="1" dirty="0"/>
              <a:t>A train starts running with 10ms</a:t>
            </a:r>
            <a:r>
              <a:rPr lang="en-US" sz="3200" b="1" baseline="30000" dirty="0"/>
              <a:t>-2</a:t>
            </a:r>
            <a:r>
              <a:rPr lang="en-US" sz="3200" b="1" dirty="0"/>
              <a:t> acceleration from rest. At the same time a car starts running parallel with the train at 100 ms</a:t>
            </a:r>
            <a:r>
              <a:rPr lang="en-US" sz="3200" b="1" baseline="30000" dirty="0"/>
              <a:t>-1</a:t>
            </a:r>
            <a:r>
              <a:rPr lang="en-US" sz="3200" b="1" dirty="0"/>
              <a:t> uniform velocity. When the train will cross the car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595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676403"/>
            <a:ext cx="8641080" cy="1295401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PRESENTED BY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C:\Users\DOLPHIN-PC\Downloads\WhatsApp Image 2022-01-27 at 9.28.55 A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780" y="304801"/>
            <a:ext cx="2618509" cy="3446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06531" y="3448185"/>
            <a:ext cx="8334549" cy="2645229"/>
          </a:xfrm>
          <a:prstGeom prst="rect">
            <a:avLst/>
          </a:prstGeom>
        </p:spPr>
        <p:txBody>
          <a:bodyPr vert="horz" lIns="88822" tIns="44411" rIns="88822" bIns="44411">
            <a:noAutofit/>
          </a:bodyPr>
          <a:lstStyle>
            <a:lvl1pPr marL="310879" indent="-310879" algn="l" rtl="0" eaLnBrk="1" latinLnBrk="0" hangingPunct="1">
              <a:spcBef>
                <a:spcPts val="68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58" indent="-266468" algn="l" rtl="0" eaLnBrk="1" latinLnBrk="0" hangingPunct="1">
              <a:spcBef>
                <a:spcPts val="534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8226" indent="-222056" algn="l" rtl="0" eaLnBrk="1" latinLnBrk="0" hangingPunct="1">
              <a:spcBef>
                <a:spcPts val="486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2339" indent="-222056" algn="l" rtl="0" eaLnBrk="1" latinLnBrk="0" hangingPunct="1">
              <a:spcBef>
                <a:spcPts val="388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6452" indent="-222056" algn="l" rtl="0" eaLnBrk="1" latinLnBrk="0" hangingPunct="1">
              <a:spcBef>
                <a:spcPts val="388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2920" indent="-222056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9388" indent="-222056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5856" indent="-22205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2323" indent="-222056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C00000"/>
                </a:solidFill>
                <a:latin typeface="Arial Black" pitchFamily="34" charset="0"/>
              </a:rPr>
              <a:t>Dr. SULTAN ASHRAFI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Lecturer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 smtClean="0"/>
              <a:t>BOOK(PhD Thesis):</a:t>
            </a:r>
            <a:r>
              <a:rPr lang="en-US" sz="1600" dirty="0" smtClean="0"/>
              <a:t> ‘A Brief Story of </a:t>
            </a:r>
            <a:r>
              <a:rPr lang="en-US" sz="1600" dirty="0" err="1" smtClean="0"/>
              <a:t>Perovskite</a:t>
            </a:r>
            <a:r>
              <a:rPr lang="en-US" sz="1600" dirty="0" smtClean="0"/>
              <a:t> Solar Cell’ Publisher: ‘LAP LAMBERT Academic Publishing’, </a:t>
            </a:r>
            <a:r>
              <a:rPr lang="en-US" sz="1600" b="1" dirty="0" smtClean="0"/>
              <a:t>Germany.</a:t>
            </a:r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sz="1600" b="1" dirty="0" smtClean="0"/>
              <a:t>PhD, </a:t>
            </a:r>
            <a:r>
              <a:rPr lang="en-US" sz="1600" dirty="0" err="1" smtClean="0"/>
              <a:t>Perovskite</a:t>
            </a:r>
            <a:r>
              <a:rPr lang="en-US" sz="1600" dirty="0" smtClean="0"/>
              <a:t> Solar Cell, Dept. of Physics, Jahangirnagar University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 smtClean="0"/>
              <a:t>M-Phil, </a:t>
            </a:r>
            <a:r>
              <a:rPr lang="en-US" sz="1600" dirty="0" smtClean="0"/>
              <a:t>Advanced in Material Physics, (1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Class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in written) Dept. of Physics, Jahangirnagar University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M.Sc. (1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Class), B.Sc.(Hon’s,1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Class)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94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HP\Downloads\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1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HP\Downloads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049" y="204735"/>
            <a:ext cx="9921240" cy="58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2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HP\Downloads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86765"/>
            <a:ext cx="12801600" cy="65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4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HP\Downloads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86765"/>
            <a:ext cx="10641330" cy="65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HP\Downloads\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" y="807"/>
            <a:ext cx="872109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8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HP\Downloads\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2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HP\Downloads\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" y="-152399"/>
            <a:ext cx="9594965" cy="652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8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HP\Downloads\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9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HP\Downloads\b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9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HP\Downloads\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1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86001"/>
            <a:ext cx="8561070" cy="19812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</a:rPr>
              <a:t>CHAPTER: 03</a:t>
            </a:r>
            <a:br>
              <a:rPr lang="en-US" sz="6600" b="1" dirty="0" smtClean="0">
                <a:solidFill>
                  <a:srgbClr val="7030A0"/>
                </a:solidFill>
              </a:rPr>
            </a:br>
            <a:r>
              <a:rPr lang="en-US" sz="6600" b="1" dirty="0" smtClean="0">
                <a:solidFill>
                  <a:srgbClr val="7030A0"/>
                </a:solidFill>
              </a:rPr>
              <a:t>DYNAMICS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" y="1676400"/>
            <a:ext cx="9121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75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HP\Downloads\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HP\Downloads\b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9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HP\Downloads\b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0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HP\Downloads\b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765"/>
            <a:ext cx="9601200" cy="65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90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HP\Downloads\b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765"/>
            <a:ext cx="9601200" cy="65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6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HP\Downloads\b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765"/>
            <a:ext cx="9601200" cy="65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HP\Downloads\b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765"/>
            <a:ext cx="9601200" cy="65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3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HP\Downloads\b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765"/>
            <a:ext cx="9601200" cy="65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2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An object is thrown 30 degree obliquely with earth by 40m/s. Find the maximum height of projectile. Determine the flight time of projectile.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549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An object is thrown 35 degree obliquely with earth by 20m/s. Find the horizontal rage. How far the object will travel?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006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55" y="228601"/>
            <a:ext cx="8561070" cy="92456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MAJOR CONTENT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120" y="2057404"/>
            <a:ext cx="75209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Concept of Motion and Law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Graphical Presentation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Mathematical Expression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Projectile Motion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Trajectory Motion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8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CREATIVE QUESTION-1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" y="1694557"/>
            <a:ext cx="90411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 the annual sports of the college attending the 'shot put' item both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Koushik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Soumik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throw their spheres from a height 1.4 m and with velocity 10 m s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But the sphere of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Koushik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made 40° with the horizontal while that of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Soumik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made 50°. 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	Determine an expression for the maximum horizontal range of a projectile. 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	Find with the help mathematical analysis which of the spheres will cover greater distance. </a:t>
            </a:r>
          </a:p>
        </p:txBody>
      </p:sp>
    </p:spTree>
    <p:extLst>
      <p:ext uri="{BB962C8B-B14F-4D97-AF65-F5344CB8AC3E}">
        <p14:creationId xmlns:p14="http://schemas.microsoft.com/office/powerpoint/2010/main" val="21453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60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33342"/>
            <a:ext cx="4495800" cy="267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 rot="10800000" flipV="1">
            <a:off x="304800" y="3530550"/>
            <a:ext cx="867096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/>
                <a:ea typeface="Times New Roman" pitchFamily="18" charset="0"/>
                <a:cs typeface="Angsana New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Angsana New"/>
                <a:ea typeface="Times New Roman" pitchFamily="18" charset="0"/>
                <a:cs typeface="Angsana New"/>
              </a:rPr>
              <a:t>c.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/>
                <a:ea typeface="Times New Roman" pitchFamily="18" charset="0"/>
                <a:cs typeface="Angsana New"/>
              </a:rPr>
              <a:t> Determine the range of the projectile.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Angsana New"/>
                <a:ea typeface="Times New Roman" pitchFamily="18" charset="0"/>
                <a:cs typeface="Angsana New"/>
              </a:rPr>
              <a:t>d.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/>
                <a:ea typeface="Times New Roman" pitchFamily="18" charset="0"/>
                <a:cs typeface="Angsana New"/>
              </a:rPr>
              <a:t>Will the projectile be able to cross a 25m high wall at 20 m away from the point of projection along X-axis? Give your opinion with mathematical analysis.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3280" y="213360"/>
            <a:ext cx="8561070" cy="92456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CREATIVE </a:t>
            </a:r>
            <a:r>
              <a:rPr lang="en-US" b="1" dirty="0" smtClean="0">
                <a:solidFill>
                  <a:srgbClr val="C00000"/>
                </a:solidFill>
              </a:rPr>
              <a:t>QUESTION-2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69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3280" y="213360"/>
            <a:ext cx="8561070" cy="92456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CREATIVE QUESTION-3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600200"/>
            <a:ext cx="899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Sakib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Hasan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bowled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batsman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Virat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Kohli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standing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India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Bangaldesh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cricket match. The batsman hit the ball at 30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angle at 20ms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velocity.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Rubel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standing 60 m away from the batsman ran with 8ms-1 velocity to catch to catch the ball.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How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long the ball will be in the space?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 Is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it possible for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Rubel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take the catch? Give decision with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mathematical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analysis.</a:t>
            </a:r>
          </a:p>
        </p:txBody>
      </p:sp>
    </p:spTree>
    <p:extLst>
      <p:ext uri="{BB962C8B-B14F-4D97-AF65-F5344CB8AC3E}">
        <p14:creationId xmlns:p14="http://schemas.microsoft.com/office/powerpoint/2010/main" val="1744270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CREATIVE QUESTION-3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" y="1694557"/>
            <a:ext cx="90411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body was thrown vertically upwards with a velocity 9.8 m s</a:t>
            </a:r>
            <a:r>
              <a:rPr lang="en-US" sz="32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	What will be the maximum height of the body?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	Show with the help of mathematical analysis that at time 3 s and 17 s the magnitude the velocity of the body will be the same, but the directions will be opposite. </a:t>
            </a:r>
          </a:p>
        </p:txBody>
      </p:sp>
    </p:spTree>
    <p:extLst>
      <p:ext uri="{BB962C8B-B14F-4D97-AF65-F5344CB8AC3E}">
        <p14:creationId xmlns:p14="http://schemas.microsoft.com/office/powerpoint/2010/main" val="7833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HP\Downloads\a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765"/>
            <a:ext cx="9601200" cy="65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63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P\Downloads\a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765"/>
            <a:ext cx="9601200" cy="65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3909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HP\Downloads\a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765"/>
            <a:ext cx="9601200" cy="65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6096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HP\Downloads\a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765"/>
            <a:ext cx="9601200" cy="65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435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HP\Downloads\a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765"/>
            <a:ext cx="9601200" cy="65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891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HP\Downloads\a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765"/>
            <a:ext cx="9601200" cy="65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1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55" y="228601"/>
            <a:ext cx="8561070" cy="924560"/>
          </a:xfrm>
        </p:spPr>
        <p:txBody>
          <a:bodyPr>
            <a:normAutofit/>
          </a:bodyPr>
          <a:lstStyle/>
          <a:p>
            <a:endParaRPr lang="en-US" sz="4400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HP\Downloads\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7"/>
          <a:stretch/>
        </p:blipFill>
        <p:spPr bwMode="auto">
          <a:xfrm>
            <a:off x="560070" y="152401"/>
            <a:ext cx="8481060" cy="601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6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HP\Downloads\a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765"/>
            <a:ext cx="9601200" cy="65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529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HP\Downloads\a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765"/>
            <a:ext cx="9601200" cy="65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531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object falls down horizontally from a hill having a height of 50m at velocity of 20m/s</a:t>
            </a:r>
          </a:p>
          <a:p>
            <a:pPr marL="571500" indent="-571500">
              <a:buAutoNum type="romanLcPeriod"/>
            </a:pPr>
            <a:r>
              <a:rPr lang="en-US" dirty="0" smtClean="0"/>
              <a:t>What time will the object take to reach the ground?</a:t>
            </a:r>
          </a:p>
          <a:p>
            <a:pPr marL="571500" indent="-571500">
              <a:buAutoNum type="romanLcPeriod"/>
            </a:pPr>
            <a:r>
              <a:rPr lang="en-US" dirty="0" smtClean="0"/>
              <a:t>At what distance from the foot of the hill will the object fall on the ground?</a:t>
            </a:r>
          </a:p>
          <a:p>
            <a:pPr marL="571500" indent="-571500">
              <a:buAutoNum type="romanLcPeriod"/>
            </a:pPr>
            <a:r>
              <a:rPr lang="en-US" dirty="0" smtClean="0"/>
              <a:t>At what speed and angle will the object touch the ground?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5680" y="365760"/>
            <a:ext cx="8561070" cy="924560"/>
          </a:xfrm>
          <a:prstGeom prst="rect">
            <a:avLst/>
          </a:prstGeom>
        </p:spPr>
        <p:txBody>
          <a:bodyPr vert="horz" lIns="88822" tIns="44411" rIns="88822" bIns="44411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</a:rPr>
              <a:t>CREATIVE QUESTION-3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887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CREATIVE </a:t>
            </a:r>
            <a:r>
              <a:rPr lang="en-US" b="1" dirty="0" smtClean="0">
                <a:solidFill>
                  <a:srgbClr val="C00000"/>
                </a:solidFill>
              </a:rPr>
              <a:t>QUESTION-4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" y="1694557"/>
            <a:ext cx="90411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 object was thrown from the roof of a 30 m high building with a velocity of 20 ms</a:t>
            </a:r>
            <a:r>
              <a:rPr lang="en-US" sz="32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upwards making an angle 30° with the roof.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	How much time the object will need to reach the ground?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	Show with the help of mathematical analysis that the horizontal distance covered by the object before striking the pound is greater than its horizontal range.</a:t>
            </a:r>
          </a:p>
        </p:txBody>
      </p:sp>
    </p:spTree>
    <p:extLst>
      <p:ext uri="{BB962C8B-B14F-4D97-AF65-F5344CB8AC3E}">
        <p14:creationId xmlns:p14="http://schemas.microsoft.com/office/powerpoint/2010/main" val="29253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80210" y="3124200"/>
            <a:ext cx="6157570" cy="1173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7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20040" y="0"/>
            <a:ext cx="8561070" cy="2133600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What is </a:t>
            </a:r>
            <a:r>
              <a:rPr lang="en-US" sz="4800" dirty="0" smtClean="0"/>
              <a:t>distance?</a:t>
            </a:r>
            <a:endParaRPr lang="en-US" sz="4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060" y="2215661"/>
            <a:ext cx="8641080" cy="36107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8822" tIns="44411" rIns="88822" bIns="44411">
            <a:normAutofit/>
          </a:bodyPr>
          <a:lstStyle>
            <a:lvl1pPr marL="310879" indent="-310879" algn="l" rtl="0" eaLnBrk="1" latinLnBrk="0" hangingPunct="1">
              <a:spcBef>
                <a:spcPts val="68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58" indent="-266468" algn="l" rtl="0" eaLnBrk="1" latinLnBrk="0" hangingPunct="1">
              <a:spcBef>
                <a:spcPts val="534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8226" indent="-222056" algn="l" rtl="0" eaLnBrk="1" latinLnBrk="0" hangingPunct="1">
              <a:spcBef>
                <a:spcPts val="486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32339" indent="-222056" algn="l" rtl="0" eaLnBrk="1" latinLnBrk="0" hangingPunct="1">
              <a:spcBef>
                <a:spcPts val="388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776452" indent="-222056" algn="l" rtl="0" eaLnBrk="1" latinLnBrk="0" hangingPunct="1">
              <a:spcBef>
                <a:spcPts val="388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042920" indent="-222056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09388" indent="-222056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5856" indent="-22205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42323" indent="-222056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b="1" smtClean="0">
                <a:solidFill>
                  <a:srgbClr val="C00000"/>
                </a:solidFill>
              </a:rPr>
              <a:t>Distance: </a:t>
            </a:r>
            <a:r>
              <a:rPr lang="en-US" sz="3600" smtClean="0"/>
              <a:t>Distance is the actual length of the path travelled by the object. Denote by d, s.</a:t>
            </a:r>
          </a:p>
          <a:p>
            <a:pPr algn="just"/>
            <a:r>
              <a:rPr lang="en-US" sz="3600" b="1" smtClean="0">
                <a:solidFill>
                  <a:schemeClr val="bg2">
                    <a:lumMod val="10000"/>
                  </a:schemeClr>
                </a:solidFill>
              </a:rPr>
              <a:t>Unit: m (meter), Km (Kilometer), mile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0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601200" cy="114886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vert="horz" lIns="88822" tIns="44411" rIns="88822" bIns="44411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What is displacement?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0030" y="1608408"/>
            <a:ext cx="8881110" cy="4549173"/>
          </a:xfrm>
          <a:prstGeom prst="rect">
            <a:avLst/>
          </a:prstGeom>
        </p:spPr>
        <p:txBody>
          <a:bodyPr vert="horz" lIns="88822" tIns="44411" rIns="88822" bIns="44411">
            <a:normAutofit/>
          </a:bodyPr>
          <a:lstStyle>
            <a:lvl1pPr marL="310879" indent="-310879" algn="l" rtl="0" eaLnBrk="1" latinLnBrk="0" hangingPunct="1">
              <a:spcBef>
                <a:spcPts val="68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58" indent="-266468" algn="l" rtl="0" eaLnBrk="1" latinLnBrk="0" hangingPunct="1">
              <a:spcBef>
                <a:spcPts val="534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8226" indent="-222056" algn="l" rtl="0" eaLnBrk="1" latinLnBrk="0" hangingPunct="1">
              <a:spcBef>
                <a:spcPts val="486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2339" indent="-222056" algn="l" rtl="0" eaLnBrk="1" latinLnBrk="0" hangingPunct="1">
              <a:spcBef>
                <a:spcPts val="388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6452" indent="-222056" algn="l" rtl="0" eaLnBrk="1" latinLnBrk="0" hangingPunct="1">
              <a:spcBef>
                <a:spcPts val="388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2920" indent="-222056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9388" indent="-222056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5856" indent="-22205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2323" indent="-222056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400" b="1" dirty="0" smtClean="0">
                <a:solidFill>
                  <a:srgbClr val="7030A0"/>
                </a:solidFill>
              </a:rPr>
              <a:t>Displacement: </a:t>
            </a:r>
            <a:r>
              <a:rPr lang="en-US" sz="4400" b="1" dirty="0" smtClean="0"/>
              <a:t>The changing position of an object at a particular </a:t>
            </a:r>
            <a:r>
              <a:rPr lang="en-US" sz="4400" b="1" dirty="0" smtClean="0">
                <a:solidFill>
                  <a:srgbClr val="C00000"/>
                </a:solidFill>
              </a:rPr>
              <a:t>direction</a:t>
            </a:r>
            <a:r>
              <a:rPr lang="en-US" sz="4400" b="1" dirty="0" smtClean="0"/>
              <a:t> is known as displacement. Denote by d, s.</a:t>
            </a:r>
          </a:p>
          <a:p>
            <a:pPr algn="just"/>
            <a:r>
              <a:rPr lang="en-US" sz="4400" b="1" dirty="0" smtClean="0">
                <a:solidFill>
                  <a:srgbClr val="7030A0"/>
                </a:solidFill>
              </a:rPr>
              <a:t>Unit: m, km, mile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6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0060" y="82062"/>
            <a:ext cx="8641080" cy="104441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 is the distance of the boy?</a:t>
            </a:r>
            <a:endParaRPr lang="en-US" dirty="0"/>
          </a:p>
        </p:txBody>
      </p:sp>
      <p:pic>
        <p:nvPicPr>
          <p:cNvPr id="5" name="Picture 2" descr="C:\Users\HP\Downloads\Distance-And-Displacement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3" y="1477109"/>
            <a:ext cx="6747637" cy="458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011788" y="1477108"/>
            <a:ext cx="2509404" cy="23126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002060"/>
                </a:solidFill>
              </a:rPr>
              <a:t>Total distance</a:t>
            </a:r>
          </a:p>
          <a:p>
            <a:pPr algn="l"/>
            <a:r>
              <a:rPr lang="en-US" dirty="0">
                <a:solidFill>
                  <a:srgbClr val="002060"/>
                </a:solidFill>
              </a:rPr>
              <a:t>=</a:t>
            </a:r>
            <a:r>
              <a:rPr lang="en-US" dirty="0" smtClean="0">
                <a:solidFill>
                  <a:srgbClr val="002060"/>
                </a:solidFill>
              </a:rPr>
              <a:t> AB+BC</a:t>
            </a:r>
          </a:p>
          <a:p>
            <a:pPr algn="l"/>
            <a:r>
              <a:rPr lang="en-US" dirty="0">
                <a:solidFill>
                  <a:srgbClr val="002060"/>
                </a:solidFill>
              </a:rPr>
              <a:t>=</a:t>
            </a:r>
            <a:r>
              <a:rPr lang="en-US" dirty="0" smtClean="0">
                <a:solidFill>
                  <a:srgbClr val="002060"/>
                </a:solidFill>
              </a:rPr>
              <a:t> 4m+3m</a:t>
            </a:r>
          </a:p>
          <a:p>
            <a:pPr algn="l"/>
            <a:r>
              <a:rPr lang="en-US" dirty="0" smtClean="0">
                <a:solidFill>
                  <a:srgbClr val="002060"/>
                </a:solidFill>
              </a:rPr>
              <a:t>=7m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40883" y="4028476"/>
            <a:ext cx="2509404" cy="25364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100" b="1" dirty="0" smtClean="0">
                <a:solidFill>
                  <a:srgbClr val="002060"/>
                </a:solidFill>
              </a:rPr>
              <a:t>Total displacement</a:t>
            </a:r>
          </a:p>
          <a:p>
            <a:pPr algn="l"/>
            <a:r>
              <a:rPr lang="en-US" dirty="0">
                <a:solidFill>
                  <a:srgbClr val="002060"/>
                </a:solidFill>
              </a:rPr>
              <a:t>=</a:t>
            </a:r>
            <a:r>
              <a:rPr lang="en-US" dirty="0" smtClean="0">
                <a:solidFill>
                  <a:srgbClr val="002060"/>
                </a:solidFill>
              </a:rPr>
              <a:t> AC</a:t>
            </a:r>
          </a:p>
          <a:p>
            <a:pPr algn="l"/>
            <a:r>
              <a:rPr lang="en-US" dirty="0">
                <a:solidFill>
                  <a:srgbClr val="002060"/>
                </a:solidFill>
              </a:rPr>
              <a:t>=</a:t>
            </a:r>
            <a:r>
              <a:rPr lang="en-US" dirty="0" smtClean="0">
                <a:solidFill>
                  <a:srgbClr val="002060"/>
                </a:solidFill>
              </a:rPr>
              <a:t> 5m</a:t>
            </a:r>
          </a:p>
        </p:txBody>
      </p:sp>
    </p:spTree>
    <p:extLst>
      <p:ext uri="{BB962C8B-B14F-4D97-AF65-F5344CB8AC3E}">
        <p14:creationId xmlns:p14="http://schemas.microsoft.com/office/powerpoint/2010/main" val="28275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P\Downloads\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124"/>
            <a:ext cx="9601200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9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1195</TotalTime>
  <Words>678</Words>
  <Application>Microsoft Office PowerPoint</Application>
  <PresentationFormat>Custom</PresentationFormat>
  <Paragraphs>70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Median</vt:lpstr>
      <vt:lpstr>WELCOME TO MY PRESENTATION</vt:lpstr>
      <vt:lpstr>PRESENTED BY</vt:lpstr>
      <vt:lpstr>CHAPTER: 03 DYNAMICS</vt:lpstr>
      <vt:lpstr>MAJOR CONTENT</vt:lpstr>
      <vt:lpstr>PowerPoint Presentation</vt:lpstr>
      <vt:lpstr>PowerPoint Presentation</vt:lpstr>
      <vt:lpstr>PowerPoint Presentation</vt:lpstr>
      <vt:lpstr>What is the distance of the boy?</vt:lpstr>
      <vt:lpstr>PowerPoint Presentation</vt:lpstr>
      <vt:lpstr>What is velocity?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NUMERICAL PROBLEM</vt:lpstr>
      <vt:lpstr>NUMERICAL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Numerical Problems</vt:lpstr>
      <vt:lpstr>Numerical Problems</vt:lpstr>
      <vt:lpstr>CREATIVE QUESTION-1</vt:lpstr>
      <vt:lpstr>CREATIVE QUESTION-2</vt:lpstr>
      <vt:lpstr>CREATIVE QUESTION-3</vt:lpstr>
      <vt:lpstr>CREATIVE QUESTION-3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CREATIVE QUESTION-4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Army Nursing College Rangpur, Rangpur Cantt. Lesson Plan Subject: Fundamentals of Nursing-II(Paper-II: Nutrition) Topic     : Nutrition and Hydration Method: Lecture and Discussion</dc:title>
  <dc:creator>Windows User</dc:creator>
  <cp:lastModifiedBy>Windows User</cp:lastModifiedBy>
  <cp:revision>113</cp:revision>
  <dcterms:created xsi:type="dcterms:W3CDTF">2023-01-08T04:30:50Z</dcterms:created>
  <dcterms:modified xsi:type="dcterms:W3CDTF">2023-05-02T01:06:25Z</dcterms:modified>
</cp:coreProperties>
</file>