
<file path=[Content_Types].xml><?xml version="1.0" encoding="utf-8"?>
<Types xmlns="http://schemas.openxmlformats.org/package/2006/content-types">
  <Default Extension="jfif" ContentType="image/jpeg"/>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68" r:id="rId2"/>
    <p:sldId id="303" r:id="rId3"/>
    <p:sldId id="471" r:id="rId4"/>
    <p:sldId id="462" r:id="rId5"/>
    <p:sldId id="472" r:id="rId6"/>
    <p:sldId id="513" r:id="rId7"/>
    <p:sldId id="512" r:id="rId8"/>
    <p:sldId id="450" r:id="rId9"/>
    <p:sldId id="451" r:id="rId10"/>
    <p:sldId id="452" r:id="rId11"/>
    <p:sldId id="456" r:id="rId12"/>
    <p:sldId id="457" r:id="rId13"/>
    <p:sldId id="458" r:id="rId14"/>
    <p:sldId id="459" r:id="rId15"/>
    <p:sldId id="469" r:id="rId16"/>
    <p:sldId id="505" r:id="rId17"/>
    <p:sldId id="474" r:id="rId18"/>
    <p:sldId id="473" r:id="rId19"/>
    <p:sldId id="453" r:id="rId20"/>
    <p:sldId id="475" r:id="rId21"/>
    <p:sldId id="506" r:id="rId22"/>
    <p:sldId id="507" r:id="rId23"/>
    <p:sldId id="476" r:id="rId24"/>
    <p:sldId id="463" r:id="rId25"/>
    <p:sldId id="425" r:id="rId26"/>
    <p:sldId id="464" r:id="rId27"/>
    <p:sldId id="478" r:id="rId28"/>
    <p:sldId id="272" r:id="rId29"/>
    <p:sldId id="508" r:id="rId30"/>
    <p:sldId id="511" r:id="rId31"/>
    <p:sldId id="409" r:id="rId32"/>
    <p:sldId id="479" r:id="rId33"/>
    <p:sldId id="413" r:id="rId34"/>
    <p:sldId id="410" r:id="rId35"/>
    <p:sldId id="455" r:id="rId36"/>
    <p:sldId id="411" r:id="rId37"/>
    <p:sldId id="428" r:id="rId38"/>
    <p:sldId id="481" r:id="rId39"/>
    <p:sldId id="510" r:id="rId40"/>
    <p:sldId id="429" r:id="rId41"/>
    <p:sldId id="424" r:id="rId42"/>
    <p:sldId id="30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80FD39F-7924-4A1F-865E-DF3A3A5524FB}">
          <p14:sldIdLst>
            <p14:sldId id="268"/>
            <p14:sldId id="303"/>
            <p14:sldId id="471"/>
            <p14:sldId id="462"/>
            <p14:sldId id="472"/>
            <p14:sldId id="513"/>
            <p14:sldId id="512"/>
            <p14:sldId id="450"/>
            <p14:sldId id="451"/>
            <p14:sldId id="452"/>
            <p14:sldId id="456"/>
            <p14:sldId id="457"/>
            <p14:sldId id="458"/>
            <p14:sldId id="459"/>
            <p14:sldId id="469"/>
            <p14:sldId id="505"/>
            <p14:sldId id="474"/>
            <p14:sldId id="473"/>
            <p14:sldId id="453"/>
            <p14:sldId id="475"/>
            <p14:sldId id="506"/>
            <p14:sldId id="507"/>
            <p14:sldId id="476"/>
            <p14:sldId id="463"/>
            <p14:sldId id="425"/>
            <p14:sldId id="464"/>
            <p14:sldId id="478"/>
            <p14:sldId id="272"/>
            <p14:sldId id="508"/>
            <p14:sldId id="511"/>
            <p14:sldId id="409"/>
            <p14:sldId id="479"/>
            <p14:sldId id="413"/>
            <p14:sldId id="410"/>
            <p14:sldId id="455"/>
            <p14:sldId id="411"/>
            <p14:sldId id="428"/>
            <p14:sldId id="481"/>
            <p14:sldId id="510"/>
            <p14:sldId id="429"/>
            <p14:sldId id="424"/>
            <p14:sldId id="305"/>
          </p14:sldIdLst>
        </p14:section>
        <p14:section name="Untitled Section" id="{D2BD7CBB-7138-49F2-9A4E-F2A44D5A753B}">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ik" initials="M" lastIdx="1" clrIdx="0">
    <p:extLst>
      <p:ext uri="{19B8F6BF-5375-455C-9EA6-DF929625EA0E}">
        <p15:presenceInfo xmlns:p15="http://schemas.microsoft.com/office/powerpoint/2012/main" userId="b2c680ad30301da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6FCC2"/>
    <a:srgbClr val="7444EC"/>
    <a:srgbClr val="9AFC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43" autoAdjust="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0C6F19-75C1-485A-8700-E24BB0A5ADD8}" type="datetimeFigureOut">
              <a:rPr lang="en-US" smtClean="0"/>
              <a:t>11/27/2023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ED69A0-B297-4057-981E-F9D608470B26}" type="slidenum">
              <a:rPr lang="en-US" smtClean="0"/>
              <a:t>‹#›</a:t>
            </a:fld>
            <a:endParaRPr lang="en-US"/>
          </a:p>
        </p:txBody>
      </p:sp>
    </p:spTree>
    <p:extLst>
      <p:ext uri="{BB962C8B-B14F-4D97-AF65-F5344CB8AC3E}">
        <p14:creationId xmlns:p14="http://schemas.microsoft.com/office/powerpoint/2010/main" val="3579893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6E02B-19E9-4E1A-B3B1-8BAC24177BC8}" type="slidenum">
              <a:rPr lang="en-US" smtClean="0"/>
              <a:pPr/>
              <a:t>1</a:t>
            </a:fld>
            <a:endParaRPr lang="en-US"/>
          </a:p>
        </p:txBody>
      </p:sp>
    </p:spTree>
    <p:extLst>
      <p:ext uri="{BB962C8B-B14F-4D97-AF65-F5344CB8AC3E}">
        <p14:creationId xmlns:p14="http://schemas.microsoft.com/office/powerpoint/2010/main" val="35238622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Take answer from ss</a:t>
            </a:r>
          </a:p>
        </p:txBody>
      </p:sp>
      <p:sp>
        <p:nvSpPr>
          <p:cNvPr id="4" name="Slide Number Placeholder 3"/>
          <p:cNvSpPr>
            <a:spLocks noGrp="1"/>
          </p:cNvSpPr>
          <p:nvPr>
            <p:ph type="sldNum" sz="quarter" idx="5"/>
          </p:nvPr>
        </p:nvSpPr>
        <p:spPr/>
        <p:txBody>
          <a:bodyPr/>
          <a:lstStyle/>
          <a:p>
            <a:fld id="{07ED69A0-B297-4057-981E-F9D608470B26}" type="slidenum">
              <a:rPr lang="en-US" smtClean="0"/>
              <a:t>23</a:t>
            </a:fld>
            <a:endParaRPr lang="en-US"/>
          </a:p>
        </p:txBody>
      </p:sp>
    </p:spTree>
    <p:extLst>
      <p:ext uri="{BB962C8B-B14F-4D97-AF65-F5344CB8AC3E}">
        <p14:creationId xmlns:p14="http://schemas.microsoft.com/office/powerpoint/2010/main" val="4115757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B92E9-66B3-4314-BD52-356A052FBCB3}" type="slidenum">
              <a:rPr lang="en-US" smtClean="0"/>
              <a:t>24</a:t>
            </a:fld>
            <a:endParaRPr lang="en-US"/>
          </a:p>
        </p:txBody>
      </p:sp>
    </p:spTree>
    <p:extLst>
      <p:ext uri="{BB962C8B-B14F-4D97-AF65-F5344CB8AC3E}">
        <p14:creationId xmlns:p14="http://schemas.microsoft.com/office/powerpoint/2010/main" val="2066811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SS will do and Teacher will be monitoring</a:t>
            </a:r>
            <a:endParaRPr lang="en-US" dirty="0"/>
          </a:p>
        </p:txBody>
      </p:sp>
      <p:sp>
        <p:nvSpPr>
          <p:cNvPr id="4" name="Slide Number Placeholder 3"/>
          <p:cNvSpPr>
            <a:spLocks noGrp="1"/>
          </p:cNvSpPr>
          <p:nvPr>
            <p:ph type="sldNum" sz="quarter" idx="5"/>
          </p:nvPr>
        </p:nvSpPr>
        <p:spPr/>
        <p:txBody>
          <a:bodyPr/>
          <a:lstStyle/>
          <a:p>
            <a:fld id="{07ED69A0-B297-4057-981E-F9D608470B26}" type="slidenum">
              <a:rPr lang="en-US" smtClean="0"/>
              <a:t>25</a:t>
            </a:fld>
            <a:endParaRPr lang="en-US"/>
          </a:p>
        </p:txBody>
      </p:sp>
    </p:spTree>
    <p:extLst>
      <p:ext uri="{BB962C8B-B14F-4D97-AF65-F5344CB8AC3E}">
        <p14:creationId xmlns:p14="http://schemas.microsoft.com/office/powerpoint/2010/main" val="2922743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B92E9-66B3-4314-BD52-356A052FBCB3}" type="slidenum">
              <a:rPr lang="en-US" smtClean="0"/>
              <a:t>26</a:t>
            </a:fld>
            <a:endParaRPr lang="en-US"/>
          </a:p>
        </p:txBody>
      </p:sp>
    </p:spTree>
    <p:extLst>
      <p:ext uri="{BB962C8B-B14F-4D97-AF65-F5344CB8AC3E}">
        <p14:creationId xmlns:p14="http://schemas.microsoft.com/office/powerpoint/2010/main" val="2360349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7AB92E9-66B3-4314-BD52-356A052FBCB3}" type="slidenum">
              <a:rPr lang="en-US" smtClean="0"/>
              <a:t>27</a:t>
            </a:fld>
            <a:endParaRPr lang="en-US"/>
          </a:p>
        </p:txBody>
      </p:sp>
    </p:spTree>
    <p:extLst>
      <p:ext uri="{BB962C8B-B14F-4D97-AF65-F5344CB8AC3E}">
        <p14:creationId xmlns:p14="http://schemas.microsoft.com/office/powerpoint/2010/main" val="8696004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7AB92E9-66B3-4314-BD52-356A052FBCB3}" type="slidenum">
              <a:rPr lang="en-US" smtClean="0"/>
              <a:t>28</a:t>
            </a:fld>
            <a:endParaRPr lang="en-US"/>
          </a:p>
        </p:txBody>
      </p:sp>
    </p:spTree>
    <p:extLst>
      <p:ext uri="{BB962C8B-B14F-4D97-AF65-F5344CB8AC3E}">
        <p14:creationId xmlns:p14="http://schemas.microsoft.com/office/powerpoint/2010/main" val="3378200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7AB92E9-66B3-4314-BD52-356A052FBCB3}" type="slidenum">
              <a:rPr lang="en-US" smtClean="0"/>
              <a:t>29</a:t>
            </a:fld>
            <a:endParaRPr lang="en-US"/>
          </a:p>
        </p:txBody>
      </p:sp>
    </p:spTree>
    <p:extLst>
      <p:ext uri="{BB962C8B-B14F-4D97-AF65-F5344CB8AC3E}">
        <p14:creationId xmlns:p14="http://schemas.microsoft.com/office/powerpoint/2010/main" val="39439904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7AB92E9-66B3-4314-BD52-356A052FBCB3}" type="slidenum">
              <a:rPr lang="en-US" smtClean="0"/>
              <a:t>30</a:t>
            </a:fld>
            <a:endParaRPr lang="en-US"/>
          </a:p>
        </p:txBody>
      </p:sp>
    </p:spTree>
    <p:extLst>
      <p:ext uri="{BB962C8B-B14F-4D97-AF65-F5344CB8AC3E}">
        <p14:creationId xmlns:p14="http://schemas.microsoft.com/office/powerpoint/2010/main" val="4784958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D7AB92E9-66B3-4314-BD52-356A052FBCB3}" type="slidenum">
              <a:rPr lang="en-US" smtClean="0"/>
              <a:t>32</a:t>
            </a:fld>
            <a:endParaRPr lang="en-US"/>
          </a:p>
        </p:txBody>
      </p:sp>
    </p:spTree>
    <p:extLst>
      <p:ext uri="{BB962C8B-B14F-4D97-AF65-F5344CB8AC3E}">
        <p14:creationId xmlns:p14="http://schemas.microsoft.com/office/powerpoint/2010/main" val="749186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3200" b="0" i="0" u="none" strike="noStrike" kern="1200" cap="none" spc="0" normalizeH="0" baseline="0" noProof="0" dirty="0">
                <a:ln>
                  <a:noFill/>
                </a:ln>
                <a:solidFill>
                  <a:schemeClr val="tx1">
                    <a:lumMod val="95000"/>
                    <a:lumOff val="5000"/>
                  </a:schemeClr>
                </a:solidFill>
                <a:effectLst/>
                <a:uLnTx/>
                <a:uFillTx/>
                <a:latin typeface="TimesNewRomanPSMT"/>
                <a:ea typeface="+mn-ea"/>
                <a:cs typeface="+mn-cs"/>
              </a:rPr>
              <a:t>Instructions: (</a:t>
            </a:r>
            <a:r>
              <a:rPr kumimoji="0" lang="en-GB" sz="3200" b="0" i="0" u="none" strike="noStrike" kern="1200" cap="none" spc="0" normalizeH="0" baseline="0" noProof="0" dirty="0" err="1">
                <a:ln>
                  <a:noFill/>
                </a:ln>
                <a:solidFill>
                  <a:schemeClr val="tx1">
                    <a:lumMod val="95000"/>
                    <a:lumOff val="5000"/>
                  </a:schemeClr>
                </a:solidFill>
                <a:effectLst/>
                <a:uLnTx/>
                <a:uFillTx/>
                <a:latin typeface="TimesNewRomanPSMT"/>
                <a:ea typeface="+mn-ea"/>
                <a:cs typeface="+mn-cs"/>
              </a:rPr>
              <a:t>i</a:t>
            </a:r>
            <a:r>
              <a:rPr kumimoji="0" lang="en-GB" sz="3200" b="0" i="0" u="none" strike="noStrike" kern="1200" cap="none" spc="0" normalizeH="0" baseline="0" noProof="0" dirty="0">
                <a:ln>
                  <a:noFill/>
                </a:ln>
                <a:solidFill>
                  <a:schemeClr val="tx1">
                    <a:lumMod val="95000"/>
                    <a:lumOff val="5000"/>
                  </a:schemeClr>
                </a:solidFill>
                <a:effectLst/>
                <a:uLnTx/>
                <a:uFillTx/>
                <a:latin typeface="TimesNewRomanPSMT"/>
                <a:ea typeface="+mn-ea"/>
                <a:cs typeface="+mn-cs"/>
              </a:rPr>
              <a:t>) ' Engage 2 students to read and act out the conversation.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One of the SS will be Faria and the other will be Raihan. The rest of the SS will listen. </a:t>
            </a:r>
            <a:endParaRPr kumimoji="0" lang="en-GB" sz="3200" b="0" i="0" u="none" strike="noStrike" kern="1200" cap="none" spc="0" normalizeH="0" baseline="0" noProof="0" dirty="0">
              <a:ln>
                <a:noFill/>
              </a:ln>
              <a:solidFill>
                <a:schemeClr val="tx1">
                  <a:lumMod val="95000"/>
                  <a:lumOff val="5000"/>
                </a:schemeClr>
              </a:solidFill>
              <a:effectLst/>
              <a:uLnTx/>
              <a:uFillTx/>
              <a:latin typeface="TimesNewRomanPSMT"/>
              <a:ea typeface="+mn-ea"/>
              <a:cs typeface="+mn-cs"/>
            </a:endParaRPr>
          </a:p>
          <a:p>
            <a:endParaRPr lang="en-US" dirty="0"/>
          </a:p>
        </p:txBody>
      </p:sp>
      <p:sp>
        <p:nvSpPr>
          <p:cNvPr id="4" name="Slide Number Placeholder 3"/>
          <p:cNvSpPr>
            <a:spLocks noGrp="1"/>
          </p:cNvSpPr>
          <p:nvPr>
            <p:ph type="sldNum" sz="quarter" idx="5"/>
          </p:nvPr>
        </p:nvSpPr>
        <p:spPr/>
        <p:txBody>
          <a:bodyPr/>
          <a:lstStyle/>
          <a:p>
            <a:fld id="{07ED69A0-B297-4057-981E-F9D608470B26}" type="slidenum">
              <a:rPr lang="en-US" smtClean="0"/>
              <a:t>35</a:t>
            </a:fld>
            <a:endParaRPr lang="en-US"/>
          </a:p>
        </p:txBody>
      </p:sp>
    </p:spTree>
    <p:extLst>
      <p:ext uri="{BB962C8B-B14F-4D97-AF65-F5344CB8AC3E}">
        <p14:creationId xmlns:p14="http://schemas.microsoft.com/office/powerpoint/2010/main" val="3959159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6E02B-19E9-4E1A-B3B1-8BAC24177BC8}" type="slidenum">
              <a:rPr lang="en-US" smtClean="0"/>
              <a:pPr/>
              <a:t>2</a:t>
            </a:fld>
            <a:endParaRPr lang="en-US"/>
          </a:p>
        </p:txBody>
      </p:sp>
    </p:spTree>
    <p:extLst>
      <p:ext uri="{BB962C8B-B14F-4D97-AF65-F5344CB8AC3E}">
        <p14:creationId xmlns:p14="http://schemas.microsoft.com/office/powerpoint/2010/main" val="2384789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ii) Ask ss to find unknown words and elicit the meaning. The teacher will help if necessary. </a:t>
            </a:r>
          </a:p>
          <a:p>
            <a:endParaRPr lang="en-US" dirty="0"/>
          </a:p>
        </p:txBody>
      </p:sp>
      <p:sp>
        <p:nvSpPr>
          <p:cNvPr id="4" name="Slide Number Placeholder 3"/>
          <p:cNvSpPr>
            <a:spLocks noGrp="1"/>
          </p:cNvSpPr>
          <p:nvPr>
            <p:ph type="sldNum" sz="quarter" idx="5"/>
          </p:nvPr>
        </p:nvSpPr>
        <p:spPr/>
        <p:txBody>
          <a:bodyPr/>
          <a:lstStyle/>
          <a:p>
            <a:fld id="{07ED69A0-B297-4057-981E-F9D608470B26}" type="slidenum">
              <a:rPr lang="en-US" smtClean="0"/>
              <a:t>36</a:t>
            </a:fld>
            <a:endParaRPr lang="en-US"/>
          </a:p>
        </p:txBody>
      </p:sp>
    </p:spTree>
    <p:extLst>
      <p:ext uri="{BB962C8B-B14F-4D97-AF65-F5344CB8AC3E}">
        <p14:creationId xmlns:p14="http://schemas.microsoft.com/office/powerpoint/2010/main" val="4160770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a:latin typeface="TimesNewRomanPS-BoldMT"/>
              </a:rPr>
              <a:t>Thus ss will make </a:t>
            </a:r>
            <a:r>
              <a:rPr lang="en-US" sz="1200" dirty="0">
                <a:latin typeface="TimesNewRomanPS-BoldMT"/>
              </a:rPr>
              <a:t> </a:t>
            </a:r>
            <a:r>
              <a:rPr lang="en-US" sz="1200" dirty="0">
                <a:solidFill>
                  <a:schemeClr val="tx1"/>
                </a:solidFill>
                <a:latin typeface="TimesNewRomanPS-BoldMT"/>
              </a:rPr>
              <a:t>Similarities and </a:t>
            </a:r>
            <a:r>
              <a:rPr kumimoji="0" lang="en-US" sz="2800" b="1" i="0" u="none" strike="noStrike" kern="1200" cap="none" spc="0" normalizeH="0" baseline="0" noProof="0" dirty="0">
                <a:ln>
                  <a:noFill/>
                </a:ln>
                <a:solidFill>
                  <a:prstClr val="white"/>
                </a:solidFill>
                <a:effectLst/>
                <a:uLnTx/>
                <a:uFillTx/>
                <a:latin typeface="TimesNewRomanPS-BoldMT"/>
                <a:ea typeface="+mn-ea"/>
                <a:cs typeface="+mn-cs"/>
              </a:rPr>
              <a:t> </a:t>
            </a:r>
            <a:r>
              <a:rPr kumimoji="0" lang="en-US" sz="2800" b="0" i="0" u="none" strike="noStrike" kern="1200" cap="none" spc="0" normalizeH="0" baseline="0" noProof="0" dirty="0">
                <a:ln>
                  <a:noFill/>
                </a:ln>
                <a:solidFill>
                  <a:srgbClr val="7030A0"/>
                </a:solidFill>
                <a:effectLst/>
                <a:uLnTx/>
                <a:uFillTx/>
                <a:latin typeface="TimesNewRomanPS-BoldMT"/>
                <a:ea typeface="+mn-ea"/>
                <a:cs typeface="+mn-cs"/>
              </a:rPr>
              <a:t>Dissimilarities according to TG </a:t>
            </a:r>
            <a:endParaRPr lang="en-US" b="0" dirty="0">
              <a:latin typeface="TimesNewRomanPS-BoldMT"/>
            </a:endParaRPr>
          </a:p>
        </p:txBody>
      </p:sp>
      <p:sp>
        <p:nvSpPr>
          <p:cNvPr id="4" name="Slide Number Placeholder 3"/>
          <p:cNvSpPr>
            <a:spLocks noGrp="1"/>
          </p:cNvSpPr>
          <p:nvPr>
            <p:ph type="sldNum" sz="quarter" idx="5"/>
          </p:nvPr>
        </p:nvSpPr>
        <p:spPr/>
        <p:txBody>
          <a:bodyPr/>
          <a:lstStyle/>
          <a:p>
            <a:fld id="{07ED69A0-B297-4057-981E-F9D608470B26}" type="slidenum">
              <a:rPr lang="en-US" smtClean="0"/>
              <a:t>41</a:t>
            </a:fld>
            <a:endParaRPr lang="en-US"/>
          </a:p>
        </p:txBody>
      </p:sp>
    </p:spTree>
    <p:extLst>
      <p:ext uri="{BB962C8B-B14F-4D97-AF65-F5344CB8AC3E}">
        <p14:creationId xmlns:p14="http://schemas.microsoft.com/office/powerpoint/2010/main" val="1370710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6E02B-19E9-4E1A-B3B1-8BAC24177BC8}" type="slidenum">
              <a:rPr lang="en-US" smtClean="0"/>
              <a:pPr/>
              <a:t>42</a:t>
            </a:fld>
            <a:endParaRPr lang="en-US"/>
          </a:p>
        </p:txBody>
      </p:sp>
    </p:spTree>
    <p:extLst>
      <p:ext uri="{BB962C8B-B14F-4D97-AF65-F5344CB8AC3E}">
        <p14:creationId xmlns:p14="http://schemas.microsoft.com/office/powerpoint/2010/main" val="4048878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6E02B-19E9-4E1A-B3B1-8BAC24177BC8}" type="slidenum">
              <a:rPr lang="en-US" smtClean="0"/>
              <a:pPr/>
              <a:t>3</a:t>
            </a:fld>
            <a:endParaRPr lang="en-US"/>
          </a:p>
        </p:txBody>
      </p:sp>
    </p:spTree>
    <p:extLst>
      <p:ext uri="{BB962C8B-B14F-4D97-AF65-F5344CB8AC3E}">
        <p14:creationId xmlns:p14="http://schemas.microsoft.com/office/powerpoint/2010/main" val="3341688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7AB92E9-66B3-4314-BD52-356A052FBCB3}" type="slidenum">
              <a:rPr lang="en-US" smtClean="0"/>
              <a:t>4</a:t>
            </a:fld>
            <a:endParaRPr lang="en-US"/>
          </a:p>
        </p:txBody>
      </p:sp>
    </p:spTree>
    <p:extLst>
      <p:ext uri="{BB962C8B-B14F-4D97-AF65-F5344CB8AC3E}">
        <p14:creationId xmlns:p14="http://schemas.microsoft.com/office/powerpoint/2010/main" val="3822422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Take answer from ss</a:t>
            </a:r>
          </a:p>
        </p:txBody>
      </p:sp>
      <p:sp>
        <p:nvSpPr>
          <p:cNvPr id="4" name="Slide Number Placeholder 3"/>
          <p:cNvSpPr>
            <a:spLocks noGrp="1"/>
          </p:cNvSpPr>
          <p:nvPr>
            <p:ph type="sldNum" sz="quarter" idx="5"/>
          </p:nvPr>
        </p:nvSpPr>
        <p:spPr/>
        <p:txBody>
          <a:bodyPr/>
          <a:lstStyle/>
          <a:p>
            <a:fld id="{07ED69A0-B297-4057-981E-F9D608470B26}" type="slidenum">
              <a:rPr lang="en-US" smtClean="0"/>
              <a:t>5</a:t>
            </a:fld>
            <a:endParaRPr lang="en-US"/>
          </a:p>
        </p:txBody>
      </p:sp>
    </p:spTree>
    <p:extLst>
      <p:ext uri="{BB962C8B-B14F-4D97-AF65-F5344CB8AC3E}">
        <p14:creationId xmlns:p14="http://schemas.microsoft.com/office/powerpoint/2010/main" val="2747959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A6E02B-19E9-4E1A-B3B1-8BAC24177BC8}" type="slidenum">
              <a:rPr lang="en-US" smtClean="0"/>
              <a:pPr/>
              <a:t>17</a:t>
            </a:fld>
            <a:endParaRPr lang="en-US"/>
          </a:p>
        </p:txBody>
      </p:sp>
    </p:spTree>
    <p:extLst>
      <p:ext uri="{BB962C8B-B14F-4D97-AF65-F5344CB8AC3E}">
        <p14:creationId xmlns:p14="http://schemas.microsoft.com/office/powerpoint/2010/main" val="3072767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Take answer from ss</a:t>
            </a:r>
          </a:p>
        </p:txBody>
      </p:sp>
      <p:sp>
        <p:nvSpPr>
          <p:cNvPr id="4" name="Slide Number Placeholder 3"/>
          <p:cNvSpPr>
            <a:spLocks noGrp="1"/>
          </p:cNvSpPr>
          <p:nvPr>
            <p:ph type="sldNum" sz="quarter" idx="5"/>
          </p:nvPr>
        </p:nvSpPr>
        <p:spPr/>
        <p:txBody>
          <a:bodyPr/>
          <a:lstStyle/>
          <a:p>
            <a:fld id="{07ED69A0-B297-4057-981E-F9D608470B26}" type="slidenum">
              <a:rPr lang="en-US" smtClean="0"/>
              <a:t>18</a:t>
            </a:fld>
            <a:endParaRPr lang="en-US"/>
          </a:p>
        </p:txBody>
      </p:sp>
    </p:spTree>
    <p:extLst>
      <p:ext uri="{BB962C8B-B14F-4D97-AF65-F5344CB8AC3E}">
        <p14:creationId xmlns:p14="http://schemas.microsoft.com/office/powerpoint/2010/main" val="1137501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Take answer from ss</a:t>
            </a:r>
          </a:p>
        </p:txBody>
      </p:sp>
      <p:sp>
        <p:nvSpPr>
          <p:cNvPr id="4" name="Slide Number Placeholder 3"/>
          <p:cNvSpPr>
            <a:spLocks noGrp="1"/>
          </p:cNvSpPr>
          <p:nvPr>
            <p:ph type="sldNum" sz="quarter" idx="5"/>
          </p:nvPr>
        </p:nvSpPr>
        <p:spPr/>
        <p:txBody>
          <a:bodyPr/>
          <a:lstStyle/>
          <a:p>
            <a:fld id="{07ED69A0-B297-4057-981E-F9D608470B26}" type="slidenum">
              <a:rPr lang="en-US" smtClean="0"/>
              <a:t>19</a:t>
            </a:fld>
            <a:endParaRPr lang="en-US"/>
          </a:p>
        </p:txBody>
      </p:sp>
    </p:spTree>
    <p:extLst>
      <p:ext uri="{BB962C8B-B14F-4D97-AF65-F5344CB8AC3E}">
        <p14:creationId xmlns:p14="http://schemas.microsoft.com/office/powerpoint/2010/main" val="3267767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Take answer from ss</a:t>
            </a:r>
          </a:p>
        </p:txBody>
      </p:sp>
      <p:sp>
        <p:nvSpPr>
          <p:cNvPr id="4" name="Slide Number Placeholder 3"/>
          <p:cNvSpPr>
            <a:spLocks noGrp="1"/>
          </p:cNvSpPr>
          <p:nvPr>
            <p:ph type="sldNum" sz="quarter" idx="5"/>
          </p:nvPr>
        </p:nvSpPr>
        <p:spPr/>
        <p:txBody>
          <a:bodyPr/>
          <a:lstStyle/>
          <a:p>
            <a:fld id="{07ED69A0-B297-4057-981E-F9D608470B26}" type="slidenum">
              <a:rPr lang="en-US" smtClean="0"/>
              <a:t>20</a:t>
            </a:fld>
            <a:endParaRPr lang="en-US"/>
          </a:p>
        </p:txBody>
      </p:sp>
    </p:spTree>
    <p:extLst>
      <p:ext uri="{BB962C8B-B14F-4D97-AF65-F5344CB8AC3E}">
        <p14:creationId xmlns:p14="http://schemas.microsoft.com/office/powerpoint/2010/main" val="468690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286790-705C-4BFB-A4D0-83FDDE34EC22}"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1C956-231D-4C2B-B775-B047FF9DAA61}" type="slidenum">
              <a:rPr lang="en-US" smtClean="0"/>
              <a:t>‹#›</a:t>
            </a:fld>
            <a:endParaRPr lang="en-US"/>
          </a:p>
        </p:txBody>
      </p:sp>
    </p:spTree>
    <p:extLst>
      <p:ext uri="{BB962C8B-B14F-4D97-AF65-F5344CB8AC3E}">
        <p14:creationId xmlns:p14="http://schemas.microsoft.com/office/powerpoint/2010/main" val="107120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86790-705C-4BFB-A4D0-83FDDE34EC22}"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1C956-231D-4C2B-B775-B047FF9DAA61}" type="slidenum">
              <a:rPr lang="en-US" smtClean="0"/>
              <a:t>‹#›</a:t>
            </a:fld>
            <a:endParaRPr lang="en-US"/>
          </a:p>
        </p:txBody>
      </p:sp>
    </p:spTree>
    <p:extLst>
      <p:ext uri="{BB962C8B-B14F-4D97-AF65-F5344CB8AC3E}">
        <p14:creationId xmlns:p14="http://schemas.microsoft.com/office/powerpoint/2010/main" val="2305699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86790-705C-4BFB-A4D0-83FDDE34EC22}"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1C956-231D-4C2B-B775-B047FF9DAA61}" type="slidenum">
              <a:rPr lang="en-US" smtClean="0"/>
              <a:t>‹#›</a:t>
            </a:fld>
            <a:endParaRPr lang="en-US"/>
          </a:p>
        </p:txBody>
      </p:sp>
    </p:spTree>
    <p:extLst>
      <p:ext uri="{BB962C8B-B14F-4D97-AF65-F5344CB8AC3E}">
        <p14:creationId xmlns:p14="http://schemas.microsoft.com/office/powerpoint/2010/main" val="1603310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86790-705C-4BFB-A4D0-83FDDE34EC22}"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1C956-231D-4C2B-B775-B047FF9DAA61}" type="slidenum">
              <a:rPr lang="en-US" smtClean="0"/>
              <a:t>‹#›</a:t>
            </a:fld>
            <a:endParaRPr lang="en-US"/>
          </a:p>
        </p:txBody>
      </p:sp>
    </p:spTree>
    <p:extLst>
      <p:ext uri="{BB962C8B-B14F-4D97-AF65-F5344CB8AC3E}">
        <p14:creationId xmlns:p14="http://schemas.microsoft.com/office/powerpoint/2010/main" val="1286726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286790-705C-4BFB-A4D0-83FDDE34EC22}" type="datetimeFigureOut">
              <a:rPr lang="en-US" smtClean="0"/>
              <a:t>11/27/2023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A1C956-231D-4C2B-B775-B047FF9DAA61}" type="slidenum">
              <a:rPr lang="en-US" smtClean="0"/>
              <a:t>‹#›</a:t>
            </a:fld>
            <a:endParaRPr lang="en-US"/>
          </a:p>
        </p:txBody>
      </p:sp>
    </p:spTree>
    <p:extLst>
      <p:ext uri="{BB962C8B-B14F-4D97-AF65-F5344CB8AC3E}">
        <p14:creationId xmlns:p14="http://schemas.microsoft.com/office/powerpoint/2010/main" val="2342182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286790-705C-4BFB-A4D0-83FDDE34EC22}"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1C956-231D-4C2B-B775-B047FF9DAA61}" type="slidenum">
              <a:rPr lang="en-US" smtClean="0"/>
              <a:t>‹#›</a:t>
            </a:fld>
            <a:endParaRPr lang="en-US"/>
          </a:p>
        </p:txBody>
      </p:sp>
    </p:spTree>
    <p:extLst>
      <p:ext uri="{BB962C8B-B14F-4D97-AF65-F5344CB8AC3E}">
        <p14:creationId xmlns:p14="http://schemas.microsoft.com/office/powerpoint/2010/main" val="2725134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286790-705C-4BFB-A4D0-83FDDE34EC22}" type="datetimeFigureOut">
              <a:rPr lang="en-US" smtClean="0"/>
              <a:t>11/27/2023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A1C956-231D-4C2B-B775-B047FF9DAA61}" type="slidenum">
              <a:rPr lang="en-US" smtClean="0"/>
              <a:t>‹#›</a:t>
            </a:fld>
            <a:endParaRPr lang="en-US"/>
          </a:p>
        </p:txBody>
      </p:sp>
    </p:spTree>
    <p:extLst>
      <p:ext uri="{BB962C8B-B14F-4D97-AF65-F5344CB8AC3E}">
        <p14:creationId xmlns:p14="http://schemas.microsoft.com/office/powerpoint/2010/main" val="29557304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286790-705C-4BFB-A4D0-83FDDE34EC22}" type="datetimeFigureOut">
              <a:rPr lang="en-US" smtClean="0"/>
              <a:t>11/27/2023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A1C956-231D-4C2B-B775-B047FF9DAA61}" type="slidenum">
              <a:rPr lang="en-US" smtClean="0"/>
              <a:t>‹#›</a:t>
            </a:fld>
            <a:endParaRPr lang="en-US"/>
          </a:p>
        </p:txBody>
      </p:sp>
    </p:spTree>
    <p:extLst>
      <p:ext uri="{BB962C8B-B14F-4D97-AF65-F5344CB8AC3E}">
        <p14:creationId xmlns:p14="http://schemas.microsoft.com/office/powerpoint/2010/main" val="2866883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897" y="0"/>
            <a:ext cx="12191999" cy="6858000"/>
          </a:xfrm>
          <a:prstGeom prst="rect">
            <a:avLst/>
          </a:prstGeom>
          <a:ln>
            <a:noFill/>
          </a:ln>
        </p:spPr>
      </p:pic>
      <p:sp>
        <p:nvSpPr>
          <p:cNvPr id="6" name="Frame 5"/>
          <p:cNvSpPr/>
          <p:nvPr userDrawn="1"/>
        </p:nvSpPr>
        <p:spPr>
          <a:xfrm>
            <a:off x="-101897" y="0"/>
            <a:ext cx="12293896" cy="6858000"/>
          </a:xfrm>
          <a:prstGeom prst="frame">
            <a:avLst>
              <a:gd name="adj1" fmla="val 1608"/>
            </a:avLst>
          </a:prstGeom>
          <a:blipFill dpi="0" rotWithShape="1">
            <a:blip r:embed="rId3">
              <a:extLst>
                <a:ext uri="{28A0092B-C50C-407E-A947-70E740481C1C}">
                  <a14:useLocalDpi xmlns:a14="http://schemas.microsoft.com/office/drawing/2010/main" val="0"/>
                </a:ext>
              </a:extLst>
            </a:blip>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5910" y="6509808"/>
            <a:ext cx="203796" cy="241904"/>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86306" y="145498"/>
            <a:ext cx="203796" cy="241904"/>
          </a:xfrm>
          <a:prstGeom prst="rect">
            <a:avLst/>
          </a:prstGeom>
        </p:spPr>
      </p:pic>
      <p:sp>
        <p:nvSpPr>
          <p:cNvPr id="9" name="Rectangle 8"/>
          <p:cNvSpPr/>
          <p:nvPr userDrawn="1"/>
        </p:nvSpPr>
        <p:spPr>
          <a:xfrm>
            <a:off x="737822" y="6509808"/>
            <a:ext cx="10934164" cy="276999"/>
          </a:xfrm>
          <a:prstGeom prst="rect">
            <a:avLst/>
          </a:prstGeom>
          <a:solidFill>
            <a:srgbClr val="92D05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Manik Chandra Majumder # </a:t>
            </a:r>
            <a:r>
              <a:rPr kumimoji="0" lang="en-US" sz="1200" b="1" i="0" u="none" strike="noStrike" kern="0" cap="none" spc="0" normalizeH="0" baseline="0" noProof="0" dirty="0">
                <a:ln>
                  <a:noFill/>
                </a:ln>
                <a:solidFill>
                  <a:srgbClr val="800000"/>
                </a:solidFill>
                <a:effectLst/>
                <a:uLnTx/>
                <a:uFillTx/>
                <a:latin typeface="Times New Roman" pitchFamily="18" charset="0"/>
                <a:ea typeface="+mn-ea"/>
                <a:cs typeface="Times New Roman" pitchFamily="18" charset="0"/>
              </a:rPr>
              <a:t>Senior Teacher #  </a:t>
            </a:r>
            <a:r>
              <a:rPr kumimoji="0" lang="en-US" sz="1200" b="1"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Gazirhat High School #  </a:t>
            </a:r>
            <a:r>
              <a:rPr kumimoji="0" lang="en-US" sz="1200" b="1" i="0" u="none" strike="noStrike" kern="0" cap="none" spc="0" normalizeH="0" baseline="0" noProof="0" dirty="0">
                <a:ln>
                  <a:noFill/>
                </a:ln>
                <a:solidFill>
                  <a:srgbClr val="C00000"/>
                </a:solidFill>
                <a:effectLst/>
                <a:uLnTx/>
                <a:uFillTx/>
                <a:latin typeface="Times New Roman" pitchFamily="18" charset="0"/>
                <a:ea typeface="+mn-ea"/>
                <a:cs typeface="Times New Roman" pitchFamily="18" charset="0"/>
              </a:rPr>
              <a:t>Senbag, Noakhali # </a:t>
            </a:r>
            <a:r>
              <a:rPr kumimoji="0" lang="en-US" sz="1200" b="1" i="0" u="none" strike="noStrike" kern="0" cap="none" spc="0" normalizeH="0" baseline="0" noProof="0" dirty="0">
                <a:ln>
                  <a:noFill/>
                </a:ln>
                <a:solidFill>
                  <a:srgbClr val="002060"/>
                </a:solidFill>
                <a:effectLst/>
                <a:uLnTx/>
                <a:uFillTx/>
                <a:latin typeface="Times New Roman" pitchFamily="18" charset="0"/>
                <a:ea typeface="+mn-ea"/>
                <a:cs typeface="Times New Roman" pitchFamily="18" charset="0"/>
              </a:rPr>
              <a:t> </a:t>
            </a:r>
            <a:r>
              <a:rPr kumimoji="0" lang="en-US" sz="1200" b="1" i="0" u="none" strike="noStrike" kern="0" cap="none" spc="0" normalizeH="0" baseline="0" noProof="0" dirty="0">
                <a:ln>
                  <a:noFill/>
                </a:ln>
                <a:solidFill>
                  <a:prstClr val="black"/>
                </a:solidFill>
                <a:effectLst/>
                <a:uLnTx/>
                <a:uFillTx/>
                <a:latin typeface="Times New Roman" pitchFamily="18" charset="0"/>
                <a:ea typeface="+mn-ea"/>
                <a:cs typeface="Times New Roman" pitchFamily="18" charset="0"/>
              </a:rPr>
              <a:t>Mobile No: 01717155169 #  Email : manikmajumder01@gmail.com</a:t>
            </a:r>
          </a:p>
        </p:txBody>
      </p:sp>
    </p:spTree>
    <p:extLst>
      <p:ext uri="{BB962C8B-B14F-4D97-AF65-F5344CB8AC3E}">
        <p14:creationId xmlns:p14="http://schemas.microsoft.com/office/powerpoint/2010/main" val="2805514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286790-705C-4BFB-A4D0-83FDDE34EC22}"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1C956-231D-4C2B-B775-B047FF9DAA61}" type="slidenum">
              <a:rPr lang="en-US" smtClean="0"/>
              <a:t>‹#›</a:t>
            </a:fld>
            <a:endParaRPr lang="en-US"/>
          </a:p>
        </p:txBody>
      </p:sp>
    </p:spTree>
    <p:extLst>
      <p:ext uri="{BB962C8B-B14F-4D97-AF65-F5344CB8AC3E}">
        <p14:creationId xmlns:p14="http://schemas.microsoft.com/office/powerpoint/2010/main" val="2098695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286790-705C-4BFB-A4D0-83FDDE34EC22}" type="datetimeFigureOut">
              <a:rPr lang="en-US" smtClean="0"/>
              <a:t>11/27/2023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A1C956-231D-4C2B-B775-B047FF9DAA61}" type="slidenum">
              <a:rPr lang="en-US" smtClean="0"/>
              <a:t>‹#›</a:t>
            </a:fld>
            <a:endParaRPr lang="en-US"/>
          </a:p>
        </p:txBody>
      </p:sp>
    </p:spTree>
    <p:extLst>
      <p:ext uri="{BB962C8B-B14F-4D97-AF65-F5344CB8AC3E}">
        <p14:creationId xmlns:p14="http://schemas.microsoft.com/office/powerpoint/2010/main" val="3726799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286790-705C-4BFB-A4D0-83FDDE34EC22}" type="datetimeFigureOut">
              <a:rPr lang="en-US" smtClean="0"/>
              <a:t>11/27/2023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A1C956-231D-4C2B-B775-B047FF9DAA61}" type="slidenum">
              <a:rPr lang="en-US" smtClean="0"/>
              <a:t>‹#›</a:t>
            </a:fld>
            <a:endParaRPr lang="en-US"/>
          </a:p>
        </p:txBody>
      </p:sp>
    </p:spTree>
    <p:extLst>
      <p:ext uri="{BB962C8B-B14F-4D97-AF65-F5344CB8AC3E}">
        <p14:creationId xmlns:p14="http://schemas.microsoft.com/office/powerpoint/2010/main" val="3109990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fif"/><Relationship Id="rId5" Type="http://schemas.openxmlformats.org/officeDocument/2006/relationships/image" Target="../media/image10.jfif"/><Relationship Id="rId4" Type="http://schemas.openxmlformats.org/officeDocument/2006/relationships/image" Target="../media/image9.jfif"/></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hyperlink" Target="https://www.ghior.com/paragraphs/paragraph-on-your-classroom/" TargetMode="External"/><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jf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FA999EE-8099-47FD-B408-2F6D1829AD0A}"/>
              </a:ext>
            </a:extLst>
          </p:cNvPr>
          <p:cNvSpPr txBox="1"/>
          <p:nvPr/>
        </p:nvSpPr>
        <p:spPr>
          <a:xfrm>
            <a:off x="4350545" y="138545"/>
            <a:ext cx="4186238" cy="6217087"/>
          </a:xfrm>
          <a:prstGeom prst="rect">
            <a:avLst/>
          </a:prstGeom>
          <a:solidFill>
            <a:schemeClr val="bg1"/>
          </a:solidFill>
          <a:ln w="38100">
            <a:noFill/>
          </a:ln>
        </p:spPr>
        <p:txBody>
          <a:bodyPr wrap="square">
            <a:spAutoFit/>
          </a:bodyPr>
          <a:lstStyle/>
          <a:p>
            <a:pPr lvl="0" algn="ctr"/>
            <a:r>
              <a:rPr kumimoji="0" lang="en-US" sz="6000" b="1" i="0" u="none" strike="noStrike" kern="1200" cap="none" spc="0" normalizeH="0" baseline="0" noProof="0" dirty="0">
                <a:ln>
                  <a:noFill/>
                </a:ln>
                <a:solidFill>
                  <a:srgbClr val="002060"/>
                </a:solidFill>
                <a:effectLst/>
                <a:uLnTx/>
                <a:uFillTx/>
                <a:latin typeface="Elephant" panose="02020904090505020303" pitchFamily="18" charset="0"/>
                <a:ea typeface="Verdana" panose="020B0604030504040204" pitchFamily="34" charset="0"/>
                <a:cs typeface="Times New Roman" panose="02020603050405020304" pitchFamily="18" charset="0"/>
              </a:rPr>
              <a:t>W</a:t>
            </a:r>
            <a:r>
              <a:rPr lang="en-US" sz="6000" b="1" dirty="0">
                <a:solidFill>
                  <a:srgbClr val="FF0000"/>
                </a:solidFill>
                <a:latin typeface="Elephant" panose="02020904090505020303" pitchFamily="18" charset="0"/>
                <a:ea typeface="Verdana" panose="020B0604030504040204" pitchFamily="34" charset="0"/>
                <a:cs typeface="Times New Roman" panose="02020603050405020304" pitchFamily="18" charset="0"/>
              </a:rPr>
              <a:t>e</a:t>
            </a:r>
            <a:r>
              <a:rPr lang="en-US" sz="6000" b="1" dirty="0">
                <a:solidFill>
                  <a:srgbClr val="00FF00"/>
                </a:solidFill>
                <a:latin typeface="Elephant" panose="02020904090505020303" pitchFamily="18" charset="0"/>
                <a:ea typeface="Verdana" panose="020B0604030504040204" pitchFamily="34" charset="0"/>
                <a:cs typeface="Times New Roman" panose="02020603050405020304" pitchFamily="18" charset="0"/>
              </a:rPr>
              <a:t>l</a:t>
            </a:r>
            <a:r>
              <a:rPr kumimoji="0" lang="en-US" sz="6000" b="1" i="0" u="none" strike="noStrike" kern="1200" cap="none" spc="0" normalizeH="0" baseline="0" noProof="0" dirty="0">
                <a:ln>
                  <a:noFill/>
                </a:ln>
                <a:solidFill>
                  <a:srgbClr val="002060"/>
                </a:solidFill>
                <a:effectLst/>
                <a:uLnTx/>
                <a:uFillTx/>
                <a:latin typeface="Elephant" panose="02020904090505020303" pitchFamily="18" charset="0"/>
                <a:ea typeface="Verdana" panose="020B0604030504040204" pitchFamily="34" charset="0"/>
                <a:cs typeface="Times New Roman" panose="02020603050405020304" pitchFamily="18" charset="0"/>
              </a:rPr>
              <a:t>c</a:t>
            </a:r>
            <a:r>
              <a:rPr lang="en-US" sz="6000" b="1" dirty="0">
                <a:solidFill>
                  <a:srgbClr val="C00000"/>
                </a:solidFill>
                <a:latin typeface="Elephant" panose="02020904090505020303" pitchFamily="18" charset="0"/>
                <a:ea typeface="Verdana" panose="020B0604030504040204" pitchFamily="34" charset="0"/>
                <a:cs typeface="Times New Roman" panose="02020603050405020304" pitchFamily="18" charset="0"/>
              </a:rPr>
              <a:t>o</a:t>
            </a:r>
            <a:r>
              <a:rPr kumimoji="0" lang="en-US" sz="6000" b="1" i="0" u="none" strike="noStrike" kern="1200" cap="none" spc="0" normalizeH="0" baseline="0" noProof="0" dirty="0">
                <a:ln>
                  <a:noFill/>
                </a:ln>
                <a:solidFill>
                  <a:srgbClr val="00B0F0"/>
                </a:solidFill>
                <a:effectLst/>
                <a:uLnTx/>
                <a:uFillTx/>
                <a:latin typeface="Elephant" panose="02020904090505020303" pitchFamily="18" charset="0"/>
                <a:ea typeface="Verdana" panose="020B0604030504040204" pitchFamily="34" charset="0"/>
                <a:cs typeface="Times New Roman" panose="02020603050405020304" pitchFamily="18" charset="0"/>
              </a:rPr>
              <a:t>m</a:t>
            </a:r>
            <a:r>
              <a:rPr kumimoji="0" lang="en-US" sz="6000" b="1" i="0" u="none" strike="noStrike" kern="1200" cap="none" spc="0" normalizeH="0" baseline="0" noProof="0" dirty="0">
                <a:ln>
                  <a:noFill/>
                </a:ln>
                <a:solidFill>
                  <a:srgbClr val="002060"/>
                </a:solidFill>
                <a:effectLst/>
                <a:uLnTx/>
                <a:uFillTx/>
                <a:latin typeface="Elephant" panose="02020904090505020303" pitchFamily="18" charset="0"/>
                <a:ea typeface="Verdana" panose="020B0604030504040204" pitchFamily="34" charset="0"/>
                <a:cs typeface="Times New Roman" panose="02020603050405020304" pitchFamily="18" charset="0"/>
              </a:rPr>
              <a:t>e</a:t>
            </a:r>
          </a:p>
          <a:p>
            <a:pPr lvl="0" algn="ctr"/>
            <a:r>
              <a:rPr kumimoji="0" lang="en-US" sz="6000" b="1" i="0" u="none" strike="noStrike" kern="1200" cap="none" spc="0" normalizeH="0" baseline="0" noProof="0" dirty="0">
                <a:ln>
                  <a:noFill/>
                </a:ln>
                <a:solidFill>
                  <a:srgbClr val="002060"/>
                </a:solidFill>
                <a:effectLst/>
                <a:uLnTx/>
                <a:uFillTx/>
                <a:latin typeface="Elephant" panose="02020904090505020303" pitchFamily="18" charset="0"/>
                <a:ea typeface="Verdana" panose="020B0604030504040204" pitchFamily="34" charset="0"/>
                <a:cs typeface="Times New Roman" panose="02020603050405020304" pitchFamily="18" charset="0"/>
              </a:rPr>
              <a:t> </a:t>
            </a:r>
            <a:r>
              <a:rPr kumimoji="0" lang="en-US" sz="6000" b="1" i="0" u="none" strike="noStrike" kern="1200" cap="none" spc="0" normalizeH="0" baseline="0" noProof="0" dirty="0">
                <a:ln>
                  <a:noFill/>
                </a:ln>
                <a:solidFill>
                  <a:srgbClr val="FF0000"/>
                </a:solidFill>
                <a:effectLst/>
                <a:uLnTx/>
                <a:uFillTx/>
                <a:latin typeface="Elephant" panose="02020904090505020303" pitchFamily="18" charset="0"/>
                <a:ea typeface="Verdana" panose="020B0604030504040204" pitchFamily="34" charset="0"/>
                <a:cs typeface="Times New Roman" panose="02020603050405020304" pitchFamily="18" charset="0"/>
              </a:rPr>
              <a:t>t</a:t>
            </a:r>
            <a:r>
              <a:rPr kumimoji="0" lang="en-US" sz="6000" b="1" i="0" u="none" strike="noStrike" kern="1200" cap="none" spc="0" normalizeH="0" baseline="0" noProof="0" dirty="0">
                <a:ln>
                  <a:noFill/>
                </a:ln>
                <a:solidFill>
                  <a:srgbClr val="002060"/>
                </a:solidFill>
                <a:effectLst/>
                <a:uLnTx/>
                <a:uFillTx/>
                <a:latin typeface="Elephant" panose="02020904090505020303" pitchFamily="18" charset="0"/>
                <a:ea typeface="Verdana" panose="020B0604030504040204" pitchFamily="34" charset="0"/>
                <a:cs typeface="Times New Roman" panose="02020603050405020304" pitchFamily="18" charset="0"/>
              </a:rPr>
              <a:t>o</a:t>
            </a:r>
            <a:r>
              <a:rPr lang="en-US" sz="3600" b="1" dirty="0">
                <a:solidFill>
                  <a:srgbClr val="70AD47">
                    <a:lumMod val="75000"/>
                  </a:srgbClr>
                </a:solidFill>
                <a:latin typeface="Elephant" panose="02020904090505020303" pitchFamily="18" charset="0"/>
                <a:ea typeface="Verdana" panose="020B0604030504040204" pitchFamily="34" charset="0"/>
                <a:cs typeface="Times New Roman" panose="02020603050405020304" pitchFamily="18" charset="0"/>
              </a:rPr>
              <a:t> </a:t>
            </a:r>
          </a:p>
          <a:p>
            <a:pPr lvl="0" algn="ctr"/>
            <a:r>
              <a:rPr lang="en-US" sz="6000" b="1" dirty="0">
                <a:solidFill>
                  <a:srgbClr val="7030A0"/>
                </a:solidFill>
                <a:latin typeface="Elephant" panose="02020904090505020303" pitchFamily="18" charset="0"/>
                <a:ea typeface="Verdana" panose="020B0604030504040204" pitchFamily="34" charset="0"/>
                <a:cs typeface="Times New Roman" panose="02020603050405020304" pitchFamily="18" charset="0"/>
              </a:rPr>
              <a:t>You </a:t>
            </a:r>
          </a:p>
          <a:p>
            <a:pPr lvl="0" algn="ctr"/>
            <a:r>
              <a:rPr lang="en-US" sz="4000" b="1" dirty="0">
                <a:solidFill>
                  <a:srgbClr val="FF00FF"/>
                </a:solidFill>
                <a:latin typeface="Elephant" panose="02020904090505020303" pitchFamily="18" charset="0"/>
                <a:ea typeface="Verdana" panose="020B0604030504040204" pitchFamily="34" charset="0"/>
                <a:cs typeface="Times New Roman" panose="02020603050405020304" pitchFamily="18" charset="0"/>
              </a:rPr>
              <a:t>To</a:t>
            </a:r>
            <a:r>
              <a:rPr lang="en-US" sz="4000" b="1" dirty="0">
                <a:solidFill>
                  <a:srgbClr val="7030A0"/>
                </a:solidFill>
                <a:latin typeface="Elephant" panose="02020904090505020303" pitchFamily="18" charset="0"/>
                <a:ea typeface="Verdana" panose="020B0604030504040204" pitchFamily="34" charset="0"/>
                <a:cs typeface="Times New Roman" panose="02020603050405020304" pitchFamily="18" charset="0"/>
              </a:rPr>
              <a:t> </a:t>
            </a:r>
          </a:p>
          <a:p>
            <a:pPr lvl="0" algn="ctr"/>
            <a:r>
              <a:rPr lang="en-US" sz="4000" b="1" dirty="0">
                <a:solidFill>
                  <a:srgbClr val="A5A5A5">
                    <a:lumMod val="50000"/>
                  </a:srgbClr>
                </a:solidFill>
                <a:latin typeface="Elephant" panose="02020904090505020303" pitchFamily="18" charset="0"/>
                <a:ea typeface="Verdana" panose="020B0604030504040204" pitchFamily="34" charset="0"/>
                <a:cs typeface="Times New Roman" panose="02020603050405020304" pitchFamily="18" charset="0"/>
              </a:rPr>
              <a:t>Attend</a:t>
            </a:r>
          </a:p>
          <a:p>
            <a:pPr lvl="0" algn="ctr"/>
            <a:r>
              <a:rPr lang="en-US" sz="4000" b="1" dirty="0">
                <a:solidFill>
                  <a:srgbClr val="A5A5A5">
                    <a:lumMod val="50000"/>
                  </a:srgbClr>
                </a:solidFill>
                <a:latin typeface="Elephant" panose="02020904090505020303" pitchFamily="18" charset="0"/>
                <a:ea typeface="Verdana" panose="020B0604030504040204" pitchFamily="34" charset="0"/>
                <a:cs typeface="Times New Roman" panose="02020603050405020304" pitchFamily="18" charset="0"/>
              </a:rPr>
              <a:t>the</a:t>
            </a:r>
          </a:p>
          <a:p>
            <a:pPr lvl="0" algn="ctr"/>
            <a:r>
              <a:rPr lang="en-US" sz="4000" b="1" dirty="0">
                <a:solidFill>
                  <a:srgbClr val="C00000"/>
                </a:solidFill>
                <a:latin typeface="Elephant" panose="02020904090505020303" pitchFamily="18" charset="0"/>
                <a:ea typeface="Verdana" panose="020B0604030504040204" pitchFamily="34" charset="0"/>
                <a:cs typeface="Times New Roman" panose="02020603050405020304" pitchFamily="18" charset="0"/>
              </a:rPr>
              <a:t>Digital</a:t>
            </a:r>
          </a:p>
          <a:p>
            <a:pPr lvl="0" algn="ctr"/>
            <a:r>
              <a:rPr lang="en-US" sz="4000" b="1" dirty="0">
                <a:solidFill>
                  <a:srgbClr val="0000FF"/>
                </a:solidFill>
                <a:latin typeface="Elephant" panose="02020904090505020303" pitchFamily="18" charset="0"/>
                <a:ea typeface="Verdana" panose="020B0604030504040204" pitchFamily="34" charset="0"/>
                <a:cs typeface="Times New Roman" panose="02020603050405020304" pitchFamily="18" charset="0"/>
              </a:rPr>
              <a:t>Class</a:t>
            </a:r>
            <a:endParaRPr lang="en-US" sz="6000" b="1" dirty="0">
              <a:solidFill>
                <a:srgbClr val="7030A0"/>
              </a:solidFill>
              <a:latin typeface="Elephant" panose="02020904090505020303" pitchFamily="18" charset="0"/>
              <a:ea typeface="Verdana" panose="020B0604030504040204" pitchFamily="34" charset="0"/>
              <a:cs typeface="Times New Roman" panose="02020603050405020304" pitchFamily="18" charset="0"/>
            </a:endParaRPr>
          </a:p>
          <a:p>
            <a:pPr algn="ctr"/>
            <a:endParaRPr lang="en-US" dirty="0">
              <a:solidFill>
                <a:srgbClr val="002060"/>
              </a:solidFill>
              <a:latin typeface="Wide Latin" panose="020A0A07050505020404" pitchFamily="18" charset="0"/>
            </a:endParaRPr>
          </a:p>
        </p:txBody>
      </p:sp>
      <p:sp>
        <p:nvSpPr>
          <p:cNvPr id="10" name="TextBox 9">
            <a:extLst>
              <a:ext uri="{FF2B5EF4-FFF2-40B4-BE49-F238E27FC236}">
                <a16:creationId xmlns:a16="http://schemas.microsoft.com/office/drawing/2014/main" id="{B0EF6A24-449A-44B2-A55C-BC1A58DAD3A6}"/>
              </a:ext>
            </a:extLst>
          </p:cNvPr>
          <p:cNvSpPr txBox="1"/>
          <p:nvPr/>
        </p:nvSpPr>
        <p:spPr>
          <a:xfrm>
            <a:off x="2978461" y="5005454"/>
            <a:ext cx="6689935" cy="646331"/>
          </a:xfrm>
          <a:prstGeom prst="rect">
            <a:avLst/>
          </a:prstGeom>
          <a:noFill/>
        </p:spPr>
        <p:txBody>
          <a:bodyPr wrap="square" rtlCol="0">
            <a:spAutoFit/>
          </a:bodyPr>
          <a:lstStyle/>
          <a:p>
            <a:pPr algn="ctr"/>
            <a:r>
              <a:rPr lang="en-US" sz="3600" b="1" dirty="0">
                <a:solidFill>
                  <a:srgbClr val="FF00FF"/>
                </a:solidFill>
                <a:latin typeface="Wide Latin" panose="020A0A07050505020404" pitchFamily="18" charset="0"/>
                <a:cs typeface="Times New Roman" panose="02020603050405020304" pitchFamily="18" charset="0"/>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26" y="138545"/>
            <a:ext cx="4186238" cy="624839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1089" y="271463"/>
            <a:ext cx="3328985" cy="6099824"/>
          </a:xfrm>
          <a:prstGeom prst="ellipse">
            <a:avLst/>
          </a:prstGeom>
          <a:ln>
            <a:noFill/>
          </a:ln>
          <a:effectLst>
            <a:softEdge rad="112500"/>
          </a:effectLst>
        </p:spPr>
      </p:pic>
    </p:spTree>
    <p:extLst>
      <p:ext uri="{BB962C8B-B14F-4D97-AF65-F5344CB8AC3E}">
        <p14:creationId xmlns:p14="http://schemas.microsoft.com/office/powerpoint/2010/main" val="20635952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par>
                                <p:cTn id="9" presetID="7"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0" fill="hold"/>
                                        <p:tgtEl>
                                          <p:spTgt spid="10"/>
                                        </p:tgtEl>
                                        <p:attrNameLst>
                                          <p:attrName>ppt_x</p:attrName>
                                        </p:attrNameLst>
                                      </p:cBhvr>
                                      <p:tavLst>
                                        <p:tav tm="0">
                                          <p:val>
                                            <p:strVal val="#ppt_x"/>
                                          </p:val>
                                        </p:tav>
                                        <p:tav tm="100000">
                                          <p:val>
                                            <p:strVal val="#ppt_x"/>
                                          </p:val>
                                        </p:tav>
                                      </p:tavLst>
                                    </p:anim>
                                    <p:anim calcmode="lin" valueType="num">
                                      <p:cBhvr additive="base">
                                        <p:cTn id="12" dur="5000" fill="hold"/>
                                        <p:tgtEl>
                                          <p:spTgt spid="10"/>
                                        </p:tgtEl>
                                        <p:attrNameLst>
                                          <p:attrName>ppt_y</p:attrName>
                                        </p:attrNameLst>
                                      </p:cBhvr>
                                      <p:tavLst>
                                        <p:tav tm="0">
                                          <p:val>
                                            <p:strVal val="1+#ppt_h/2"/>
                                          </p:val>
                                        </p:tav>
                                        <p:tav tm="100000">
                                          <p:val>
                                            <p:strVal val="#ppt_y"/>
                                          </p:val>
                                        </p:tav>
                                      </p:tavLst>
                                    </p:anim>
                                  </p:childTnLst>
                                </p:cTn>
                              </p:par>
                              <p:par>
                                <p:cTn id="13" presetID="2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llout: Down Arrow 6">
            <a:extLst>
              <a:ext uri="{FF2B5EF4-FFF2-40B4-BE49-F238E27FC236}">
                <a16:creationId xmlns:a16="http://schemas.microsoft.com/office/drawing/2014/main" id="{BEA6E816-13D1-4F11-B74D-BE689E2EAB08}"/>
              </a:ext>
            </a:extLst>
          </p:cNvPr>
          <p:cNvSpPr/>
          <p:nvPr/>
        </p:nvSpPr>
        <p:spPr>
          <a:xfrm>
            <a:off x="2382026" y="1005129"/>
            <a:ext cx="7108853" cy="755528"/>
          </a:xfrm>
          <a:prstGeom prst="downArrowCallout">
            <a:avLst>
              <a:gd name="adj1" fmla="val 25000"/>
              <a:gd name="adj2" fmla="val 30952"/>
              <a:gd name="adj3" fmla="val 25000"/>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NewRomanPSMT"/>
              </a:rPr>
              <a:t>Key word: </a:t>
            </a:r>
            <a:r>
              <a:rPr lang="en-US" sz="3600" b="1" dirty="0">
                <a:solidFill>
                  <a:srgbClr val="00B0F0"/>
                </a:solidFill>
                <a:latin typeface="TimesNewRomanPSMT"/>
              </a:rPr>
              <a:t>Humble (Adj) </a:t>
            </a:r>
          </a:p>
        </p:txBody>
      </p:sp>
      <p:sp>
        <p:nvSpPr>
          <p:cNvPr id="8" name="Callout: Down Arrow 7">
            <a:extLst>
              <a:ext uri="{FF2B5EF4-FFF2-40B4-BE49-F238E27FC236}">
                <a16:creationId xmlns:a16="http://schemas.microsoft.com/office/drawing/2014/main" id="{5FA9876D-6A2B-4445-A28F-1960A9C7D4EE}"/>
              </a:ext>
            </a:extLst>
          </p:cNvPr>
          <p:cNvSpPr/>
          <p:nvPr/>
        </p:nvSpPr>
        <p:spPr>
          <a:xfrm>
            <a:off x="1746055" y="1916135"/>
            <a:ext cx="9080486" cy="755528"/>
          </a:xfrm>
          <a:prstGeom prst="downArrowCallout">
            <a:avLst>
              <a:gd name="adj1" fmla="val 31745"/>
              <a:gd name="adj2" fmla="val 44840"/>
              <a:gd name="adj3" fmla="val 19048"/>
              <a:gd name="adj4" fmla="val 7291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rgbClr val="002060"/>
                </a:solidFill>
                <a:latin typeface="TimesNewRomanPSMT"/>
              </a:rPr>
              <a:t>    Synonym: Modest/ Gentle (ভদ্র/ বিনয়ী)</a:t>
            </a:r>
            <a:endParaRPr lang="en-US" sz="3600" b="1" dirty="0">
              <a:solidFill>
                <a:srgbClr val="002060"/>
              </a:solidFill>
              <a:latin typeface="TimesNewRomanPSMT"/>
            </a:endParaRPr>
          </a:p>
        </p:txBody>
      </p:sp>
      <p:sp>
        <p:nvSpPr>
          <p:cNvPr id="9" name="Callout: Down Arrow 8">
            <a:extLst>
              <a:ext uri="{FF2B5EF4-FFF2-40B4-BE49-F238E27FC236}">
                <a16:creationId xmlns:a16="http://schemas.microsoft.com/office/drawing/2014/main" id="{D80D2260-49F1-4CC3-9278-970E47E8DCF2}"/>
              </a:ext>
            </a:extLst>
          </p:cNvPr>
          <p:cNvSpPr/>
          <p:nvPr/>
        </p:nvSpPr>
        <p:spPr>
          <a:xfrm>
            <a:off x="1658152" y="3611706"/>
            <a:ext cx="9256291" cy="1200329"/>
          </a:xfrm>
          <a:prstGeom prst="downArrowCallout">
            <a:avLst>
              <a:gd name="adj1" fmla="val 25000"/>
              <a:gd name="adj2" fmla="val 30952"/>
              <a:gd name="adj3" fmla="val 25000"/>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NewRomanPS-BoldMT"/>
              </a:rPr>
              <a:t>Example Sentence: </a:t>
            </a:r>
          </a:p>
          <a:p>
            <a:r>
              <a:rPr lang="en-GB" sz="3200" b="1" dirty="0">
                <a:solidFill>
                  <a:srgbClr val="002060"/>
                </a:solidFill>
                <a:latin typeface="TimesNewRomanPSMT"/>
              </a:rPr>
              <a:t> Everybody praises him for his humble  </a:t>
            </a:r>
            <a:r>
              <a:rPr lang="en-US" sz="3200" b="1" dirty="0">
                <a:solidFill>
                  <a:srgbClr val="002060"/>
                </a:solidFill>
                <a:latin typeface="TimesNewRomanPSMT"/>
              </a:rPr>
              <a:t>behaviour.</a:t>
            </a:r>
          </a:p>
        </p:txBody>
      </p:sp>
      <p:sp>
        <p:nvSpPr>
          <p:cNvPr id="10" name="Rectangle 9">
            <a:extLst>
              <a:ext uri="{FF2B5EF4-FFF2-40B4-BE49-F238E27FC236}">
                <a16:creationId xmlns:a16="http://schemas.microsoft.com/office/drawing/2014/main" id="{9E9B154F-B008-438A-B777-09D38C0633C7}"/>
              </a:ext>
            </a:extLst>
          </p:cNvPr>
          <p:cNvSpPr/>
          <p:nvPr/>
        </p:nvSpPr>
        <p:spPr>
          <a:xfrm>
            <a:off x="1189846" y="4888221"/>
            <a:ext cx="10017101" cy="7568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prstClr val="black"/>
                </a:solidFill>
                <a:latin typeface="TimesNewRomanPS-BoldMT"/>
              </a:rPr>
              <a:t>Your </a:t>
            </a:r>
            <a:r>
              <a:rPr kumimoji="0" lang="en-US" sz="3200" b="1" i="0" u="none" strike="noStrike" kern="1200" cap="none" spc="0" normalizeH="0" baseline="0" noProof="0" dirty="0">
                <a:ln>
                  <a:noFill/>
                </a:ln>
                <a:solidFill>
                  <a:prstClr val="black"/>
                </a:solidFill>
                <a:effectLst/>
                <a:uLnTx/>
                <a:uFillTx/>
                <a:latin typeface="TimesNewRomanPS-BoldMT"/>
              </a:rPr>
              <a:t>Sentence:  His humble</a:t>
            </a:r>
            <a:r>
              <a:rPr kumimoji="0" lang="en-US" sz="3200" b="1" i="0" u="none" strike="noStrike" kern="1200" cap="none" spc="0" normalizeH="0" noProof="0" dirty="0">
                <a:ln>
                  <a:noFill/>
                </a:ln>
                <a:solidFill>
                  <a:prstClr val="black"/>
                </a:solidFill>
                <a:effectLst/>
                <a:uLnTx/>
                <a:uFillTx/>
                <a:latin typeface="TimesNewRomanPS-BoldMT"/>
              </a:rPr>
              <a:t> behaviour pleased me</a:t>
            </a:r>
            <a:r>
              <a:rPr kumimoji="0" lang="en-US" sz="3200" b="1" i="0" u="none" strike="noStrike" kern="1200" cap="none" spc="0" normalizeH="0" baseline="0" noProof="0" dirty="0">
                <a:ln>
                  <a:noFill/>
                </a:ln>
                <a:solidFill>
                  <a:prstClr val="black"/>
                </a:solidFill>
                <a:effectLst/>
                <a:uLnTx/>
                <a:uFillTx/>
                <a:latin typeface="TimesNewRomanPS-BoldMT"/>
              </a:rPr>
              <a:t>.   </a:t>
            </a:r>
          </a:p>
        </p:txBody>
      </p:sp>
      <p:sp>
        <p:nvSpPr>
          <p:cNvPr id="11" name="Callout: Down Arrow 10">
            <a:extLst>
              <a:ext uri="{FF2B5EF4-FFF2-40B4-BE49-F238E27FC236}">
                <a16:creationId xmlns:a16="http://schemas.microsoft.com/office/drawing/2014/main" id="{B7EE40B0-7531-4F82-9885-63231B734199}"/>
              </a:ext>
            </a:extLst>
          </p:cNvPr>
          <p:cNvSpPr/>
          <p:nvPr/>
        </p:nvSpPr>
        <p:spPr>
          <a:xfrm>
            <a:off x="1570250" y="2779993"/>
            <a:ext cx="9080486" cy="755528"/>
          </a:xfrm>
          <a:prstGeom prst="downArrowCallout">
            <a:avLst>
              <a:gd name="adj1" fmla="val 31745"/>
              <a:gd name="adj2" fmla="val 44840"/>
              <a:gd name="adj3" fmla="val 19048"/>
              <a:gd name="adj4" fmla="val 7291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rgbClr val="002060"/>
                </a:solidFill>
                <a:latin typeface="TimesNewRomanPSMT"/>
              </a:rPr>
              <a:t>    Antonym: Rude (অভদ্র)  Proud (অহংকারী)</a:t>
            </a:r>
            <a:endParaRPr lang="en-US" sz="3600" b="1" dirty="0">
              <a:solidFill>
                <a:srgbClr val="002060"/>
              </a:solidFill>
              <a:latin typeface="TimesNewRomanPSMT"/>
            </a:endParaRPr>
          </a:p>
        </p:txBody>
      </p:sp>
      <p:sp>
        <p:nvSpPr>
          <p:cNvPr id="12" name="TextBox 11">
            <a:extLst>
              <a:ext uri="{FF2B5EF4-FFF2-40B4-BE49-F238E27FC236}">
                <a16:creationId xmlns:a16="http://schemas.microsoft.com/office/drawing/2014/main" id="{5FD614C0-5C0F-4D4B-9D2B-996CB5246737}"/>
              </a:ext>
            </a:extLst>
          </p:cNvPr>
          <p:cNvSpPr txBox="1"/>
          <p:nvPr/>
        </p:nvSpPr>
        <p:spPr>
          <a:xfrm>
            <a:off x="4186236" y="328466"/>
            <a:ext cx="3271839" cy="523220"/>
          </a:xfrm>
          <a:prstGeom prst="rect">
            <a:avLst/>
          </a:prstGeom>
          <a:solidFill>
            <a:schemeClr val="accent4">
              <a:lumMod val="60000"/>
              <a:lumOff val="40000"/>
            </a:schemeClr>
          </a:solidFill>
        </p:spPr>
        <p:txBody>
          <a:bodyPr wrap="square">
            <a:spAutoFit/>
          </a:bodyPr>
          <a:lstStyle/>
          <a:p>
            <a:r>
              <a:rPr lang="en-US" sz="2800" b="1" i="0" u="none" strike="noStrike" baseline="0">
                <a:latin typeface="TimesNewRomanPS-BoldMT"/>
              </a:rPr>
              <a:t>New vocabulary:</a:t>
            </a:r>
            <a:endParaRPr lang="en-US" dirty="0"/>
          </a:p>
        </p:txBody>
      </p:sp>
    </p:spTree>
    <p:extLst>
      <p:ext uri="{BB962C8B-B14F-4D97-AF65-F5344CB8AC3E}">
        <p14:creationId xmlns:p14="http://schemas.microsoft.com/office/powerpoint/2010/main" val="26665781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llout: Down Arrow 6">
            <a:extLst>
              <a:ext uri="{FF2B5EF4-FFF2-40B4-BE49-F238E27FC236}">
                <a16:creationId xmlns:a16="http://schemas.microsoft.com/office/drawing/2014/main" id="{BEA6E816-13D1-4F11-B74D-BE689E2EAB08}"/>
              </a:ext>
            </a:extLst>
          </p:cNvPr>
          <p:cNvSpPr/>
          <p:nvPr/>
        </p:nvSpPr>
        <p:spPr>
          <a:xfrm>
            <a:off x="2973005" y="927427"/>
            <a:ext cx="6032839" cy="755528"/>
          </a:xfrm>
          <a:prstGeom prst="downArrowCallout">
            <a:avLst>
              <a:gd name="adj1" fmla="val 25000"/>
              <a:gd name="adj2" fmla="val 30952"/>
              <a:gd name="adj3" fmla="val 25000"/>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NewRomanPSMT"/>
              </a:rPr>
              <a:t>Key Word: </a:t>
            </a:r>
            <a:r>
              <a:rPr lang="en-US" sz="3600" b="1" dirty="0">
                <a:solidFill>
                  <a:srgbClr val="00B0F0"/>
                </a:solidFill>
                <a:latin typeface="TimesNewRomanPSMT"/>
              </a:rPr>
              <a:t>Eternity (Noun)</a:t>
            </a:r>
          </a:p>
        </p:txBody>
      </p:sp>
      <p:sp>
        <p:nvSpPr>
          <p:cNvPr id="8" name="Callout: Down Arrow 7">
            <a:extLst>
              <a:ext uri="{FF2B5EF4-FFF2-40B4-BE49-F238E27FC236}">
                <a16:creationId xmlns:a16="http://schemas.microsoft.com/office/drawing/2014/main" id="{5FA9876D-6A2B-4445-A28F-1960A9C7D4EE}"/>
              </a:ext>
            </a:extLst>
          </p:cNvPr>
          <p:cNvSpPr/>
          <p:nvPr/>
        </p:nvSpPr>
        <p:spPr>
          <a:xfrm>
            <a:off x="1909797" y="1682955"/>
            <a:ext cx="8815387" cy="1048728"/>
          </a:xfrm>
          <a:prstGeom prst="downArrowCallout">
            <a:avLst>
              <a:gd name="adj1" fmla="val 31745"/>
              <a:gd name="adj2" fmla="val 44840"/>
              <a:gd name="adj3" fmla="val 19048"/>
              <a:gd name="adj4" fmla="val 7291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NewRomanPSMT"/>
              </a:rPr>
              <a:t>Synonym: </a:t>
            </a:r>
            <a:r>
              <a:rPr lang="en-US" sz="3600" dirty="0">
                <a:solidFill>
                  <a:srgbClr val="002060"/>
                </a:solidFill>
                <a:latin typeface="TimesNewRomanPSMT"/>
              </a:rPr>
              <a:t>Infinity/Everlasting (</a:t>
            </a:r>
            <a:r>
              <a:rPr lang="as-IN" sz="3600" dirty="0">
                <a:solidFill>
                  <a:srgbClr val="002060"/>
                </a:solidFill>
                <a:latin typeface="TimesNewRomanPSMT"/>
              </a:rPr>
              <a:t>চিরন্তন</a:t>
            </a:r>
            <a:r>
              <a:rPr lang="en-US" sz="3600" dirty="0">
                <a:solidFill>
                  <a:srgbClr val="002060"/>
                </a:solidFill>
                <a:latin typeface="TimesNewRomanPSMT"/>
              </a:rPr>
              <a:t>)</a:t>
            </a:r>
            <a:endParaRPr lang="en-US" sz="3600" b="1" dirty="0">
              <a:solidFill>
                <a:srgbClr val="002060"/>
              </a:solidFill>
              <a:latin typeface="TimesNewRomanPSMT"/>
              <a:cs typeface="SutonnySushreeOMJ" panose="00000400000000000000" pitchFamily="2" charset="0"/>
            </a:endParaRPr>
          </a:p>
        </p:txBody>
      </p:sp>
      <p:sp>
        <p:nvSpPr>
          <p:cNvPr id="9" name="Callout: Down Arrow 8">
            <a:extLst>
              <a:ext uri="{FF2B5EF4-FFF2-40B4-BE49-F238E27FC236}">
                <a16:creationId xmlns:a16="http://schemas.microsoft.com/office/drawing/2014/main" id="{D80D2260-49F1-4CC3-9278-970E47E8DCF2}"/>
              </a:ext>
            </a:extLst>
          </p:cNvPr>
          <p:cNvSpPr/>
          <p:nvPr/>
        </p:nvSpPr>
        <p:spPr>
          <a:xfrm>
            <a:off x="1109698" y="3429000"/>
            <a:ext cx="10363166" cy="986898"/>
          </a:xfrm>
          <a:prstGeom prst="downArrowCallout">
            <a:avLst>
              <a:gd name="adj1" fmla="val 25000"/>
              <a:gd name="adj2" fmla="val 30952"/>
              <a:gd name="adj3" fmla="val 25000"/>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dirty="0">
                <a:solidFill>
                  <a:schemeClr val="tx1"/>
                </a:solidFill>
                <a:latin typeface="TimesNewRomanPSMT"/>
              </a:rPr>
              <a:t>Example Sentence:</a:t>
            </a:r>
            <a:r>
              <a:rPr lang="en-GB" sz="3200" dirty="0">
                <a:solidFill>
                  <a:srgbClr val="002060"/>
                </a:solidFill>
                <a:latin typeface="TimesNewRomanPSMT"/>
              </a:rPr>
              <a:t>The pious would spend eternity in </a:t>
            </a:r>
            <a:r>
              <a:rPr lang="en-US" sz="3200" dirty="0">
                <a:solidFill>
                  <a:srgbClr val="002060"/>
                </a:solidFill>
                <a:latin typeface="TimesNewRomanPSMT"/>
              </a:rPr>
              <a:t>heaven.</a:t>
            </a:r>
          </a:p>
        </p:txBody>
      </p:sp>
      <p:sp>
        <p:nvSpPr>
          <p:cNvPr id="10" name="Rectangle 9">
            <a:extLst>
              <a:ext uri="{FF2B5EF4-FFF2-40B4-BE49-F238E27FC236}">
                <a16:creationId xmlns:a16="http://schemas.microsoft.com/office/drawing/2014/main" id="{9E9B154F-B008-438A-B777-09D38C0633C7}"/>
              </a:ext>
            </a:extLst>
          </p:cNvPr>
          <p:cNvSpPr/>
          <p:nvPr/>
        </p:nvSpPr>
        <p:spPr>
          <a:xfrm>
            <a:off x="945356" y="4734800"/>
            <a:ext cx="10527508" cy="7568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TimesNewRomanPS-BoldMT"/>
              </a:rPr>
              <a:t>Your </a:t>
            </a:r>
            <a:r>
              <a:rPr kumimoji="0" lang="en-US" sz="3200" b="1" i="0" u="none" strike="noStrike" kern="1200" cap="none" spc="0" normalizeH="0" baseline="0" noProof="0" dirty="0">
                <a:ln>
                  <a:noFill/>
                </a:ln>
                <a:solidFill>
                  <a:prstClr val="black"/>
                </a:solidFill>
                <a:effectLst/>
                <a:uLnTx/>
                <a:uFillTx/>
                <a:latin typeface="TimesNewRomanPS-BoldMT"/>
              </a:rPr>
              <a:t>Sentence: </a:t>
            </a:r>
            <a:r>
              <a:rPr lang="en-US" sz="3200" b="1" dirty="0">
                <a:solidFill>
                  <a:prstClr val="black"/>
                </a:solidFill>
                <a:latin typeface="TimesNewRomanPS-BoldMT"/>
              </a:rPr>
              <a:t>We believe pious spend </a:t>
            </a:r>
            <a:r>
              <a:rPr lang="en-US" sz="3200" b="1" dirty="0">
                <a:solidFill>
                  <a:srgbClr val="00B0F0"/>
                </a:solidFill>
                <a:latin typeface="TimesNewRomanPS-BoldMT"/>
              </a:rPr>
              <a:t>eternity </a:t>
            </a:r>
            <a:r>
              <a:rPr lang="en-US" sz="3200" b="1" dirty="0">
                <a:solidFill>
                  <a:srgbClr val="002060"/>
                </a:solidFill>
                <a:latin typeface="TimesNewRomanPS-BoldMT"/>
              </a:rPr>
              <a:t>in heaven.</a:t>
            </a:r>
            <a:endParaRPr kumimoji="0" lang="en-US" sz="3200" b="1" i="0" u="none" strike="noStrike" kern="1200" cap="none" spc="0" normalizeH="0" baseline="0" noProof="0" dirty="0">
              <a:ln>
                <a:noFill/>
              </a:ln>
              <a:solidFill>
                <a:srgbClr val="002060"/>
              </a:solidFill>
              <a:effectLst/>
              <a:uLnTx/>
              <a:uFillTx/>
              <a:latin typeface="TimesNewRomanPS-BoldMT"/>
            </a:endParaRPr>
          </a:p>
        </p:txBody>
      </p:sp>
      <p:sp>
        <p:nvSpPr>
          <p:cNvPr id="11" name="Callout: Down Arrow 10">
            <a:extLst>
              <a:ext uri="{FF2B5EF4-FFF2-40B4-BE49-F238E27FC236}">
                <a16:creationId xmlns:a16="http://schemas.microsoft.com/office/drawing/2014/main" id="{B0C0F870-CC57-4E43-8A92-40F8E8D88BF6}"/>
              </a:ext>
            </a:extLst>
          </p:cNvPr>
          <p:cNvSpPr/>
          <p:nvPr/>
        </p:nvSpPr>
        <p:spPr>
          <a:xfrm>
            <a:off x="2973005" y="2731683"/>
            <a:ext cx="6512721" cy="701266"/>
          </a:xfrm>
          <a:prstGeom prst="downArrowCallout">
            <a:avLst>
              <a:gd name="adj1" fmla="val 31745"/>
              <a:gd name="adj2" fmla="val 44840"/>
              <a:gd name="adj3" fmla="val 19048"/>
              <a:gd name="adj4" fmla="val 7291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NewRomanPSMT"/>
              </a:rPr>
              <a:t>Antonym: </a:t>
            </a:r>
            <a:r>
              <a:rPr lang="en-US" sz="3600" dirty="0">
                <a:solidFill>
                  <a:srgbClr val="002060"/>
                </a:solidFill>
                <a:latin typeface="TimesNewRomanPSMT"/>
              </a:rPr>
              <a:t> Mortal / Temporay.</a:t>
            </a:r>
            <a:endParaRPr lang="en-US" sz="3600" b="1" dirty="0">
              <a:solidFill>
                <a:srgbClr val="002060"/>
              </a:solidFill>
              <a:latin typeface="TimesNewRomanPSMT"/>
              <a:cs typeface="SutonnySushreeOMJ" panose="00000400000000000000" pitchFamily="2" charset="0"/>
            </a:endParaRPr>
          </a:p>
        </p:txBody>
      </p:sp>
      <p:sp>
        <p:nvSpPr>
          <p:cNvPr id="12" name="TextBox 11">
            <a:extLst>
              <a:ext uri="{FF2B5EF4-FFF2-40B4-BE49-F238E27FC236}">
                <a16:creationId xmlns:a16="http://schemas.microsoft.com/office/drawing/2014/main" id="{17E120E2-9D95-4141-8E57-8D0BA6F375C4}"/>
              </a:ext>
            </a:extLst>
          </p:cNvPr>
          <p:cNvSpPr txBox="1"/>
          <p:nvPr/>
        </p:nvSpPr>
        <p:spPr>
          <a:xfrm>
            <a:off x="4100511" y="77956"/>
            <a:ext cx="3271839" cy="523220"/>
          </a:xfrm>
          <a:prstGeom prst="rect">
            <a:avLst/>
          </a:prstGeom>
          <a:solidFill>
            <a:schemeClr val="accent4">
              <a:lumMod val="60000"/>
              <a:lumOff val="40000"/>
            </a:schemeClr>
          </a:solidFill>
        </p:spPr>
        <p:txBody>
          <a:bodyPr wrap="square">
            <a:spAutoFit/>
          </a:bodyPr>
          <a:lstStyle/>
          <a:p>
            <a:r>
              <a:rPr lang="en-US" sz="2800" b="1" i="0" u="none" strike="noStrike" baseline="0">
                <a:latin typeface="TimesNewRomanPS-BoldMT"/>
              </a:rPr>
              <a:t>New vocabulary:</a:t>
            </a:r>
            <a:endParaRPr lang="en-US" dirty="0"/>
          </a:p>
        </p:txBody>
      </p:sp>
    </p:spTree>
    <p:extLst>
      <p:ext uri="{BB962C8B-B14F-4D97-AF65-F5344CB8AC3E}">
        <p14:creationId xmlns:p14="http://schemas.microsoft.com/office/powerpoint/2010/main" val="15136992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llout: Down Arrow 6">
            <a:extLst>
              <a:ext uri="{FF2B5EF4-FFF2-40B4-BE49-F238E27FC236}">
                <a16:creationId xmlns:a16="http://schemas.microsoft.com/office/drawing/2014/main" id="{BEA6E816-13D1-4F11-B74D-BE689E2EAB08}"/>
              </a:ext>
            </a:extLst>
          </p:cNvPr>
          <p:cNvSpPr/>
          <p:nvPr/>
        </p:nvSpPr>
        <p:spPr>
          <a:xfrm>
            <a:off x="2890286" y="732797"/>
            <a:ext cx="6032839" cy="755528"/>
          </a:xfrm>
          <a:prstGeom prst="downArrowCallout">
            <a:avLst>
              <a:gd name="adj1" fmla="val 25000"/>
              <a:gd name="adj2" fmla="val 30952"/>
              <a:gd name="adj3" fmla="val 25000"/>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NewRomanPSMT"/>
              </a:rPr>
              <a:t>Key Word: </a:t>
            </a:r>
            <a:r>
              <a:rPr lang="en-US" sz="3600" b="1" dirty="0">
                <a:solidFill>
                  <a:srgbClr val="00B0F0"/>
                </a:solidFill>
                <a:latin typeface="TimesNewRomanPSMT"/>
              </a:rPr>
              <a:t>Deeds (Noun)</a:t>
            </a:r>
          </a:p>
        </p:txBody>
      </p:sp>
      <p:sp>
        <p:nvSpPr>
          <p:cNvPr id="8" name="Callout: Down Arrow 7">
            <a:extLst>
              <a:ext uri="{FF2B5EF4-FFF2-40B4-BE49-F238E27FC236}">
                <a16:creationId xmlns:a16="http://schemas.microsoft.com/office/drawing/2014/main" id="{5FA9876D-6A2B-4445-A28F-1960A9C7D4EE}"/>
              </a:ext>
            </a:extLst>
          </p:cNvPr>
          <p:cNvSpPr/>
          <p:nvPr/>
        </p:nvSpPr>
        <p:spPr>
          <a:xfrm>
            <a:off x="1522475" y="1481809"/>
            <a:ext cx="8518397" cy="755528"/>
          </a:xfrm>
          <a:prstGeom prst="downArrowCallout">
            <a:avLst>
              <a:gd name="adj1" fmla="val 31745"/>
              <a:gd name="adj2" fmla="val 44840"/>
              <a:gd name="adj3" fmla="val 19048"/>
              <a:gd name="adj4" fmla="val 7291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NewRomanPSMT"/>
              </a:rPr>
              <a:t>Synonym: Actions/ Activities  (</a:t>
            </a:r>
            <a:r>
              <a:rPr lang="en-US" sz="3600" b="1" dirty="0" err="1">
                <a:solidFill>
                  <a:schemeClr val="tx1"/>
                </a:solidFill>
                <a:latin typeface="TimesNewRomanPSMT"/>
              </a:rPr>
              <a:t>কাজ</a:t>
            </a:r>
            <a:r>
              <a:rPr lang="en-US" sz="3600" b="1" dirty="0">
                <a:solidFill>
                  <a:schemeClr val="tx1"/>
                </a:solidFill>
                <a:latin typeface="TimesNewRomanPSMT"/>
              </a:rPr>
              <a:t>)  </a:t>
            </a:r>
          </a:p>
        </p:txBody>
      </p:sp>
      <p:sp>
        <p:nvSpPr>
          <p:cNvPr id="9" name="Callout: Down Arrow 8">
            <a:extLst>
              <a:ext uri="{FF2B5EF4-FFF2-40B4-BE49-F238E27FC236}">
                <a16:creationId xmlns:a16="http://schemas.microsoft.com/office/drawing/2014/main" id="{D80D2260-49F1-4CC3-9278-970E47E8DCF2}"/>
              </a:ext>
            </a:extLst>
          </p:cNvPr>
          <p:cNvSpPr/>
          <p:nvPr/>
        </p:nvSpPr>
        <p:spPr>
          <a:xfrm>
            <a:off x="2149094" y="3340002"/>
            <a:ext cx="7515225" cy="1612866"/>
          </a:xfrm>
          <a:prstGeom prst="downArrowCallout">
            <a:avLst>
              <a:gd name="adj1" fmla="val 25000"/>
              <a:gd name="adj2" fmla="val 30952"/>
              <a:gd name="adj3" fmla="val 25000"/>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NewRomanPS-BoldMT"/>
              </a:rPr>
              <a:t>Example Sentence: </a:t>
            </a:r>
          </a:p>
          <a:p>
            <a:r>
              <a:rPr lang="en-GB" sz="3600" dirty="0">
                <a:solidFill>
                  <a:srgbClr val="002060"/>
                </a:solidFill>
                <a:latin typeface="TimesNewRomanPSMT"/>
              </a:rPr>
              <a:t>Man should be judged by his deeds</a:t>
            </a:r>
            <a:r>
              <a:rPr lang="en-US" sz="3600" dirty="0">
                <a:solidFill>
                  <a:srgbClr val="002060"/>
                </a:solidFill>
                <a:latin typeface="TimesNewRomanPSMT"/>
              </a:rPr>
              <a:t>.</a:t>
            </a:r>
            <a:endParaRPr lang="en-US" sz="3600" b="1" dirty="0">
              <a:solidFill>
                <a:srgbClr val="002060"/>
              </a:solidFill>
              <a:latin typeface="TimesNewRomanPSMT"/>
            </a:endParaRPr>
          </a:p>
        </p:txBody>
      </p:sp>
      <p:sp>
        <p:nvSpPr>
          <p:cNvPr id="10" name="Rectangle 9">
            <a:extLst>
              <a:ext uri="{FF2B5EF4-FFF2-40B4-BE49-F238E27FC236}">
                <a16:creationId xmlns:a16="http://schemas.microsoft.com/office/drawing/2014/main" id="{9E9B154F-B008-438A-B777-09D38C0633C7}"/>
              </a:ext>
            </a:extLst>
          </p:cNvPr>
          <p:cNvSpPr/>
          <p:nvPr/>
        </p:nvSpPr>
        <p:spPr>
          <a:xfrm>
            <a:off x="1725548" y="4813915"/>
            <a:ext cx="8629650" cy="7568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TimesNewRomanPS-BoldMT"/>
              </a:rPr>
              <a:t>Your </a:t>
            </a:r>
            <a:r>
              <a:rPr kumimoji="0" lang="en-US" sz="2800" b="1" i="0" u="none" strike="noStrike" kern="1200" cap="none" spc="0" normalizeH="0" baseline="0" noProof="0" dirty="0">
                <a:ln>
                  <a:noFill/>
                </a:ln>
                <a:solidFill>
                  <a:prstClr val="black"/>
                </a:solidFill>
                <a:effectLst/>
                <a:uLnTx/>
                <a:uFillTx/>
                <a:latin typeface="TimesNewRomanPS-BoldMT"/>
              </a:rPr>
              <a:t>Sentence: </a:t>
            </a:r>
            <a:r>
              <a:rPr lang="en-US" sz="2800" b="1" noProof="0" dirty="0">
                <a:solidFill>
                  <a:prstClr val="black"/>
                </a:solidFill>
                <a:latin typeface="TimesNewRomanPS-BoldMT"/>
              </a:rPr>
              <a:t> Man lives in </a:t>
            </a:r>
            <a:r>
              <a:rPr lang="en-US" sz="2800" b="1" dirty="0">
                <a:solidFill>
                  <a:srgbClr val="00B0F0"/>
                </a:solidFill>
                <a:latin typeface="TimesNewRomanPS-BoldMT"/>
              </a:rPr>
              <a:t>deeds</a:t>
            </a:r>
            <a:r>
              <a:rPr lang="en-US" sz="2800" b="1" noProof="0" dirty="0">
                <a:solidFill>
                  <a:prstClr val="black"/>
                </a:solidFill>
                <a:latin typeface="TimesNewRomanPS-BoldMT"/>
              </a:rPr>
              <a:t> not age</a:t>
            </a:r>
            <a:r>
              <a:rPr kumimoji="0" lang="en-US" sz="2800" b="1" i="0" u="none" strike="noStrike" kern="1200" cap="none" spc="0" normalizeH="0" baseline="0" noProof="0" dirty="0">
                <a:ln>
                  <a:noFill/>
                </a:ln>
                <a:solidFill>
                  <a:prstClr val="black"/>
                </a:solidFill>
                <a:effectLst/>
                <a:uLnTx/>
                <a:uFillTx/>
                <a:latin typeface="TimesNewRomanPS-BoldMT"/>
              </a:rPr>
              <a:t>.  </a:t>
            </a:r>
          </a:p>
        </p:txBody>
      </p:sp>
      <p:sp>
        <p:nvSpPr>
          <p:cNvPr id="11" name="Callout: Down Arrow 10">
            <a:extLst>
              <a:ext uri="{FF2B5EF4-FFF2-40B4-BE49-F238E27FC236}">
                <a16:creationId xmlns:a16="http://schemas.microsoft.com/office/drawing/2014/main" id="{222916ED-1A69-44D2-9495-1771609AE783}"/>
              </a:ext>
            </a:extLst>
          </p:cNvPr>
          <p:cNvSpPr/>
          <p:nvPr/>
        </p:nvSpPr>
        <p:spPr>
          <a:xfrm>
            <a:off x="1836801" y="2345012"/>
            <a:ext cx="8518397" cy="755528"/>
          </a:xfrm>
          <a:prstGeom prst="downArrowCallout">
            <a:avLst>
              <a:gd name="adj1" fmla="val 31745"/>
              <a:gd name="adj2" fmla="val 44840"/>
              <a:gd name="adj3" fmla="val 19048"/>
              <a:gd name="adj4" fmla="val 7291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NewRomanPSMT"/>
              </a:rPr>
              <a:t>Antonym: Rest/ Leisure  (</a:t>
            </a:r>
            <a:r>
              <a:rPr lang="en-US" sz="3600" b="1" dirty="0" err="1">
                <a:solidFill>
                  <a:schemeClr val="tx1"/>
                </a:solidFill>
                <a:latin typeface="TimesNewRomanPSMT"/>
              </a:rPr>
              <a:t>বিরতি</a:t>
            </a:r>
            <a:r>
              <a:rPr lang="en-US" sz="3600" b="1" dirty="0">
                <a:solidFill>
                  <a:schemeClr val="tx1"/>
                </a:solidFill>
                <a:latin typeface="TimesNewRomanPSMT"/>
              </a:rPr>
              <a:t>)  </a:t>
            </a:r>
          </a:p>
        </p:txBody>
      </p:sp>
      <p:sp>
        <p:nvSpPr>
          <p:cNvPr id="12" name="TextBox 11">
            <a:extLst>
              <a:ext uri="{FF2B5EF4-FFF2-40B4-BE49-F238E27FC236}">
                <a16:creationId xmlns:a16="http://schemas.microsoft.com/office/drawing/2014/main" id="{C152F71F-6B82-4352-9646-8516326C8AF0}"/>
              </a:ext>
            </a:extLst>
          </p:cNvPr>
          <p:cNvSpPr txBox="1"/>
          <p:nvPr/>
        </p:nvSpPr>
        <p:spPr>
          <a:xfrm>
            <a:off x="4100511" y="77956"/>
            <a:ext cx="3271839" cy="523220"/>
          </a:xfrm>
          <a:prstGeom prst="rect">
            <a:avLst/>
          </a:prstGeom>
          <a:solidFill>
            <a:schemeClr val="accent4">
              <a:lumMod val="60000"/>
              <a:lumOff val="40000"/>
            </a:schemeClr>
          </a:solidFill>
        </p:spPr>
        <p:txBody>
          <a:bodyPr wrap="square">
            <a:spAutoFit/>
          </a:bodyPr>
          <a:lstStyle/>
          <a:p>
            <a:r>
              <a:rPr lang="en-US" sz="2800" b="1" i="0" u="none" strike="noStrike" baseline="0">
                <a:latin typeface="TimesNewRomanPS-BoldMT"/>
              </a:rPr>
              <a:t>New vocabulary:</a:t>
            </a:r>
            <a:endParaRPr lang="en-US" dirty="0"/>
          </a:p>
        </p:txBody>
      </p:sp>
    </p:spTree>
    <p:extLst>
      <p:ext uri="{BB962C8B-B14F-4D97-AF65-F5344CB8AC3E}">
        <p14:creationId xmlns:p14="http://schemas.microsoft.com/office/powerpoint/2010/main" val="15605247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llout: Down Arrow 6">
            <a:extLst>
              <a:ext uri="{FF2B5EF4-FFF2-40B4-BE49-F238E27FC236}">
                <a16:creationId xmlns:a16="http://schemas.microsoft.com/office/drawing/2014/main" id="{BEA6E816-13D1-4F11-B74D-BE689E2EAB08}"/>
              </a:ext>
            </a:extLst>
          </p:cNvPr>
          <p:cNvSpPr/>
          <p:nvPr/>
        </p:nvSpPr>
        <p:spPr>
          <a:xfrm>
            <a:off x="3223470" y="1011808"/>
            <a:ext cx="6032839" cy="755528"/>
          </a:xfrm>
          <a:prstGeom prst="downArrowCallout">
            <a:avLst>
              <a:gd name="adj1" fmla="val 25000"/>
              <a:gd name="adj2" fmla="val 30952"/>
              <a:gd name="adj3" fmla="val 25000"/>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NewRomanPSMT"/>
              </a:rPr>
              <a:t>Key Word: Eden (Noun) </a:t>
            </a:r>
            <a:endParaRPr lang="en-US" sz="3600" b="1" dirty="0">
              <a:solidFill>
                <a:srgbClr val="00B0F0"/>
              </a:solidFill>
              <a:latin typeface="TimesNewRomanPSMT"/>
            </a:endParaRPr>
          </a:p>
        </p:txBody>
      </p:sp>
      <p:sp>
        <p:nvSpPr>
          <p:cNvPr id="8" name="Callout: Down Arrow 7">
            <a:extLst>
              <a:ext uri="{FF2B5EF4-FFF2-40B4-BE49-F238E27FC236}">
                <a16:creationId xmlns:a16="http://schemas.microsoft.com/office/drawing/2014/main" id="{5FA9876D-6A2B-4445-A28F-1960A9C7D4EE}"/>
              </a:ext>
            </a:extLst>
          </p:cNvPr>
          <p:cNvSpPr/>
          <p:nvPr/>
        </p:nvSpPr>
        <p:spPr>
          <a:xfrm>
            <a:off x="2276978" y="1767336"/>
            <a:ext cx="8324347" cy="1020625"/>
          </a:xfrm>
          <a:prstGeom prst="downArrowCallout">
            <a:avLst>
              <a:gd name="adj1" fmla="val 39506"/>
              <a:gd name="adj2" fmla="val 40959"/>
              <a:gd name="adj3" fmla="val 19048"/>
              <a:gd name="adj4" fmla="val 7242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NewRomanPSMT"/>
              </a:rPr>
              <a:t>Synonym: </a:t>
            </a:r>
            <a:r>
              <a:rPr lang="en-US" sz="3200" b="1" dirty="0">
                <a:solidFill>
                  <a:schemeClr val="tx1"/>
                </a:solidFill>
                <a:latin typeface="TimesNewRomanPSMT"/>
              </a:rPr>
              <a:t>Heaven/ Paradise </a:t>
            </a:r>
            <a:r>
              <a:rPr lang="en-US" sz="3200" dirty="0">
                <a:solidFill>
                  <a:schemeClr val="tx1"/>
                </a:solidFill>
                <a:latin typeface="NikoshBAN"/>
              </a:rPr>
              <a:t>(স্বর্গ/ বেহেশ্ত)</a:t>
            </a:r>
            <a:r>
              <a:rPr lang="en-US" sz="3200" dirty="0">
                <a:solidFill>
                  <a:schemeClr val="tx1"/>
                </a:solidFill>
                <a:latin typeface="TimesNewRomanPSMT"/>
              </a:rPr>
              <a:t> </a:t>
            </a:r>
            <a:endParaRPr lang="en-GB" sz="3600" dirty="0">
              <a:solidFill>
                <a:schemeClr val="tx1"/>
              </a:solidFill>
              <a:latin typeface="TimesNewRomanPSMT"/>
            </a:endParaRPr>
          </a:p>
        </p:txBody>
      </p:sp>
      <p:sp>
        <p:nvSpPr>
          <p:cNvPr id="9" name="Callout: Down Arrow 8">
            <a:extLst>
              <a:ext uri="{FF2B5EF4-FFF2-40B4-BE49-F238E27FC236}">
                <a16:creationId xmlns:a16="http://schemas.microsoft.com/office/drawing/2014/main" id="{D80D2260-49F1-4CC3-9278-970E47E8DCF2}"/>
              </a:ext>
            </a:extLst>
          </p:cNvPr>
          <p:cNvSpPr/>
          <p:nvPr/>
        </p:nvSpPr>
        <p:spPr>
          <a:xfrm>
            <a:off x="1402443" y="4070040"/>
            <a:ext cx="10303542" cy="1016246"/>
          </a:xfrm>
          <a:prstGeom prst="downArrowCallout">
            <a:avLst>
              <a:gd name="adj1" fmla="val 25000"/>
              <a:gd name="adj2" fmla="val 30952"/>
              <a:gd name="adj3" fmla="val 25000"/>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NewRomanPS-BoldMT"/>
              </a:rPr>
              <a:t>Example Sentence:</a:t>
            </a:r>
            <a:r>
              <a:rPr lang="en-US" sz="2400" b="1" dirty="0">
                <a:solidFill>
                  <a:srgbClr val="00B0F0"/>
                </a:solidFill>
                <a:latin typeface="TimesNewRomanPS-BoldMT"/>
              </a:rPr>
              <a:t> </a:t>
            </a:r>
            <a:r>
              <a:rPr lang="en-US" sz="3200" b="1" dirty="0">
                <a:solidFill>
                  <a:srgbClr val="00B0F0"/>
                </a:solidFill>
                <a:latin typeface="TimesNewRomanPSMT"/>
              </a:rPr>
              <a:t> </a:t>
            </a:r>
            <a:r>
              <a:rPr lang="en-GB" sz="3200" b="1" dirty="0">
                <a:solidFill>
                  <a:srgbClr val="002060"/>
                </a:solidFill>
                <a:latin typeface="TimesNewRomanPSMT"/>
              </a:rPr>
              <a:t>Adam and Eve first lived in the Eden.</a:t>
            </a:r>
            <a:endParaRPr lang="en-US" sz="3200" b="1" dirty="0">
              <a:solidFill>
                <a:srgbClr val="002060"/>
              </a:solidFill>
              <a:latin typeface="TimesNewRomanPS-BoldMT"/>
            </a:endParaRPr>
          </a:p>
        </p:txBody>
      </p:sp>
      <p:sp>
        <p:nvSpPr>
          <p:cNvPr id="10" name="Rectangle 9">
            <a:extLst>
              <a:ext uri="{FF2B5EF4-FFF2-40B4-BE49-F238E27FC236}">
                <a16:creationId xmlns:a16="http://schemas.microsoft.com/office/drawing/2014/main" id="{9E9B154F-B008-438A-B777-09D38C0633C7}"/>
              </a:ext>
            </a:extLst>
          </p:cNvPr>
          <p:cNvSpPr/>
          <p:nvPr/>
        </p:nvSpPr>
        <p:spPr>
          <a:xfrm>
            <a:off x="2520499" y="5294969"/>
            <a:ext cx="8798719" cy="50551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TimesNewRomanPS-BoldMT"/>
              </a:rPr>
              <a:t>Your </a:t>
            </a:r>
            <a:r>
              <a:rPr kumimoji="0" lang="en-US" sz="3200" b="1" i="0" u="none" strike="noStrike" kern="1200" cap="none" spc="0" normalizeH="0" baseline="0" noProof="0" dirty="0">
                <a:ln>
                  <a:noFill/>
                </a:ln>
                <a:solidFill>
                  <a:prstClr val="black"/>
                </a:solidFill>
                <a:effectLst/>
                <a:uLnTx/>
                <a:uFillTx/>
                <a:latin typeface="TimesNewRomanPS-BoldMT"/>
              </a:rPr>
              <a:t>Sentence:</a:t>
            </a:r>
            <a:r>
              <a:rPr kumimoji="0" lang="en-US" sz="3200" b="1" i="0" u="none" strike="noStrike" kern="1200" cap="none" spc="0" normalizeH="0" noProof="0" dirty="0">
                <a:ln>
                  <a:noFill/>
                </a:ln>
                <a:solidFill>
                  <a:prstClr val="black"/>
                </a:solidFill>
                <a:effectLst/>
                <a:uLnTx/>
                <a:uFillTx/>
                <a:latin typeface="TimesNewRomanPS-BoldMT"/>
              </a:rPr>
              <a:t> </a:t>
            </a:r>
            <a:r>
              <a:rPr lang="en-US" sz="3200" b="1" dirty="0">
                <a:solidFill>
                  <a:prstClr val="black"/>
                </a:solidFill>
                <a:latin typeface="TimesNewRomanPS-BoldMT"/>
              </a:rPr>
              <a:t>M</a:t>
            </a:r>
            <a:r>
              <a:rPr kumimoji="0" lang="en-US" sz="3200" b="1" i="0" u="none" strike="noStrike" kern="1200" cap="none" spc="0" normalizeH="0" noProof="0" dirty="0">
                <a:ln>
                  <a:noFill/>
                </a:ln>
                <a:solidFill>
                  <a:prstClr val="black"/>
                </a:solidFill>
                <a:effectLst/>
                <a:uLnTx/>
                <a:uFillTx/>
                <a:latin typeface="TimesNewRomanPS-BoldMT"/>
              </a:rPr>
              <a:t>y garden is an </a:t>
            </a:r>
            <a:r>
              <a:rPr kumimoji="0" lang="en-US" sz="3200" b="1" i="0" u="none" strike="noStrike" kern="1200" cap="none" spc="0" normalizeH="0" noProof="0" dirty="0">
                <a:ln>
                  <a:noFill/>
                </a:ln>
                <a:solidFill>
                  <a:srgbClr val="00B0F0"/>
                </a:solidFill>
                <a:effectLst/>
                <a:uLnTx/>
                <a:uFillTx/>
                <a:latin typeface="TimesNewRomanPS-BoldMT"/>
              </a:rPr>
              <a:t>Eden</a:t>
            </a:r>
            <a:r>
              <a:rPr kumimoji="0" lang="en-US" sz="3200" b="1" i="0" u="none" strike="noStrike" kern="1200" cap="none" spc="0" normalizeH="0" noProof="0" dirty="0">
                <a:ln>
                  <a:noFill/>
                </a:ln>
                <a:solidFill>
                  <a:prstClr val="black"/>
                </a:solidFill>
                <a:effectLst/>
                <a:uLnTx/>
                <a:uFillTx/>
                <a:latin typeface="TimesNewRomanPS-BoldMT"/>
              </a:rPr>
              <a:t> to me.</a:t>
            </a:r>
            <a:endParaRPr kumimoji="0" lang="en-US" sz="3200" b="1" i="0" u="none" strike="noStrike" kern="1200" cap="none" spc="0" normalizeH="0" baseline="0" noProof="0" dirty="0">
              <a:ln>
                <a:noFill/>
              </a:ln>
              <a:solidFill>
                <a:schemeClr val="tx1"/>
              </a:solidFill>
              <a:effectLst/>
              <a:uLnTx/>
              <a:uFillTx/>
              <a:latin typeface="TimesNewRomanPS-BoldMT"/>
            </a:endParaRPr>
          </a:p>
        </p:txBody>
      </p:sp>
      <p:sp>
        <p:nvSpPr>
          <p:cNvPr id="11" name="Callout: Down Arrow 10">
            <a:extLst>
              <a:ext uri="{FF2B5EF4-FFF2-40B4-BE49-F238E27FC236}">
                <a16:creationId xmlns:a16="http://schemas.microsoft.com/office/drawing/2014/main" id="{7C1BF852-FD10-4341-9EC7-E61D1FC53F73}"/>
              </a:ext>
            </a:extLst>
          </p:cNvPr>
          <p:cNvSpPr/>
          <p:nvPr/>
        </p:nvSpPr>
        <p:spPr>
          <a:xfrm>
            <a:off x="3094882" y="2840732"/>
            <a:ext cx="7267073" cy="1020625"/>
          </a:xfrm>
          <a:prstGeom prst="downArrowCallout">
            <a:avLst>
              <a:gd name="adj1" fmla="val 39506"/>
              <a:gd name="adj2" fmla="val 40959"/>
              <a:gd name="adj3" fmla="val 19048"/>
              <a:gd name="adj4" fmla="val 7242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solidFill>
                  <a:schemeClr val="tx1"/>
                </a:solidFill>
                <a:latin typeface="TimesNewRomanPSMT"/>
              </a:rPr>
              <a:t>Antonym: </a:t>
            </a:r>
            <a:r>
              <a:rPr lang="en-US" sz="3200" b="1" dirty="0">
                <a:solidFill>
                  <a:schemeClr val="tx1"/>
                </a:solidFill>
                <a:latin typeface="TimesNewRomanPSMT"/>
              </a:rPr>
              <a:t>Hell </a:t>
            </a:r>
            <a:r>
              <a:rPr lang="en-US" sz="3200" dirty="0">
                <a:solidFill>
                  <a:schemeClr val="tx1"/>
                </a:solidFill>
                <a:latin typeface="NikoshBAN"/>
              </a:rPr>
              <a:t>(দোজগ)</a:t>
            </a:r>
            <a:r>
              <a:rPr lang="en-US" sz="3200" dirty="0">
                <a:solidFill>
                  <a:schemeClr val="tx1"/>
                </a:solidFill>
                <a:latin typeface="TimesNewRomanPSMT"/>
              </a:rPr>
              <a:t> </a:t>
            </a:r>
            <a:endParaRPr lang="en-GB" sz="3600" dirty="0">
              <a:solidFill>
                <a:schemeClr val="tx1"/>
              </a:solidFill>
              <a:latin typeface="TimesNewRomanPSMT"/>
            </a:endParaRPr>
          </a:p>
        </p:txBody>
      </p:sp>
      <p:sp>
        <p:nvSpPr>
          <p:cNvPr id="12" name="TextBox 11">
            <a:extLst>
              <a:ext uri="{FF2B5EF4-FFF2-40B4-BE49-F238E27FC236}">
                <a16:creationId xmlns:a16="http://schemas.microsoft.com/office/drawing/2014/main" id="{D43D8EE8-2640-4F7F-A278-B77DAD179CDE}"/>
              </a:ext>
            </a:extLst>
          </p:cNvPr>
          <p:cNvSpPr txBox="1"/>
          <p:nvPr/>
        </p:nvSpPr>
        <p:spPr>
          <a:xfrm>
            <a:off x="4460080" y="223647"/>
            <a:ext cx="3271839" cy="523220"/>
          </a:xfrm>
          <a:prstGeom prst="rect">
            <a:avLst/>
          </a:prstGeom>
          <a:solidFill>
            <a:schemeClr val="accent4">
              <a:lumMod val="60000"/>
              <a:lumOff val="40000"/>
            </a:schemeClr>
          </a:solidFill>
        </p:spPr>
        <p:txBody>
          <a:bodyPr wrap="square">
            <a:spAutoFit/>
          </a:bodyPr>
          <a:lstStyle/>
          <a:p>
            <a:r>
              <a:rPr lang="en-US" sz="2800" b="1" i="0" u="none" strike="noStrike" baseline="0">
                <a:latin typeface="TimesNewRomanPS-BoldMT"/>
              </a:rPr>
              <a:t>New vocabulary:</a:t>
            </a:r>
            <a:endParaRPr lang="en-US" dirty="0"/>
          </a:p>
        </p:txBody>
      </p:sp>
    </p:spTree>
    <p:extLst>
      <p:ext uri="{BB962C8B-B14F-4D97-AF65-F5344CB8AC3E}">
        <p14:creationId xmlns:p14="http://schemas.microsoft.com/office/powerpoint/2010/main" val="32573361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llout: Down Arrow 6">
            <a:extLst>
              <a:ext uri="{FF2B5EF4-FFF2-40B4-BE49-F238E27FC236}">
                <a16:creationId xmlns:a16="http://schemas.microsoft.com/office/drawing/2014/main" id="{BEA6E816-13D1-4F11-B74D-BE689E2EAB08}"/>
              </a:ext>
            </a:extLst>
          </p:cNvPr>
          <p:cNvSpPr/>
          <p:nvPr/>
        </p:nvSpPr>
        <p:spPr>
          <a:xfrm>
            <a:off x="1821650" y="872801"/>
            <a:ext cx="9551195" cy="1071144"/>
          </a:xfrm>
          <a:prstGeom prst="downArrowCallout">
            <a:avLst>
              <a:gd name="adj1" fmla="val 25000"/>
              <a:gd name="adj2" fmla="val 30952"/>
              <a:gd name="adj3" fmla="val 25000"/>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NewRomanPSMT"/>
              </a:rPr>
              <a:t>Key word:</a:t>
            </a:r>
            <a:r>
              <a:rPr lang="en-GB" sz="4000" dirty="0">
                <a:solidFill>
                  <a:prstClr val="black"/>
                </a:solidFill>
                <a:latin typeface="TimesNewRomanPS-BoldMT"/>
              </a:rPr>
              <a:t> Above (Adv/Prepositions/ Adj.</a:t>
            </a:r>
            <a:r>
              <a:rPr lang="en-US" sz="3600" b="1" dirty="0">
                <a:solidFill>
                  <a:schemeClr val="tx1"/>
                </a:solidFill>
                <a:latin typeface="TimesNewRomanPSMT"/>
              </a:rPr>
              <a:t> </a:t>
            </a:r>
            <a:endParaRPr lang="en-US" sz="3600" b="1" dirty="0">
              <a:solidFill>
                <a:srgbClr val="00B0F0"/>
              </a:solidFill>
              <a:latin typeface="TimesNewRomanPSMT"/>
            </a:endParaRPr>
          </a:p>
        </p:txBody>
      </p:sp>
      <p:sp>
        <p:nvSpPr>
          <p:cNvPr id="8" name="Callout: Down Arrow 7">
            <a:extLst>
              <a:ext uri="{FF2B5EF4-FFF2-40B4-BE49-F238E27FC236}">
                <a16:creationId xmlns:a16="http://schemas.microsoft.com/office/drawing/2014/main" id="{5FA9876D-6A2B-4445-A28F-1960A9C7D4EE}"/>
              </a:ext>
            </a:extLst>
          </p:cNvPr>
          <p:cNvSpPr/>
          <p:nvPr/>
        </p:nvSpPr>
        <p:spPr>
          <a:xfrm>
            <a:off x="2527286" y="1587319"/>
            <a:ext cx="8397105" cy="1071144"/>
          </a:xfrm>
          <a:prstGeom prst="downArrowCallout">
            <a:avLst>
              <a:gd name="adj1" fmla="val 32162"/>
              <a:gd name="adj2" fmla="val 40959"/>
              <a:gd name="adj3" fmla="val 19048"/>
              <a:gd name="adj4" fmla="val 6990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tx1"/>
                </a:solidFill>
                <a:latin typeface="TimesNewRomanPSMT"/>
              </a:rPr>
              <a:t>Synonym:  </a:t>
            </a:r>
            <a:r>
              <a:rPr lang="en-US" sz="3600" b="1" dirty="0">
                <a:solidFill>
                  <a:srgbClr val="002060"/>
                </a:solidFill>
                <a:latin typeface="TimesNewRomanPSMT"/>
              </a:rPr>
              <a:t>Over/Beyond (</a:t>
            </a:r>
            <a:r>
              <a:rPr lang="as-IN" sz="3600" b="1" dirty="0">
                <a:solidFill>
                  <a:srgbClr val="002060"/>
                </a:solidFill>
                <a:latin typeface="TimesNewRomanPSMT"/>
              </a:rPr>
              <a:t>উপরে )</a:t>
            </a:r>
            <a:endParaRPr lang="en-GB" sz="3600" b="1" dirty="0">
              <a:solidFill>
                <a:srgbClr val="002060"/>
              </a:solidFill>
              <a:latin typeface="TimesNewRomanPSMT"/>
            </a:endParaRPr>
          </a:p>
        </p:txBody>
      </p:sp>
      <p:sp>
        <p:nvSpPr>
          <p:cNvPr id="9" name="Callout: Down Arrow 8">
            <a:extLst>
              <a:ext uri="{FF2B5EF4-FFF2-40B4-BE49-F238E27FC236}">
                <a16:creationId xmlns:a16="http://schemas.microsoft.com/office/drawing/2014/main" id="{D80D2260-49F1-4CC3-9278-970E47E8DCF2}"/>
              </a:ext>
            </a:extLst>
          </p:cNvPr>
          <p:cNvSpPr/>
          <p:nvPr/>
        </p:nvSpPr>
        <p:spPr>
          <a:xfrm>
            <a:off x="1645507" y="3713162"/>
            <a:ext cx="9551195" cy="1180392"/>
          </a:xfrm>
          <a:prstGeom prst="downArrowCallout">
            <a:avLst>
              <a:gd name="adj1" fmla="val 25000"/>
              <a:gd name="adj2" fmla="val 30952"/>
              <a:gd name="adj3" fmla="val 25000"/>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NewRomanPS-BoldMT"/>
              </a:rPr>
              <a:t>Example Sentence:  </a:t>
            </a:r>
            <a:r>
              <a:rPr lang="en-GB" sz="3200" b="1" dirty="0">
                <a:solidFill>
                  <a:srgbClr val="002060"/>
                </a:solidFill>
                <a:latin typeface="TimesNewRomanPSMT"/>
              </a:rPr>
              <a:t>Our plane was flying </a:t>
            </a:r>
            <a:r>
              <a:rPr lang="en-GB" sz="3200" b="1" dirty="0">
                <a:solidFill>
                  <a:srgbClr val="0070C0"/>
                </a:solidFill>
                <a:latin typeface="TimesNewRomanPSMT"/>
              </a:rPr>
              <a:t>above</a:t>
            </a:r>
            <a:r>
              <a:rPr lang="en-GB" sz="3200" b="1" dirty="0">
                <a:solidFill>
                  <a:srgbClr val="002060"/>
                </a:solidFill>
                <a:latin typeface="TimesNewRomanPSMT"/>
              </a:rPr>
              <a:t> the clouds.</a:t>
            </a:r>
            <a:endParaRPr lang="en-US" sz="3200" b="1" dirty="0">
              <a:solidFill>
                <a:srgbClr val="002060"/>
              </a:solidFill>
              <a:latin typeface="TimesNewRomanPS-BoldMT"/>
            </a:endParaRPr>
          </a:p>
        </p:txBody>
      </p:sp>
      <p:sp>
        <p:nvSpPr>
          <p:cNvPr id="10" name="Rectangle 9">
            <a:extLst>
              <a:ext uri="{FF2B5EF4-FFF2-40B4-BE49-F238E27FC236}">
                <a16:creationId xmlns:a16="http://schemas.microsoft.com/office/drawing/2014/main" id="{9E9B154F-B008-438A-B777-09D38C0633C7}"/>
              </a:ext>
            </a:extLst>
          </p:cNvPr>
          <p:cNvSpPr/>
          <p:nvPr/>
        </p:nvSpPr>
        <p:spPr>
          <a:xfrm>
            <a:off x="1426080" y="4930993"/>
            <a:ext cx="9770622" cy="67937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TimesNewRomanPS-BoldMT"/>
              </a:rPr>
              <a:t>Your </a:t>
            </a:r>
            <a:r>
              <a:rPr kumimoji="0" lang="en-US" sz="3200" b="1" i="0" u="none" strike="noStrike" kern="1200" cap="none" spc="0" normalizeH="0" baseline="0" noProof="0" dirty="0">
                <a:ln>
                  <a:noFill/>
                </a:ln>
                <a:solidFill>
                  <a:prstClr val="black"/>
                </a:solidFill>
                <a:effectLst/>
                <a:uLnTx/>
                <a:uFillTx/>
                <a:latin typeface="TimesNewRomanPS-BoldMT"/>
              </a:rPr>
              <a:t>Sentence</a:t>
            </a:r>
            <a:r>
              <a:rPr lang="en-US" sz="3200" dirty="0">
                <a:solidFill>
                  <a:schemeClr val="tx1"/>
                </a:solidFill>
                <a:latin typeface="TimesNewRomanPSMT"/>
              </a:rPr>
              <a:t>.  </a:t>
            </a:r>
            <a:r>
              <a:rPr lang="en-US" sz="3200" b="1" dirty="0">
                <a:solidFill>
                  <a:schemeClr val="tx1"/>
                </a:solidFill>
                <a:latin typeface="TimesNewRomanPSMT"/>
              </a:rPr>
              <a:t>The water came </a:t>
            </a:r>
            <a:r>
              <a:rPr lang="en-US" sz="3200" b="1" dirty="0">
                <a:solidFill>
                  <a:srgbClr val="00B0F0"/>
                </a:solidFill>
                <a:latin typeface="TimesNewRomanPSMT"/>
              </a:rPr>
              <a:t>above</a:t>
            </a:r>
            <a:r>
              <a:rPr lang="en-US" sz="3200" b="1" dirty="0">
                <a:solidFill>
                  <a:schemeClr val="tx1"/>
                </a:solidFill>
                <a:latin typeface="TimesNewRomanPSMT"/>
              </a:rPr>
              <a:t> our knees</a:t>
            </a:r>
            <a:endParaRPr kumimoji="0" lang="en-US" sz="3200" b="1" i="0" u="none" strike="noStrike" kern="1200" cap="none" spc="0" normalizeH="0" baseline="0" noProof="0" dirty="0">
              <a:ln>
                <a:noFill/>
              </a:ln>
              <a:solidFill>
                <a:schemeClr val="tx1"/>
              </a:solidFill>
              <a:effectLst/>
              <a:uLnTx/>
              <a:uFillTx/>
              <a:latin typeface="TimesNewRomanPS-BoldMT"/>
            </a:endParaRPr>
          </a:p>
        </p:txBody>
      </p:sp>
      <p:sp>
        <p:nvSpPr>
          <p:cNvPr id="11" name="Callout: Down Arrow 10">
            <a:extLst>
              <a:ext uri="{FF2B5EF4-FFF2-40B4-BE49-F238E27FC236}">
                <a16:creationId xmlns:a16="http://schemas.microsoft.com/office/drawing/2014/main" id="{D331B2FE-BDA5-4ABB-A70B-D64A170C2EFC}"/>
              </a:ext>
            </a:extLst>
          </p:cNvPr>
          <p:cNvSpPr/>
          <p:nvPr/>
        </p:nvSpPr>
        <p:spPr>
          <a:xfrm>
            <a:off x="2398696" y="2642018"/>
            <a:ext cx="8397105" cy="1071144"/>
          </a:xfrm>
          <a:prstGeom prst="downArrowCallout">
            <a:avLst>
              <a:gd name="adj1" fmla="val 32162"/>
              <a:gd name="adj2" fmla="val 40959"/>
              <a:gd name="adj3" fmla="val 19048"/>
              <a:gd name="adj4" fmla="val 69905"/>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b="1" dirty="0">
                <a:solidFill>
                  <a:schemeClr val="tx1"/>
                </a:solidFill>
                <a:latin typeface="TimesNewRomanPSMT"/>
              </a:rPr>
              <a:t>Antonym:  </a:t>
            </a:r>
            <a:r>
              <a:rPr lang="en-US" sz="3600" b="1" dirty="0">
                <a:solidFill>
                  <a:srgbClr val="002060"/>
                </a:solidFill>
                <a:latin typeface="TimesNewRomanPSMT"/>
              </a:rPr>
              <a:t>Down / Under (</a:t>
            </a:r>
            <a:r>
              <a:rPr lang="en-US" sz="3600" b="1" dirty="0" err="1">
                <a:solidFill>
                  <a:srgbClr val="002060"/>
                </a:solidFill>
                <a:latin typeface="TimesNewRomanPSMT"/>
              </a:rPr>
              <a:t>নিচে</a:t>
            </a:r>
            <a:r>
              <a:rPr lang="as-IN" sz="3600" b="1" dirty="0">
                <a:solidFill>
                  <a:srgbClr val="002060"/>
                </a:solidFill>
                <a:latin typeface="TimesNewRomanPSMT"/>
              </a:rPr>
              <a:t>)</a:t>
            </a:r>
            <a:endParaRPr lang="en-GB" sz="3600" b="1" dirty="0">
              <a:solidFill>
                <a:srgbClr val="002060"/>
              </a:solidFill>
              <a:latin typeface="TimesNewRomanPSMT"/>
            </a:endParaRPr>
          </a:p>
        </p:txBody>
      </p:sp>
      <p:sp>
        <p:nvSpPr>
          <p:cNvPr id="12" name="TextBox 11">
            <a:extLst>
              <a:ext uri="{FF2B5EF4-FFF2-40B4-BE49-F238E27FC236}">
                <a16:creationId xmlns:a16="http://schemas.microsoft.com/office/drawing/2014/main" id="{8B2BB250-424E-4F9B-A70E-2BF018472659}"/>
              </a:ext>
            </a:extLst>
          </p:cNvPr>
          <p:cNvSpPr txBox="1"/>
          <p:nvPr/>
        </p:nvSpPr>
        <p:spPr>
          <a:xfrm>
            <a:off x="4460080" y="226760"/>
            <a:ext cx="3271839" cy="523220"/>
          </a:xfrm>
          <a:prstGeom prst="rect">
            <a:avLst/>
          </a:prstGeom>
          <a:solidFill>
            <a:schemeClr val="accent4">
              <a:lumMod val="60000"/>
              <a:lumOff val="40000"/>
            </a:schemeClr>
          </a:solidFill>
        </p:spPr>
        <p:txBody>
          <a:bodyPr wrap="square">
            <a:spAutoFit/>
          </a:bodyPr>
          <a:lstStyle/>
          <a:p>
            <a:r>
              <a:rPr lang="en-US" sz="2800" b="1" i="0" u="none" strike="noStrike" baseline="0">
                <a:latin typeface="TimesNewRomanPS-BoldMT"/>
              </a:rPr>
              <a:t>New vocabulary:</a:t>
            </a:r>
            <a:endParaRPr lang="en-US" dirty="0"/>
          </a:p>
        </p:txBody>
      </p:sp>
    </p:spTree>
    <p:extLst>
      <p:ext uri="{BB962C8B-B14F-4D97-AF65-F5344CB8AC3E}">
        <p14:creationId xmlns:p14="http://schemas.microsoft.com/office/powerpoint/2010/main" val="11435812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llout: Down Arrow 6">
            <a:extLst>
              <a:ext uri="{FF2B5EF4-FFF2-40B4-BE49-F238E27FC236}">
                <a16:creationId xmlns:a16="http://schemas.microsoft.com/office/drawing/2014/main" id="{BEA6E816-13D1-4F11-B74D-BE689E2EAB08}"/>
              </a:ext>
            </a:extLst>
          </p:cNvPr>
          <p:cNvSpPr/>
          <p:nvPr/>
        </p:nvSpPr>
        <p:spPr>
          <a:xfrm>
            <a:off x="2210990" y="341105"/>
            <a:ext cx="7770019" cy="1071144"/>
          </a:xfrm>
          <a:prstGeom prst="downArrowCallout">
            <a:avLst>
              <a:gd name="adj1" fmla="val 25000"/>
              <a:gd name="adj2" fmla="val 30952"/>
              <a:gd name="adj3" fmla="val 25000"/>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NewRomanPSMT"/>
              </a:rPr>
              <a:t>Key Word:  Alternate (Adj. /verb)   </a:t>
            </a:r>
            <a:endParaRPr lang="en-US" sz="3600" b="1" dirty="0">
              <a:solidFill>
                <a:srgbClr val="00B0F0"/>
              </a:solidFill>
              <a:latin typeface="TimesNewRomanPSMT"/>
            </a:endParaRPr>
          </a:p>
        </p:txBody>
      </p:sp>
      <p:sp>
        <p:nvSpPr>
          <p:cNvPr id="8" name="Callout: Down Arrow 7">
            <a:extLst>
              <a:ext uri="{FF2B5EF4-FFF2-40B4-BE49-F238E27FC236}">
                <a16:creationId xmlns:a16="http://schemas.microsoft.com/office/drawing/2014/main" id="{5FA9876D-6A2B-4445-A28F-1960A9C7D4EE}"/>
              </a:ext>
            </a:extLst>
          </p:cNvPr>
          <p:cNvSpPr/>
          <p:nvPr/>
        </p:nvSpPr>
        <p:spPr>
          <a:xfrm>
            <a:off x="1932774" y="1304467"/>
            <a:ext cx="8382801" cy="896657"/>
          </a:xfrm>
          <a:prstGeom prst="downArrowCallout">
            <a:avLst>
              <a:gd name="adj1" fmla="val 37497"/>
              <a:gd name="adj2" fmla="val 40959"/>
              <a:gd name="adj3" fmla="val 25790"/>
              <a:gd name="adj4" fmla="val 6316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solidFill>
                  <a:schemeClr val="tx1"/>
                </a:solidFill>
                <a:latin typeface="TimesNewRomanPSMT"/>
              </a:rPr>
              <a:t>Synonym:  </a:t>
            </a:r>
            <a:r>
              <a:rPr lang="en-US" sz="3200" b="1" dirty="0">
                <a:solidFill>
                  <a:srgbClr val="002060"/>
                </a:solidFill>
                <a:latin typeface="TimesNewRomanPS-BoldMT"/>
              </a:rPr>
              <a:t>Different/ Another</a:t>
            </a:r>
            <a:endParaRPr lang="en-GB" sz="3200" b="1" dirty="0">
              <a:solidFill>
                <a:srgbClr val="002060"/>
              </a:solidFill>
              <a:latin typeface="TimesNewRomanPS-BoldMT"/>
            </a:endParaRPr>
          </a:p>
        </p:txBody>
      </p:sp>
      <p:sp>
        <p:nvSpPr>
          <p:cNvPr id="9" name="Callout: Down Arrow 8">
            <a:extLst>
              <a:ext uri="{FF2B5EF4-FFF2-40B4-BE49-F238E27FC236}">
                <a16:creationId xmlns:a16="http://schemas.microsoft.com/office/drawing/2014/main" id="{D80D2260-49F1-4CC3-9278-970E47E8DCF2}"/>
              </a:ext>
            </a:extLst>
          </p:cNvPr>
          <p:cNvSpPr/>
          <p:nvPr/>
        </p:nvSpPr>
        <p:spPr>
          <a:xfrm>
            <a:off x="461960" y="2877460"/>
            <a:ext cx="11530012" cy="1305844"/>
          </a:xfrm>
          <a:prstGeom prst="downArrowCallout">
            <a:avLst>
              <a:gd name="adj1" fmla="val 20777"/>
              <a:gd name="adj2" fmla="val 30952"/>
              <a:gd name="adj3" fmla="val 33753"/>
              <a:gd name="adj4" fmla="val 50198"/>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NewRomanPS-BoldMT"/>
              </a:rPr>
              <a:t>Example Sentence: </a:t>
            </a:r>
            <a:r>
              <a:rPr lang="en-US" sz="3200" b="1" dirty="0">
                <a:solidFill>
                  <a:srgbClr val="002060"/>
                </a:solidFill>
                <a:latin typeface="TimesNewRomanPSMT"/>
              </a:rPr>
              <a:t>We chose alternate (adj) route to avoid traffic jam.</a:t>
            </a:r>
            <a:endParaRPr lang="en-US" sz="3200" b="1" dirty="0">
              <a:solidFill>
                <a:srgbClr val="002060"/>
              </a:solidFill>
              <a:latin typeface="TimesNewRomanPS-BoldMT"/>
            </a:endParaRPr>
          </a:p>
        </p:txBody>
      </p:sp>
      <p:sp>
        <p:nvSpPr>
          <p:cNvPr id="10" name="Rectangle 9">
            <a:extLst>
              <a:ext uri="{FF2B5EF4-FFF2-40B4-BE49-F238E27FC236}">
                <a16:creationId xmlns:a16="http://schemas.microsoft.com/office/drawing/2014/main" id="{9E9B154F-B008-438A-B777-09D38C0633C7}"/>
              </a:ext>
            </a:extLst>
          </p:cNvPr>
          <p:cNvSpPr/>
          <p:nvPr/>
        </p:nvSpPr>
        <p:spPr>
          <a:xfrm>
            <a:off x="402432" y="5235195"/>
            <a:ext cx="11399045" cy="12817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latin typeface="TimesNewRomanPS-BoldMT"/>
              </a:rPr>
              <a:t>Your </a:t>
            </a:r>
            <a:r>
              <a:rPr kumimoji="0" lang="en-US" sz="3200" b="1" i="0" u="none" strike="noStrike" kern="1200" cap="none" spc="0" normalizeH="0" baseline="0" noProof="0" dirty="0">
                <a:ln>
                  <a:noFill/>
                </a:ln>
                <a:solidFill>
                  <a:schemeClr val="tx1"/>
                </a:solidFill>
                <a:effectLst/>
                <a:uLnTx/>
                <a:uFillTx/>
                <a:latin typeface="TimesNewRomanPS-BoldMT"/>
              </a:rPr>
              <a:t>Sentence</a:t>
            </a:r>
            <a:r>
              <a:rPr lang="en-US" sz="3200" b="1" noProof="0" dirty="0">
                <a:solidFill>
                  <a:schemeClr val="tx1"/>
                </a:solidFill>
                <a:latin typeface="TimesNewRomanPSMT"/>
              </a:rPr>
              <a:t> : Due to an emergency, the plane landed at an </a:t>
            </a:r>
            <a:r>
              <a:rPr lang="en-US" sz="3200" b="1" noProof="0" dirty="0">
                <a:solidFill>
                  <a:srgbClr val="002060"/>
                </a:solidFill>
                <a:latin typeface="TimesNewRomanPSMT"/>
              </a:rPr>
              <a:t>alternate </a:t>
            </a:r>
            <a:r>
              <a:rPr lang="en-US" sz="3200" b="1" noProof="0" dirty="0">
                <a:solidFill>
                  <a:schemeClr val="tx1"/>
                </a:solidFill>
                <a:latin typeface="TimesNewRomanPSMT"/>
              </a:rPr>
              <a:t>airport</a:t>
            </a:r>
            <a:r>
              <a:rPr lang="en-US" sz="3200" dirty="0">
                <a:solidFill>
                  <a:schemeClr val="tx1"/>
                </a:solidFill>
                <a:latin typeface="TimesNewRomanPSMT"/>
              </a:rPr>
              <a:t>.</a:t>
            </a:r>
            <a:endParaRPr kumimoji="0" lang="en-US" sz="3200" i="0" u="none" strike="noStrike" kern="1200" cap="none" spc="0" normalizeH="0" baseline="0" noProof="0" dirty="0">
              <a:ln>
                <a:noFill/>
              </a:ln>
              <a:solidFill>
                <a:schemeClr val="tx1"/>
              </a:solidFill>
              <a:effectLst/>
              <a:uLnTx/>
              <a:uFillTx/>
              <a:latin typeface="TimesNewRomanPS-BoldMT"/>
            </a:endParaRPr>
          </a:p>
        </p:txBody>
      </p:sp>
      <p:sp>
        <p:nvSpPr>
          <p:cNvPr id="11" name="Callout: Down Arrow 10">
            <a:extLst>
              <a:ext uri="{FF2B5EF4-FFF2-40B4-BE49-F238E27FC236}">
                <a16:creationId xmlns:a16="http://schemas.microsoft.com/office/drawing/2014/main" id="{DEA86428-E922-48E6-B65F-1AE631C053D1}"/>
              </a:ext>
            </a:extLst>
          </p:cNvPr>
          <p:cNvSpPr/>
          <p:nvPr/>
        </p:nvSpPr>
        <p:spPr>
          <a:xfrm>
            <a:off x="3517681" y="2164086"/>
            <a:ext cx="5825768" cy="1032910"/>
          </a:xfrm>
          <a:prstGeom prst="downArrowCallout">
            <a:avLst>
              <a:gd name="adj1" fmla="val 32162"/>
              <a:gd name="adj2" fmla="val 40959"/>
              <a:gd name="adj3" fmla="val 42168"/>
              <a:gd name="adj4" fmla="val 47229"/>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solidFill>
                  <a:schemeClr val="tx1"/>
                </a:solidFill>
                <a:latin typeface="TimesNewRomanPSMT"/>
              </a:rPr>
              <a:t>Antonym:    </a:t>
            </a:r>
            <a:r>
              <a:rPr lang="en-US" sz="3200" b="1" dirty="0">
                <a:solidFill>
                  <a:srgbClr val="002060"/>
                </a:solidFill>
                <a:latin typeface="TimesNewRomanPS-BoldMT"/>
              </a:rPr>
              <a:t>Similar</a:t>
            </a:r>
            <a:endParaRPr lang="en-GB" sz="3200" b="1" dirty="0">
              <a:solidFill>
                <a:srgbClr val="002060"/>
              </a:solidFill>
              <a:latin typeface="TimesNewRomanPS-BoldMT"/>
            </a:endParaRPr>
          </a:p>
        </p:txBody>
      </p:sp>
      <p:sp>
        <p:nvSpPr>
          <p:cNvPr id="12" name="Callout: Down Arrow 11">
            <a:extLst>
              <a:ext uri="{FF2B5EF4-FFF2-40B4-BE49-F238E27FC236}">
                <a16:creationId xmlns:a16="http://schemas.microsoft.com/office/drawing/2014/main" id="{7647E179-D44E-47B2-88B3-C21BE4CA2082}"/>
              </a:ext>
            </a:extLst>
          </p:cNvPr>
          <p:cNvSpPr/>
          <p:nvPr/>
        </p:nvSpPr>
        <p:spPr>
          <a:xfrm>
            <a:off x="461960" y="4102937"/>
            <a:ext cx="11530012" cy="1353430"/>
          </a:xfrm>
          <a:prstGeom prst="downArrowCallout">
            <a:avLst>
              <a:gd name="adj1" fmla="val 25000"/>
              <a:gd name="adj2" fmla="val 30952"/>
              <a:gd name="adj3" fmla="val 36612"/>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NewRomanPS-BoldMT"/>
              </a:rPr>
              <a:t>Example Sentence: </a:t>
            </a:r>
            <a:r>
              <a:rPr lang="en-US" sz="3200" b="1" dirty="0">
                <a:solidFill>
                  <a:srgbClr val="002060"/>
                </a:solidFill>
                <a:latin typeface="TimesNewRomanPSMT"/>
              </a:rPr>
              <a:t>The poem alternates (v) fear and hope.</a:t>
            </a:r>
            <a:endParaRPr lang="en-US" sz="3200" b="1" dirty="0">
              <a:solidFill>
                <a:srgbClr val="002060"/>
              </a:solidFill>
              <a:latin typeface="TimesNewRomanPS-BoldMT"/>
            </a:endParaRPr>
          </a:p>
        </p:txBody>
      </p:sp>
    </p:spTree>
    <p:extLst>
      <p:ext uri="{BB962C8B-B14F-4D97-AF65-F5344CB8AC3E}">
        <p14:creationId xmlns:p14="http://schemas.microsoft.com/office/powerpoint/2010/main" val="27284555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llout: Down Arrow 6">
            <a:extLst>
              <a:ext uri="{FF2B5EF4-FFF2-40B4-BE49-F238E27FC236}">
                <a16:creationId xmlns:a16="http://schemas.microsoft.com/office/drawing/2014/main" id="{BEA6E816-13D1-4F11-B74D-BE689E2EAB08}"/>
              </a:ext>
            </a:extLst>
          </p:cNvPr>
          <p:cNvSpPr/>
          <p:nvPr/>
        </p:nvSpPr>
        <p:spPr>
          <a:xfrm>
            <a:off x="2418159" y="953230"/>
            <a:ext cx="7770019" cy="1071144"/>
          </a:xfrm>
          <a:prstGeom prst="downArrowCallout">
            <a:avLst>
              <a:gd name="adj1" fmla="val 25000"/>
              <a:gd name="adj2" fmla="val 30952"/>
              <a:gd name="adj3" fmla="val 25000"/>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NewRomanPSMT"/>
              </a:rPr>
              <a:t>Key Word:  Heaven (Noun)   </a:t>
            </a:r>
            <a:endParaRPr lang="en-US" sz="3600" b="1" dirty="0">
              <a:solidFill>
                <a:srgbClr val="00B0F0"/>
              </a:solidFill>
              <a:latin typeface="TimesNewRomanPSMT"/>
            </a:endParaRPr>
          </a:p>
        </p:txBody>
      </p:sp>
      <p:sp>
        <p:nvSpPr>
          <p:cNvPr id="8" name="Callout: Down Arrow 7">
            <a:extLst>
              <a:ext uri="{FF2B5EF4-FFF2-40B4-BE49-F238E27FC236}">
                <a16:creationId xmlns:a16="http://schemas.microsoft.com/office/drawing/2014/main" id="{5FA9876D-6A2B-4445-A28F-1960A9C7D4EE}"/>
              </a:ext>
            </a:extLst>
          </p:cNvPr>
          <p:cNvSpPr/>
          <p:nvPr/>
        </p:nvSpPr>
        <p:spPr>
          <a:xfrm>
            <a:off x="1804987" y="2024374"/>
            <a:ext cx="9140056" cy="1071144"/>
          </a:xfrm>
          <a:prstGeom prst="downArrowCallout">
            <a:avLst>
              <a:gd name="adj1" fmla="val 37497"/>
              <a:gd name="adj2" fmla="val 40959"/>
              <a:gd name="adj3" fmla="val 39056"/>
              <a:gd name="adj4" fmla="val 47229"/>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solidFill>
                  <a:schemeClr val="tx1"/>
                </a:solidFill>
                <a:latin typeface="TimesNewRomanPSMT"/>
              </a:rPr>
              <a:t>Synonym:  </a:t>
            </a:r>
            <a:r>
              <a:rPr lang="en-US" sz="3200" b="1" dirty="0">
                <a:solidFill>
                  <a:srgbClr val="002060"/>
                </a:solidFill>
                <a:latin typeface="TimesNewRomanPS-BoldMT"/>
              </a:rPr>
              <a:t>Paradise/ Dream place (</a:t>
            </a:r>
            <a:r>
              <a:rPr lang="as-IN" sz="3200" b="1" dirty="0">
                <a:solidFill>
                  <a:srgbClr val="002060"/>
                </a:solidFill>
                <a:latin typeface="TimesNewRomanPS-BoldMT"/>
              </a:rPr>
              <a:t>স্বর্গ)</a:t>
            </a:r>
            <a:endParaRPr lang="en-GB" sz="3200" b="1" dirty="0">
              <a:solidFill>
                <a:srgbClr val="002060"/>
              </a:solidFill>
              <a:latin typeface="TimesNewRomanPS-BoldMT"/>
            </a:endParaRPr>
          </a:p>
        </p:txBody>
      </p:sp>
      <p:sp>
        <p:nvSpPr>
          <p:cNvPr id="9" name="Callout: Down Arrow 8">
            <a:extLst>
              <a:ext uri="{FF2B5EF4-FFF2-40B4-BE49-F238E27FC236}">
                <a16:creationId xmlns:a16="http://schemas.microsoft.com/office/drawing/2014/main" id="{D80D2260-49F1-4CC3-9278-970E47E8DCF2}"/>
              </a:ext>
            </a:extLst>
          </p:cNvPr>
          <p:cNvSpPr/>
          <p:nvPr/>
        </p:nvSpPr>
        <p:spPr>
          <a:xfrm>
            <a:off x="330993" y="3928490"/>
            <a:ext cx="11530012" cy="1353430"/>
          </a:xfrm>
          <a:prstGeom prst="downArrowCallout">
            <a:avLst>
              <a:gd name="adj1" fmla="val 31333"/>
              <a:gd name="adj2" fmla="val 30952"/>
              <a:gd name="adj3" fmla="val 36613"/>
              <a:gd name="adj4" fmla="val 5283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NewRomanPS-BoldMT"/>
              </a:rPr>
              <a:t>Example Sentence:</a:t>
            </a:r>
            <a:r>
              <a:rPr lang="en-GB" sz="3200" b="1" dirty="0">
                <a:solidFill>
                  <a:schemeClr val="tx1"/>
                </a:solidFill>
                <a:latin typeface="TimesNewRomanPSMT"/>
              </a:rPr>
              <a:t>Everybody prays to go to </a:t>
            </a:r>
            <a:r>
              <a:rPr lang="en-GB" sz="3200" b="1" dirty="0">
                <a:solidFill>
                  <a:srgbClr val="00B0F0"/>
                </a:solidFill>
                <a:latin typeface="TimesNewRomanPSMT"/>
              </a:rPr>
              <a:t>heaven</a:t>
            </a:r>
            <a:r>
              <a:rPr lang="en-GB" sz="3200" b="1" dirty="0">
                <a:solidFill>
                  <a:schemeClr val="tx1"/>
                </a:solidFill>
                <a:latin typeface="TimesNewRomanPSMT"/>
              </a:rPr>
              <a:t> after </a:t>
            </a:r>
            <a:r>
              <a:rPr lang="en-US" sz="3200" b="1" dirty="0">
                <a:solidFill>
                  <a:schemeClr val="tx1"/>
                </a:solidFill>
                <a:latin typeface="TimesNewRomanPSMT"/>
              </a:rPr>
              <a:t>death.</a:t>
            </a:r>
            <a:endParaRPr lang="en-US" sz="3200" b="1" dirty="0">
              <a:solidFill>
                <a:schemeClr val="tx1"/>
              </a:solidFill>
              <a:latin typeface="TimesNewRomanPS-BoldMT"/>
            </a:endParaRPr>
          </a:p>
        </p:txBody>
      </p:sp>
      <p:sp>
        <p:nvSpPr>
          <p:cNvPr id="10" name="Rectangle 9">
            <a:extLst>
              <a:ext uri="{FF2B5EF4-FFF2-40B4-BE49-F238E27FC236}">
                <a16:creationId xmlns:a16="http://schemas.microsoft.com/office/drawing/2014/main" id="{9E9B154F-B008-438A-B777-09D38C0633C7}"/>
              </a:ext>
            </a:extLst>
          </p:cNvPr>
          <p:cNvSpPr/>
          <p:nvPr/>
        </p:nvSpPr>
        <p:spPr>
          <a:xfrm>
            <a:off x="2003821" y="5281920"/>
            <a:ext cx="8184357" cy="62203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chemeClr val="tx1"/>
                </a:solidFill>
                <a:latin typeface="TimesNewRomanPS-BoldMT"/>
              </a:rPr>
              <a:t>Your </a:t>
            </a:r>
            <a:r>
              <a:rPr kumimoji="0" lang="en-US" sz="3200" b="1" i="0" u="none" strike="noStrike" kern="1200" cap="none" spc="0" normalizeH="0" baseline="0" noProof="0" dirty="0">
                <a:ln>
                  <a:noFill/>
                </a:ln>
                <a:solidFill>
                  <a:schemeClr val="tx1"/>
                </a:solidFill>
                <a:effectLst/>
                <a:uLnTx/>
                <a:uFillTx/>
                <a:latin typeface="TimesNewRomanPS-BoldMT"/>
              </a:rPr>
              <a:t>Sentence</a:t>
            </a:r>
            <a:r>
              <a:rPr lang="en-US" sz="3200" b="1" noProof="0" dirty="0">
                <a:solidFill>
                  <a:schemeClr val="tx1"/>
                </a:solidFill>
                <a:latin typeface="TimesNewRomanPSMT"/>
              </a:rPr>
              <a:t> : We pray to god for </a:t>
            </a:r>
            <a:r>
              <a:rPr lang="en-US" sz="3200" b="1" noProof="0" dirty="0">
                <a:solidFill>
                  <a:srgbClr val="00B0F0"/>
                </a:solidFill>
                <a:latin typeface="TimesNewRomanPSMT"/>
              </a:rPr>
              <a:t>heaven</a:t>
            </a:r>
            <a:r>
              <a:rPr lang="en-US" sz="3200" b="1" noProof="0" dirty="0">
                <a:solidFill>
                  <a:schemeClr val="tx1"/>
                </a:solidFill>
                <a:latin typeface="TimesNewRomanPSMT"/>
              </a:rPr>
              <a:t>.</a:t>
            </a:r>
            <a:endParaRPr kumimoji="0" lang="en-US" sz="3200" i="0" u="none" strike="noStrike" kern="1200" cap="none" spc="0" normalizeH="0" baseline="0" noProof="0" dirty="0">
              <a:ln>
                <a:noFill/>
              </a:ln>
              <a:solidFill>
                <a:schemeClr val="tx1"/>
              </a:solidFill>
              <a:effectLst/>
              <a:uLnTx/>
              <a:uFillTx/>
              <a:latin typeface="TimesNewRomanPS-BoldMT"/>
            </a:endParaRPr>
          </a:p>
        </p:txBody>
      </p:sp>
      <p:sp>
        <p:nvSpPr>
          <p:cNvPr id="11" name="Callout: Down Arrow 10">
            <a:extLst>
              <a:ext uri="{FF2B5EF4-FFF2-40B4-BE49-F238E27FC236}">
                <a16:creationId xmlns:a16="http://schemas.microsoft.com/office/drawing/2014/main" id="{DEA86428-E922-48E6-B65F-1AE631C053D1}"/>
              </a:ext>
            </a:extLst>
          </p:cNvPr>
          <p:cNvSpPr/>
          <p:nvPr/>
        </p:nvSpPr>
        <p:spPr>
          <a:xfrm>
            <a:off x="3489107" y="3154152"/>
            <a:ext cx="5825768" cy="939355"/>
          </a:xfrm>
          <a:prstGeom prst="downArrowCallout">
            <a:avLst>
              <a:gd name="adj1" fmla="val 32162"/>
              <a:gd name="adj2" fmla="val 40959"/>
              <a:gd name="adj3" fmla="val 37722"/>
              <a:gd name="adj4" fmla="val 47229"/>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3600" dirty="0">
                <a:solidFill>
                  <a:schemeClr val="tx1"/>
                </a:solidFill>
                <a:latin typeface="TimesNewRomanPSMT"/>
              </a:rPr>
              <a:t>Antonym:    </a:t>
            </a:r>
            <a:r>
              <a:rPr lang="en-US" sz="3200" b="1" dirty="0">
                <a:solidFill>
                  <a:srgbClr val="002060"/>
                </a:solidFill>
                <a:latin typeface="TimesNewRomanPS-BoldMT"/>
              </a:rPr>
              <a:t>Hell (</a:t>
            </a:r>
            <a:r>
              <a:rPr lang="en-US" sz="3200" b="1" dirty="0" err="1">
                <a:solidFill>
                  <a:srgbClr val="002060"/>
                </a:solidFill>
                <a:latin typeface="TimesNewRomanPS-BoldMT"/>
              </a:rPr>
              <a:t>দোজগ</a:t>
            </a:r>
            <a:r>
              <a:rPr lang="en-US" sz="3200" b="1" dirty="0">
                <a:solidFill>
                  <a:srgbClr val="002060"/>
                </a:solidFill>
                <a:latin typeface="TimesNewRomanPS-BoldMT"/>
              </a:rPr>
              <a:t>)</a:t>
            </a:r>
            <a:endParaRPr lang="en-GB" sz="3200" b="1" dirty="0">
              <a:solidFill>
                <a:srgbClr val="002060"/>
              </a:solidFill>
              <a:latin typeface="TimesNewRomanPS-BoldMT"/>
            </a:endParaRPr>
          </a:p>
        </p:txBody>
      </p:sp>
      <p:sp>
        <p:nvSpPr>
          <p:cNvPr id="12" name="TextBox 11">
            <a:extLst>
              <a:ext uri="{FF2B5EF4-FFF2-40B4-BE49-F238E27FC236}">
                <a16:creationId xmlns:a16="http://schemas.microsoft.com/office/drawing/2014/main" id="{A0251E75-5240-49D4-9A06-55B0E5F40B10}"/>
              </a:ext>
            </a:extLst>
          </p:cNvPr>
          <p:cNvSpPr txBox="1"/>
          <p:nvPr/>
        </p:nvSpPr>
        <p:spPr>
          <a:xfrm>
            <a:off x="4200524" y="275134"/>
            <a:ext cx="3271839" cy="523220"/>
          </a:xfrm>
          <a:prstGeom prst="rect">
            <a:avLst/>
          </a:prstGeom>
          <a:solidFill>
            <a:schemeClr val="accent4">
              <a:lumMod val="60000"/>
              <a:lumOff val="40000"/>
            </a:schemeClr>
          </a:solidFill>
        </p:spPr>
        <p:txBody>
          <a:bodyPr wrap="square">
            <a:spAutoFit/>
          </a:bodyPr>
          <a:lstStyle/>
          <a:p>
            <a:r>
              <a:rPr lang="en-US" sz="2800" b="1" i="0" u="none" strike="noStrike" baseline="0">
                <a:latin typeface="TimesNewRomanPS-BoldMT"/>
              </a:rPr>
              <a:t>New vocabulary:</a:t>
            </a:r>
            <a:endParaRPr lang="en-US" dirty="0"/>
          </a:p>
        </p:txBody>
      </p:sp>
    </p:spTree>
    <p:extLst>
      <p:ext uri="{BB962C8B-B14F-4D97-AF65-F5344CB8AC3E}">
        <p14:creationId xmlns:p14="http://schemas.microsoft.com/office/powerpoint/2010/main" val="491557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E638FA7-7172-44DE-88D5-B37537615387}"/>
              </a:ext>
            </a:extLst>
          </p:cNvPr>
          <p:cNvSpPr txBox="1"/>
          <p:nvPr/>
        </p:nvSpPr>
        <p:spPr>
          <a:xfrm>
            <a:off x="290289" y="1406957"/>
            <a:ext cx="11669485" cy="954107"/>
          </a:xfrm>
          <a:prstGeom prst="rect">
            <a:avLst/>
          </a:prstGeom>
          <a:blipFill>
            <a:blip r:embed="rId3"/>
            <a:tile tx="0" ty="0" sx="100000" sy="100000" flip="none" algn="tl"/>
          </a:blipFill>
          <a:ln w="9525">
            <a:solidFill>
              <a:schemeClr val="tx1"/>
            </a:solidFill>
          </a:ln>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NewRomanPSMT"/>
              </a:rPr>
              <a:t>a) How do you help your parents at home? Does that make you or them happy?</a:t>
            </a:r>
          </a:p>
        </p:txBody>
      </p:sp>
      <p:sp>
        <p:nvSpPr>
          <p:cNvPr id="3" name="TextBox 2">
            <a:extLst>
              <a:ext uri="{FF2B5EF4-FFF2-40B4-BE49-F238E27FC236}">
                <a16:creationId xmlns:a16="http://schemas.microsoft.com/office/drawing/2014/main" id="{9D0F1D72-CDC8-404D-9794-FC87B520F785}"/>
              </a:ext>
            </a:extLst>
          </p:cNvPr>
          <p:cNvSpPr txBox="1"/>
          <p:nvPr/>
        </p:nvSpPr>
        <p:spPr>
          <a:xfrm>
            <a:off x="232229" y="196273"/>
            <a:ext cx="11669485" cy="769441"/>
          </a:xfrm>
          <a:prstGeom prst="rect">
            <a:avLst/>
          </a:prstGeom>
          <a:blipFill>
            <a:blip r:embed="rId3"/>
            <a:tile tx="0" ty="0" sx="100000" sy="100000" flip="none" algn="tl"/>
          </a:blipFill>
          <a:ln w="9525">
            <a:solidFill>
              <a:schemeClr val="tx1"/>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400" b="0" i="0" u="none" strike="noStrike" kern="0" cap="none" spc="0" normalizeH="0" baseline="0" noProof="0" dirty="0">
                <a:ln>
                  <a:noFill/>
                </a:ln>
                <a:solidFill>
                  <a:srgbClr val="FF0000"/>
                </a:solidFill>
                <a:effectLst/>
                <a:uLnTx/>
                <a:uFillTx/>
                <a:latin typeface="TimesNewRomanPSMT"/>
              </a:rPr>
              <a:t>2.1</a:t>
            </a:r>
            <a:r>
              <a:rPr lang="en-US" sz="4400" kern="0" dirty="0">
                <a:solidFill>
                  <a:prstClr val="black"/>
                </a:solidFill>
                <a:latin typeface="TimesNewRomanPSMT"/>
              </a:rPr>
              <a:t> </a:t>
            </a:r>
            <a:r>
              <a:rPr kumimoji="0" lang="en-US" sz="4000" b="1" i="0" u="none" strike="noStrike" kern="0" cap="none" spc="0" normalizeH="0" baseline="0" noProof="0" dirty="0">
                <a:ln>
                  <a:noFill/>
                </a:ln>
                <a:solidFill>
                  <a:prstClr val="black"/>
                </a:solidFill>
                <a:effectLst/>
                <a:uLnTx/>
                <a:uFillTx/>
                <a:latin typeface="TimesNewRomanPSMT"/>
              </a:rPr>
              <a:t>Ask and answer the following questions in pairs.</a:t>
            </a:r>
          </a:p>
        </p:txBody>
      </p:sp>
      <p:sp>
        <p:nvSpPr>
          <p:cNvPr id="4" name="TextBox 3">
            <a:extLst>
              <a:ext uri="{FF2B5EF4-FFF2-40B4-BE49-F238E27FC236}">
                <a16:creationId xmlns:a16="http://schemas.microsoft.com/office/drawing/2014/main" id="{59406699-FD64-4291-A9B2-D1A664D39059}"/>
              </a:ext>
            </a:extLst>
          </p:cNvPr>
          <p:cNvSpPr txBox="1"/>
          <p:nvPr/>
        </p:nvSpPr>
        <p:spPr>
          <a:xfrm>
            <a:off x="290289" y="2773573"/>
            <a:ext cx="11383512" cy="954107"/>
          </a:xfrm>
          <a:prstGeom prst="rect">
            <a:avLst/>
          </a:prstGeom>
          <a:blipFill>
            <a:blip r:embed="rId3"/>
            <a:tile tx="0" ty="0" sx="100000" sy="100000" flip="none" algn="tl"/>
          </a:blipFill>
          <a:ln w="9525">
            <a:solidFill>
              <a:schemeClr val="tx1"/>
            </a:solidFill>
          </a:ln>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NewRomanPSMT"/>
              </a:rPr>
              <a:t>b) What do you usually do to make your brother/sister/friend happy when they are sad?</a:t>
            </a:r>
          </a:p>
        </p:txBody>
      </p:sp>
      <p:sp>
        <p:nvSpPr>
          <p:cNvPr id="5" name="TextBox 4">
            <a:extLst>
              <a:ext uri="{FF2B5EF4-FFF2-40B4-BE49-F238E27FC236}">
                <a16:creationId xmlns:a16="http://schemas.microsoft.com/office/drawing/2014/main" id="{DE2A2AB2-3DD5-4EF8-8A26-6D4D81273685}"/>
              </a:ext>
            </a:extLst>
          </p:cNvPr>
          <p:cNvSpPr txBox="1"/>
          <p:nvPr/>
        </p:nvSpPr>
        <p:spPr>
          <a:xfrm>
            <a:off x="290289" y="3844195"/>
            <a:ext cx="11669485" cy="523220"/>
          </a:xfrm>
          <a:prstGeom prst="rect">
            <a:avLst/>
          </a:prstGeom>
          <a:blipFill>
            <a:blip r:embed="rId3"/>
            <a:tile tx="0" ty="0" sx="100000" sy="100000" flip="none" algn="tl"/>
          </a:blipFill>
          <a:ln w="9525">
            <a:solidFill>
              <a:schemeClr val="tx1"/>
            </a:solidFill>
          </a:ln>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NewRomanPSMT"/>
              </a:rPr>
              <a:t>c) Do you feel happy when they become happy?</a:t>
            </a:r>
          </a:p>
        </p:txBody>
      </p:sp>
      <p:sp>
        <p:nvSpPr>
          <p:cNvPr id="6" name="TextBox 5">
            <a:extLst>
              <a:ext uri="{FF2B5EF4-FFF2-40B4-BE49-F238E27FC236}">
                <a16:creationId xmlns:a16="http://schemas.microsoft.com/office/drawing/2014/main" id="{FD21F29B-34AC-4105-98EF-26F8A4FDDC4F}"/>
              </a:ext>
            </a:extLst>
          </p:cNvPr>
          <p:cNvSpPr txBox="1"/>
          <p:nvPr/>
        </p:nvSpPr>
        <p:spPr>
          <a:xfrm>
            <a:off x="261257" y="4645977"/>
            <a:ext cx="11669485" cy="523220"/>
          </a:xfrm>
          <a:prstGeom prst="rect">
            <a:avLst/>
          </a:prstGeom>
          <a:blipFill>
            <a:blip r:embed="rId3"/>
            <a:tile tx="0" ty="0" sx="100000" sy="100000" flip="none" algn="tl"/>
          </a:blipFill>
          <a:ln w="9525">
            <a:solidFill>
              <a:schemeClr val="tx1"/>
            </a:solidFill>
          </a:ln>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NewRomanPSMT"/>
              </a:rPr>
              <a:t>d) Have you ever been on a road trip to the hills?</a:t>
            </a:r>
          </a:p>
        </p:txBody>
      </p:sp>
      <p:sp>
        <p:nvSpPr>
          <p:cNvPr id="7" name="TextBox 6">
            <a:extLst>
              <a:ext uri="{FF2B5EF4-FFF2-40B4-BE49-F238E27FC236}">
                <a16:creationId xmlns:a16="http://schemas.microsoft.com/office/drawing/2014/main" id="{CCCE9BC1-4F90-42F6-801B-BFAA6BDF62F3}"/>
              </a:ext>
            </a:extLst>
          </p:cNvPr>
          <p:cNvSpPr txBox="1"/>
          <p:nvPr/>
        </p:nvSpPr>
        <p:spPr>
          <a:xfrm>
            <a:off x="261256" y="5361228"/>
            <a:ext cx="11669485" cy="954107"/>
          </a:xfrm>
          <a:prstGeom prst="rect">
            <a:avLst/>
          </a:prstGeom>
          <a:blipFill>
            <a:blip r:embed="rId3"/>
            <a:tile tx="0" ty="0" sx="100000" sy="100000" flip="none" algn="tl"/>
          </a:blipFill>
          <a:ln w="9525">
            <a:solidFill>
              <a:schemeClr val="tx1"/>
            </a:solidFill>
          </a:ln>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NewRomanPSMT"/>
              </a:rPr>
              <a:t>e) Have you ever been to Cox’s Bazar or any other sea beaches? How did you feel then?</a:t>
            </a:r>
          </a:p>
        </p:txBody>
      </p:sp>
    </p:spTree>
    <p:extLst>
      <p:ext uri="{BB962C8B-B14F-4D97-AF65-F5344CB8AC3E}">
        <p14:creationId xmlns:p14="http://schemas.microsoft.com/office/powerpoint/2010/main" val="117959019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
                                  </p:iterate>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type="lt">
                                    <p:tmPct val="10000"/>
                                  </p:iterate>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044D23-F176-450A-B480-976CAA2A245C}"/>
              </a:ext>
            </a:extLst>
          </p:cNvPr>
          <p:cNvSpPr txBox="1"/>
          <p:nvPr/>
        </p:nvSpPr>
        <p:spPr>
          <a:xfrm>
            <a:off x="42863" y="1105912"/>
            <a:ext cx="11958638" cy="5509200"/>
          </a:xfrm>
          <a:prstGeom prst="rect">
            <a:avLst/>
          </a:prstGeom>
          <a:solidFill>
            <a:schemeClr val="accent4">
              <a:lumMod val="20000"/>
              <a:lumOff val="80000"/>
            </a:schemeClr>
          </a:solidFill>
        </p:spPr>
        <p:txBody>
          <a:bodyPr wrap="square">
            <a:spAutoFit/>
          </a:bodyPr>
          <a:lstStyle/>
          <a:p>
            <a:r>
              <a:rPr lang="en-GB" sz="3200" dirty="0">
                <a:latin typeface="TimesNewRomanPS-BoldMT"/>
                <a:cs typeface="Times New Roman" panose="02020603050405020304" pitchFamily="18" charset="0"/>
              </a:rPr>
              <a:t>Answer: </a:t>
            </a:r>
          </a:p>
          <a:p>
            <a:r>
              <a:rPr lang="en-GB" sz="3200" dirty="0">
                <a:latin typeface="TimesNewRomanPS-BoldMT"/>
                <a:cs typeface="Times New Roman" panose="02020603050405020304" pitchFamily="18" charset="0"/>
              </a:rPr>
              <a:t>I help my parents in the following ways: (Any 2/3 points) </a:t>
            </a:r>
          </a:p>
          <a:p>
            <a:pPr marL="400050" indent="-400050">
              <a:buFont typeface="Wingdings" panose="05000000000000000000" pitchFamily="2" charset="2"/>
              <a:buChar char="ü"/>
            </a:pPr>
            <a:r>
              <a:rPr lang="en-GB" sz="3200" dirty="0">
                <a:latin typeface="TimesNewRomanPS-BoldMT"/>
                <a:cs typeface="Times New Roman" panose="02020603050405020304" pitchFamily="18" charset="0"/>
              </a:rPr>
              <a:t>I myself clean our beds after getting up from bed. </a:t>
            </a:r>
          </a:p>
          <a:p>
            <a:pPr marL="400050" indent="-400050">
              <a:buFont typeface="Wingdings" panose="05000000000000000000" pitchFamily="2" charset="2"/>
              <a:buChar char="ü"/>
            </a:pPr>
            <a:r>
              <a:rPr lang="en-GB" sz="3200" dirty="0">
                <a:latin typeface="TimesNewRomanPS-BoldMT"/>
                <a:cs typeface="Times New Roman" panose="02020603050405020304" pitchFamily="18" charset="0"/>
              </a:rPr>
              <a:t> I help my father in agricultural activities. </a:t>
            </a:r>
          </a:p>
          <a:p>
            <a:pPr marL="400050" indent="-400050">
              <a:buFont typeface="Wingdings" panose="05000000000000000000" pitchFamily="2" charset="2"/>
              <a:buChar char="ü"/>
            </a:pPr>
            <a:r>
              <a:rPr lang="en-GB" sz="3200" dirty="0">
                <a:latin typeface="TimesNewRomanPS-BoldMT"/>
                <a:cs typeface="Times New Roman" panose="02020603050405020304" pitchFamily="18" charset="0"/>
              </a:rPr>
              <a:t> I help my mother in the kitchen. </a:t>
            </a:r>
          </a:p>
          <a:p>
            <a:pPr marL="400050" indent="-400050">
              <a:buFont typeface="Wingdings" panose="05000000000000000000" pitchFamily="2" charset="2"/>
              <a:buChar char="ü"/>
            </a:pPr>
            <a:r>
              <a:rPr lang="en-GB" sz="3200" dirty="0">
                <a:latin typeface="TimesNewRomanPS-BoldMT"/>
                <a:cs typeface="Times New Roman" panose="02020603050405020304" pitchFamily="18" charset="0"/>
              </a:rPr>
              <a:t>I look after my little sister and my grand mother. </a:t>
            </a:r>
          </a:p>
          <a:p>
            <a:pPr marL="400050" indent="-400050">
              <a:buFont typeface="Wingdings" panose="05000000000000000000" pitchFamily="2" charset="2"/>
              <a:buChar char="ü"/>
            </a:pPr>
            <a:r>
              <a:rPr lang="en-GB" sz="3200" dirty="0">
                <a:latin typeface="TimesNewRomanPS-BoldMT"/>
                <a:cs typeface="Times New Roman" panose="02020603050405020304" pitchFamily="18" charset="0"/>
              </a:rPr>
              <a:t>I feed our pet and cattle.</a:t>
            </a:r>
          </a:p>
          <a:p>
            <a:pPr marL="457200" marR="0" lvl="0" indent="-4572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GB" sz="3200" b="0" i="0" u="none" strike="noStrike" kern="1200" cap="none" spc="0" normalizeH="0" baseline="0" noProof="0" dirty="0">
                <a:ln>
                  <a:noFill/>
                </a:ln>
                <a:solidFill>
                  <a:prstClr val="black"/>
                </a:solidFill>
                <a:effectLst/>
                <a:uLnTx/>
                <a:uFillTx/>
                <a:latin typeface="TimesNewRomanPS-BoldMT"/>
              </a:rPr>
              <a:t>I look after the plants in the garden and water them from time to time.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TimesNewRomanPS-BoldMT"/>
                <a:ea typeface="+mn-ea"/>
                <a:cs typeface="+mn-cs"/>
              </a:rPr>
              <a:t>Really, my parents are very happy for my activities. And  I also happy doing such activities. </a:t>
            </a:r>
            <a:endParaRPr kumimoji="0" lang="en-US" sz="3200" b="0" i="0" u="none" strike="noStrike" kern="1200" cap="none" spc="0" normalizeH="0" baseline="0" noProof="0" dirty="0">
              <a:ln>
                <a:noFill/>
              </a:ln>
              <a:solidFill>
                <a:prstClr val="black"/>
              </a:solidFill>
              <a:effectLst/>
              <a:uLnTx/>
              <a:uFillTx/>
              <a:latin typeface="TimesNewRomanPS-BoldMT"/>
              <a:ea typeface="+mn-ea"/>
              <a:cs typeface="+mn-cs"/>
            </a:endParaRPr>
          </a:p>
        </p:txBody>
      </p:sp>
      <p:sp>
        <p:nvSpPr>
          <p:cNvPr id="4" name="TextBox 3">
            <a:extLst>
              <a:ext uri="{FF2B5EF4-FFF2-40B4-BE49-F238E27FC236}">
                <a16:creationId xmlns:a16="http://schemas.microsoft.com/office/drawing/2014/main" id="{8B54204C-5ACC-4461-904C-616DFD641B62}"/>
              </a:ext>
            </a:extLst>
          </p:cNvPr>
          <p:cNvSpPr txBox="1"/>
          <p:nvPr/>
        </p:nvSpPr>
        <p:spPr>
          <a:xfrm>
            <a:off x="85725" y="151805"/>
            <a:ext cx="11958637" cy="954107"/>
          </a:xfrm>
          <a:prstGeom prst="rect">
            <a:avLst/>
          </a:prstGeom>
          <a:blipFill>
            <a:blip r:embed="rId3"/>
            <a:tile tx="0" ty="0" sx="100000" sy="100000" flip="none" algn="tl"/>
          </a:blipFill>
          <a:ln w="9525">
            <a:solidFill>
              <a:schemeClr val="tx1"/>
            </a:solidFill>
          </a:ln>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NewRomanPSMT"/>
              </a:rPr>
              <a:t>a) How do you help your parents at home? Does that make you or them happy?</a:t>
            </a:r>
          </a:p>
        </p:txBody>
      </p:sp>
    </p:spTree>
    <p:extLst>
      <p:ext uri="{BB962C8B-B14F-4D97-AF65-F5344CB8AC3E}">
        <p14:creationId xmlns:p14="http://schemas.microsoft.com/office/powerpoint/2010/main" val="269904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5AFAEBF-8C33-448C-9E7D-37BD686C91CF}"/>
              </a:ext>
            </a:extLst>
          </p:cNvPr>
          <p:cNvSpPr txBox="1"/>
          <p:nvPr/>
        </p:nvSpPr>
        <p:spPr>
          <a:xfrm>
            <a:off x="380888" y="322655"/>
            <a:ext cx="11383512" cy="954107"/>
          </a:xfrm>
          <a:prstGeom prst="rect">
            <a:avLst/>
          </a:prstGeom>
          <a:blipFill>
            <a:blip r:embed="rId3"/>
            <a:tile tx="0" ty="0" sx="100000" sy="100000" flip="none" algn="tl"/>
          </a:blipFill>
          <a:ln w="9525">
            <a:solidFill>
              <a:schemeClr val="tx1"/>
            </a:solidFill>
          </a:ln>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NewRomanPSMT"/>
              </a:rPr>
              <a:t>b) What do you usually do to make your brother/sister/friend happy when they are sad?</a:t>
            </a:r>
          </a:p>
        </p:txBody>
      </p:sp>
      <p:sp>
        <p:nvSpPr>
          <p:cNvPr id="4" name="TextBox 3">
            <a:extLst>
              <a:ext uri="{FF2B5EF4-FFF2-40B4-BE49-F238E27FC236}">
                <a16:creationId xmlns:a16="http://schemas.microsoft.com/office/drawing/2014/main" id="{BFCDEF67-2E85-45E7-BBA4-DFEACFE0ED9A}"/>
              </a:ext>
            </a:extLst>
          </p:cNvPr>
          <p:cNvSpPr txBox="1"/>
          <p:nvPr/>
        </p:nvSpPr>
        <p:spPr>
          <a:xfrm>
            <a:off x="590778" y="1469251"/>
            <a:ext cx="10963732" cy="1569660"/>
          </a:xfrm>
          <a:prstGeom prst="rect">
            <a:avLst/>
          </a:prstGeom>
          <a:solidFill>
            <a:schemeClr val="accent4">
              <a:lumMod val="20000"/>
              <a:lumOff val="80000"/>
            </a:schemeClr>
          </a:solidFill>
          <a:ln>
            <a:solidFill>
              <a:srgbClr val="002060"/>
            </a:solidFill>
          </a:ln>
        </p:spPr>
        <p:txBody>
          <a:bodyPr wrap="square">
            <a:spAutoFit/>
          </a:bodyPr>
          <a:lstStyle/>
          <a:p>
            <a:r>
              <a:rPr lang="en-GB" sz="3200" b="1" dirty="0">
                <a:latin typeface="Times New Roman" panose="02020603050405020304" pitchFamily="18" charset="0"/>
                <a:cs typeface="Times New Roman" panose="02020603050405020304" pitchFamily="18" charset="0"/>
              </a:rPr>
              <a:t>Answer: When my brother/sister/friend is/are sad, I try to overcome the sad moment by playing games, telling jokes, watching a movie or TV show etc. with him/her/them. </a:t>
            </a:r>
            <a:endParaRPr lang="en-US" sz="32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2EA22009-06C5-4BE6-842C-601BF06E081D}"/>
              </a:ext>
            </a:extLst>
          </p:cNvPr>
          <p:cNvSpPr txBox="1"/>
          <p:nvPr/>
        </p:nvSpPr>
        <p:spPr>
          <a:xfrm>
            <a:off x="965428" y="4342309"/>
            <a:ext cx="9120645" cy="584775"/>
          </a:xfrm>
          <a:prstGeom prst="rect">
            <a:avLst/>
          </a:prstGeom>
          <a:solidFill>
            <a:schemeClr val="accent4">
              <a:lumMod val="20000"/>
              <a:lumOff val="80000"/>
            </a:schemeClr>
          </a:solidFill>
          <a:ln>
            <a:solidFill>
              <a:srgbClr val="002060"/>
            </a:solidFill>
          </a:ln>
        </p:spPr>
        <p:txBody>
          <a:bodyPr wrap="square">
            <a:spAutoFit/>
          </a:bodyPr>
          <a:lstStyle/>
          <a:p>
            <a:r>
              <a:rPr lang="en-GB" sz="3200" b="1" dirty="0">
                <a:latin typeface="Times New Roman" panose="02020603050405020304" pitchFamily="18" charset="0"/>
                <a:cs typeface="Times New Roman" panose="02020603050405020304" pitchFamily="18" charset="0"/>
              </a:rPr>
              <a:t>Answer: Yes, </a:t>
            </a:r>
            <a:r>
              <a:rPr kumimoji="0" lang="en-US" sz="2800" b="1" i="0" u="none" strike="noStrike" kern="0" cap="none" spc="0" normalizeH="0" baseline="0" noProof="0" dirty="0">
                <a:ln>
                  <a:noFill/>
                </a:ln>
                <a:solidFill>
                  <a:prstClr val="black"/>
                </a:solidFill>
                <a:effectLst/>
                <a:uLnTx/>
                <a:uFillTx/>
                <a:latin typeface="TimesNewRomanPSMT"/>
                <a:ea typeface="+mn-ea"/>
                <a:cs typeface="+mn-cs"/>
              </a:rPr>
              <a:t>feel happy when they become happy.</a:t>
            </a:r>
            <a:endParaRPr lang="en-US" sz="3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E61E59B3-6FF4-471D-827D-3FDDA0CFF554}"/>
              </a:ext>
            </a:extLst>
          </p:cNvPr>
          <p:cNvSpPr txBox="1"/>
          <p:nvPr/>
        </p:nvSpPr>
        <p:spPr>
          <a:xfrm>
            <a:off x="965428" y="3429000"/>
            <a:ext cx="8735785" cy="523220"/>
          </a:xfrm>
          <a:prstGeom prst="rect">
            <a:avLst/>
          </a:prstGeom>
          <a:blipFill>
            <a:blip r:embed="rId3"/>
            <a:tile tx="0" ty="0" sx="100000" sy="100000" flip="none" algn="tl"/>
          </a:blipFill>
          <a:ln w="9525">
            <a:solidFill>
              <a:schemeClr val="tx1"/>
            </a:solidFill>
          </a:ln>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NewRomanPSMT"/>
              </a:rPr>
              <a:t>c) Do you feel happy when they become happy?</a:t>
            </a:r>
          </a:p>
        </p:txBody>
      </p:sp>
    </p:spTree>
    <p:extLst>
      <p:ext uri="{BB962C8B-B14F-4D97-AF65-F5344CB8AC3E}">
        <p14:creationId xmlns:p14="http://schemas.microsoft.com/office/powerpoint/2010/main" val="37391561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iterate type="lt">
                                    <p:tmPct val="10000"/>
                                  </p:iterate>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9"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ordArt 8">
            <a:extLst>
              <a:ext uri="{FF2B5EF4-FFF2-40B4-BE49-F238E27FC236}">
                <a16:creationId xmlns:a16="http://schemas.microsoft.com/office/drawing/2014/main" id="{38198923-EB38-4483-ACC3-A2AAB7007A84}"/>
              </a:ext>
            </a:extLst>
          </p:cNvPr>
          <p:cNvSpPr>
            <a:spLocks noChangeArrowheads="1" noChangeShapeType="1" noTextEdit="1"/>
          </p:cNvSpPr>
          <p:nvPr/>
        </p:nvSpPr>
        <p:spPr bwMode="auto">
          <a:xfrm>
            <a:off x="3873724" y="236025"/>
            <a:ext cx="4444551" cy="678873"/>
          </a:xfrm>
          <a:prstGeom prst="rect">
            <a:avLst/>
          </a:prstGeom>
          <a:solidFill>
            <a:schemeClr val="accent4">
              <a:lumMod val="20000"/>
              <a:lumOff val="80000"/>
            </a:schemeClr>
          </a:solidFill>
        </p:spPr>
        <p:txBody>
          <a:bodyPr wrap="none" fromWordArt="1">
            <a:prstTxWarp prst="textWave1">
              <a:avLst>
                <a:gd name="adj1" fmla="val 0"/>
                <a:gd name="adj2" fmla="val 0"/>
              </a:avLst>
            </a:prstTxWarp>
          </a:bodyPr>
          <a:lstStyle/>
          <a:p>
            <a:pPr algn="ctr"/>
            <a:r>
              <a:rPr lang="en-US" sz="3600" b="1" kern="10" dirty="0">
                <a:ln w="18000">
                  <a:solidFill>
                    <a:schemeClr val="accent2">
                      <a:satMod val="140000"/>
                    </a:schemeClr>
                  </a:solidFill>
                  <a:prstDash val="solid"/>
                  <a:miter lim="800000"/>
                </a:ln>
                <a:solidFill>
                  <a:srgbClr val="141DDA"/>
                </a:solidFill>
                <a:effectLst>
                  <a:outerShdw blurRad="25500" dist="23000" dir="7020000" algn="tl">
                    <a:srgbClr val="000000">
                      <a:alpha val="50000"/>
                    </a:srgbClr>
                  </a:outerShdw>
                </a:effectLst>
                <a:latin typeface="Wide Latin" panose="020A0A07050505020404" pitchFamily="18" charset="0"/>
                <a:cs typeface="Times New Roman"/>
              </a:rPr>
              <a:t>Identity</a:t>
            </a:r>
          </a:p>
        </p:txBody>
      </p:sp>
      <p:sp>
        <p:nvSpPr>
          <p:cNvPr id="4" name="Rectangle 3">
            <a:extLst>
              <a:ext uri="{FF2B5EF4-FFF2-40B4-BE49-F238E27FC236}">
                <a16:creationId xmlns:a16="http://schemas.microsoft.com/office/drawing/2014/main" id="{D0287B53-849C-4A9B-9116-852143F1DB59}"/>
              </a:ext>
            </a:extLst>
          </p:cNvPr>
          <p:cNvSpPr/>
          <p:nvPr/>
        </p:nvSpPr>
        <p:spPr>
          <a:xfrm>
            <a:off x="3090264" y="925167"/>
            <a:ext cx="7939686" cy="3293209"/>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00206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US" sz="4400" b="1" kern="0" dirty="0">
                <a:solidFill>
                  <a:srgbClr val="002060"/>
                </a:solidFill>
                <a:latin typeface="TimesNewRomanPS-BoldMT"/>
                <a:cs typeface="Times New Roman" pitchFamily="18" charset="0"/>
              </a:rPr>
              <a:t>Manik Chandra Majumder</a:t>
            </a:r>
          </a:p>
          <a:p>
            <a:pPr lvl="0">
              <a:defRPr/>
            </a:pPr>
            <a:r>
              <a:rPr lang="en-US" sz="2800" b="1" kern="0" dirty="0">
                <a:solidFill>
                  <a:srgbClr val="0070C0"/>
                </a:solidFill>
                <a:latin typeface="TimesNewRomanPS-BoldMT"/>
                <a:cs typeface="Times New Roman" pitchFamily="18" charset="0"/>
              </a:rPr>
              <a:t>               </a:t>
            </a:r>
            <a:r>
              <a:rPr lang="en-US" sz="3200" b="1" kern="0" dirty="0">
                <a:solidFill>
                  <a:srgbClr val="C00000"/>
                </a:solidFill>
                <a:latin typeface="TimesNewRomanPS-BoldMT"/>
                <a:cs typeface="Times New Roman" pitchFamily="18" charset="0"/>
              </a:rPr>
              <a:t>Senior Teacher </a:t>
            </a:r>
            <a:endParaRPr lang="en-US" sz="2800" b="1" kern="0" dirty="0">
              <a:solidFill>
                <a:srgbClr val="C00000"/>
              </a:solidFill>
              <a:latin typeface="TimesNewRomanPS-BoldMT"/>
              <a:cs typeface="Times New Roman" pitchFamily="18" charset="0"/>
            </a:endParaRPr>
          </a:p>
          <a:p>
            <a:pPr lvl="0">
              <a:defRPr/>
            </a:pPr>
            <a:r>
              <a:rPr lang="en-US" sz="2800" b="1" kern="0" dirty="0">
                <a:solidFill>
                  <a:srgbClr val="C00000"/>
                </a:solidFill>
                <a:latin typeface="TimesNewRomanPS-BoldMT"/>
                <a:cs typeface="Times New Roman" pitchFamily="18" charset="0"/>
              </a:rPr>
              <a:t>             </a:t>
            </a:r>
            <a:r>
              <a:rPr lang="en-US" sz="4800" b="1" kern="0" dirty="0">
                <a:solidFill>
                  <a:srgbClr val="0070C0"/>
                </a:solidFill>
                <a:latin typeface="TimesNewRomanPS-BoldMT"/>
                <a:cs typeface="Times New Roman" pitchFamily="18" charset="0"/>
              </a:rPr>
              <a:t>Gazirhat High School</a:t>
            </a:r>
            <a:endParaRPr lang="en-US" sz="2800" b="1" kern="0" dirty="0">
              <a:solidFill>
                <a:srgbClr val="0070C0"/>
              </a:solidFill>
              <a:latin typeface="TimesNewRomanPS-BoldMT"/>
              <a:cs typeface="Times New Roman" pitchFamily="18" charset="0"/>
            </a:endParaRPr>
          </a:p>
          <a:p>
            <a:pPr lvl="0">
              <a:defRPr/>
            </a:pPr>
            <a:r>
              <a:rPr lang="en-US" sz="2800" b="1" kern="0" dirty="0">
                <a:solidFill>
                  <a:srgbClr val="002060"/>
                </a:solidFill>
                <a:latin typeface="TimesNewRomanPS-BoldMT"/>
                <a:cs typeface="Times New Roman" pitchFamily="18" charset="0"/>
              </a:rPr>
              <a:t>                </a:t>
            </a:r>
            <a:r>
              <a:rPr lang="en-US" sz="2800" b="1" kern="0" dirty="0">
                <a:solidFill>
                  <a:srgbClr val="C00000"/>
                </a:solidFill>
                <a:latin typeface="TimesNewRomanPS-BoldMT"/>
                <a:cs typeface="Times New Roman" pitchFamily="18" charset="0"/>
              </a:rPr>
              <a:t>Senbag, Noakhali.</a:t>
            </a:r>
          </a:p>
          <a:p>
            <a:pPr lvl="0">
              <a:defRPr/>
            </a:pPr>
            <a:r>
              <a:rPr lang="en-US" sz="2800" b="1" kern="0" dirty="0">
                <a:solidFill>
                  <a:srgbClr val="002060"/>
                </a:solidFill>
                <a:latin typeface="TimesNewRomanPS-BoldMT"/>
                <a:cs typeface="Times New Roman" pitchFamily="18" charset="0"/>
              </a:rPr>
              <a:t>        </a:t>
            </a:r>
            <a:r>
              <a:rPr lang="en-US" sz="2800" b="1" kern="0" dirty="0">
                <a:solidFill>
                  <a:srgbClr val="00B050"/>
                </a:solidFill>
                <a:latin typeface="TimesNewRomanPS-BoldMT"/>
                <a:cs typeface="Times New Roman" pitchFamily="18" charset="0"/>
              </a:rPr>
              <a:t>Mobile No: 01717155169</a:t>
            </a:r>
          </a:p>
          <a:p>
            <a:pPr lvl="0">
              <a:defRPr/>
            </a:pPr>
            <a:r>
              <a:rPr lang="en-US" sz="2800" b="1" kern="0" dirty="0">
                <a:solidFill>
                  <a:srgbClr val="00B050"/>
                </a:solidFill>
                <a:latin typeface="TimesNewRomanPS-BoldMT"/>
                <a:cs typeface="Times New Roman" pitchFamily="18" charset="0"/>
              </a:rPr>
              <a:t>      </a:t>
            </a:r>
            <a:r>
              <a:rPr lang="en-US" sz="2800" b="1" kern="0" dirty="0">
                <a:solidFill>
                  <a:srgbClr val="002060"/>
                </a:solidFill>
                <a:latin typeface="TimesNewRomanPS-BoldMT"/>
                <a:cs typeface="Times New Roman" pitchFamily="18" charset="0"/>
              </a:rPr>
              <a:t>Email: manikmajumder01@gmail.com</a:t>
            </a:r>
          </a:p>
        </p:txBody>
      </p:sp>
      <p:sp>
        <p:nvSpPr>
          <p:cNvPr id="5" name="Rectangle 4">
            <a:extLst>
              <a:ext uri="{FF2B5EF4-FFF2-40B4-BE49-F238E27FC236}">
                <a16:creationId xmlns:a16="http://schemas.microsoft.com/office/drawing/2014/main" id="{732CC0CD-634E-4992-8549-B72A80FA6920}"/>
              </a:ext>
            </a:extLst>
          </p:cNvPr>
          <p:cNvSpPr/>
          <p:nvPr/>
        </p:nvSpPr>
        <p:spPr>
          <a:xfrm>
            <a:off x="4075835" y="4260741"/>
            <a:ext cx="5029199" cy="2123658"/>
          </a:xfrm>
          <a:prstGeom prst="rect">
            <a:avLst/>
          </a:prstGeom>
          <a:blipFill dpi="0" rotWithShape="1">
            <a:blip r:embed="rId3">
              <a:extLst>
                <a:ext uri="{28A0092B-C50C-407E-A947-70E740481C1C}">
                  <a14:useLocalDpi xmlns:a14="http://schemas.microsoft.com/office/drawing/2010/main" val="0"/>
                </a:ext>
              </a:extLst>
            </a:blip>
            <a:srcRect/>
            <a:stretch>
              <a:fillRect/>
            </a:stretch>
          </a:blipFill>
          <a:ln w="28575">
            <a:solidFill>
              <a:srgbClr val="C0000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a:defRPr/>
            </a:pPr>
            <a:r>
              <a:rPr lang="en-US" sz="3600" kern="0" dirty="0">
                <a:solidFill>
                  <a:prstClr val="black"/>
                </a:solidFill>
                <a:latin typeface="Elephant" panose="02020904090505020303" pitchFamily="18" charset="0"/>
                <a:cs typeface="Times New Roman" pitchFamily="18" charset="0"/>
              </a:rPr>
              <a:t>   </a:t>
            </a:r>
            <a:r>
              <a:rPr lang="en-US" sz="2800" b="1" kern="0" dirty="0">
                <a:solidFill>
                  <a:prstClr val="black"/>
                </a:solidFill>
                <a:latin typeface="Elephant" panose="02020904090505020303" pitchFamily="18" charset="0"/>
                <a:cs typeface="Times New Roman" pitchFamily="18" charset="0"/>
              </a:rPr>
              <a:t>Class : Seven</a:t>
            </a:r>
          </a:p>
          <a:p>
            <a:pPr defTabSz="914400">
              <a:defRPr/>
            </a:pPr>
            <a:r>
              <a:rPr lang="en-US" sz="2400" b="1" kern="0" dirty="0">
                <a:solidFill>
                  <a:prstClr val="black"/>
                </a:solidFill>
                <a:latin typeface="Elephant" panose="02020904090505020303" pitchFamily="18" charset="0"/>
                <a:cs typeface="Times New Roman" pitchFamily="18" charset="0"/>
              </a:rPr>
              <a:t>  </a:t>
            </a:r>
            <a:r>
              <a:rPr lang="en-US" sz="2400" b="1" kern="0" dirty="0">
                <a:solidFill>
                  <a:srgbClr val="C00000"/>
                </a:solidFill>
                <a:latin typeface="Elephant" panose="02020904090505020303" pitchFamily="18" charset="0"/>
                <a:cs typeface="Times New Roman" pitchFamily="18" charset="0"/>
              </a:rPr>
              <a:t>Subject : English </a:t>
            </a:r>
          </a:p>
          <a:p>
            <a:pPr defTabSz="914400">
              <a:defRPr/>
            </a:pPr>
            <a:r>
              <a:rPr lang="en-US" sz="2400" b="1" kern="0" dirty="0">
                <a:solidFill>
                  <a:srgbClr val="C00000"/>
                </a:solidFill>
                <a:latin typeface="Elephant" panose="02020904090505020303" pitchFamily="18" charset="0"/>
                <a:cs typeface="Times New Roman" pitchFamily="18" charset="0"/>
              </a:rPr>
              <a:t>      </a:t>
            </a:r>
            <a:r>
              <a:rPr lang="en-US" sz="2400" b="1" kern="0" dirty="0">
                <a:solidFill>
                  <a:srgbClr val="00B050"/>
                </a:solidFill>
                <a:latin typeface="Elephant" panose="02020904090505020303" pitchFamily="18" charset="0"/>
                <a:cs typeface="Times New Roman" pitchFamily="18" charset="0"/>
              </a:rPr>
              <a:t>Time : 6.00 hours </a:t>
            </a:r>
          </a:p>
          <a:p>
            <a:pPr defTabSz="914400">
              <a:defRPr/>
            </a:pPr>
            <a:r>
              <a:rPr lang="en-US" sz="2400" b="1" kern="0" dirty="0">
                <a:solidFill>
                  <a:prstClr val="black"/>
                </a:solidFill>
                <a:latin typeface="Elephant" panose="02020904090505020303" pitchFamily="18" charset="0"/>
                <a:cs typeface="Times New Roman" pitchFamily="18" charset="0"/>
              </a:rPr>
              <a:t>       Date : 00/00/2023</a:t>
            </a:r>
          </a:p>
          <a:p>
            <a:pPr defTabSz="914400">
              <a:defRPr/>
            </a:pPr>
            <a:endParaRPr lang="en-US" sz="2400" b="1" kern="0" dirty="0">
              <a:solidFill>
                <a:prstClr val="black"/>
              </a:solidFill>
              <a:latin typeface="Elephant" panose="02020904090505020303" pitchFamily="18" charset="0"/>
              <a:cs typeface="Times New Roman" pitchFamily="18" charset="0"/>
            </a:endParaRPr>
          </a:p>
        </p:txBody>
      </p:sp>
      <p:pic>
        <p:nvPicPr>
          <p:cNvPr id="7" name="Picture 6">
            <a:extLst>
              <a:ext uri="{FF2B5EF4-FFF2-40B4-BE49-F238E27FC236}">
                <a16:creationId xmlns:a16="http://schemas.microsoft.com/office/drawing/2014/main" id="{FD1411E6-6A02-4E00-AAEB-F2208C6520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28825" y="4402232"/>
            <a:ext cx="1432913" cy="1840675"/>
          </a:xfrm>
          <a:prstGeom prst="rect">
            <a:avLst/>
          </a:prstGeom>
        </p:spPr>
      </p:pic>
      <p:pic>
        <p:nvPicPr>
          <p:cNvPr id="6" name="Picture 5">
            <a:extLst>
              <a:ext uri="{FF2B5EF4-FFF2-40B4-BE49-F238E27FC236}">
                <a16:creationId xmlns:a16="http://schemas.microsoft.com/office/drawing/2014/main" id="{D6768D9B-BDD4-4A76-825B-8B6606C4CD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5763" y="1028699"/>
            <a:ext cx="2486025" cy="2957513"/>
          </a:xfrm>
          <a:prstGeom prst="ellipse">
            <a:avLst/>
          </a:prstGeom>
          <a:ln w="63500" cap="rnd">
            <a:solidFill>
              <a:srgbClr val="7030A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12863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7C0E0B2-D05C-40D3-9543-33865C1EFD19}"/>
              </a:ext>
            </a:extLst>
          </p:cNvPr>
          <p:cNvSpPr txBox="1"/>
          <p:nvPr/>
        </p:nvSpPr>
        <p:spPr>
          <a:xfrm>
            <a:off x="1836962" y="395377"/>
            <a:ext cx="8518072" cy="523220"/>
          </a:xfrm>
          <a:prstGeom prst="rect">
            <a:avLst/>
          </a:prstGeom>
          <a:blipFill>
            <a:blip r:embed="rId3"/>
            <a:tile tx="0" ty="0" sx="100000" sy="100000" flip="none" algn="tl"/>
          </a:blipFill>
          <a:ln w="9525">
            <a:solidFill>
              <a:schemeClr val="tx1"/>
            </a:solidFill>
          </a:ln>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black"/>
                </a:solidFill>
                <a:effectLst/>
                <a:uLnTx/>
                <a:uFillTx/>
                <a:latin typeface="TimesNewRomanPSMT"/>
              </a:rPr>
              <a:t>d) Have you ever been on a road trip to the hills?</a:t>
            </a:r>
          </a:p>
        </p:txBody>
      </p:sp>
      <p:sp>
        <p:nvSpPr>
          <p:cNvPr id="5" name="TextBox 4">
            <a:extLst>
              <a:ext uri="{FF2B5EF4-FFF2-40B4-BE49-F238E27FC236}">
                <a16:creationId xmlns:a16="http://schemas.microsoft.com/office/drawing/2014/main" id="{FD45A722-85B5-4078-BDCA-882D768B499D}"/>
              </a:ext>
            </a:extLst>
          </p:cNvPr>
          <p:cNvSpPr txBox="1"/>
          <p:nvPr/>
        </p:nvSpPr>
        <p:spPr>
          <a:xfrm>
            <a:off x="917120" y="1052900"/>
            <a:ext cx="10357756" cy="1015663"/>
          </a:xfrm>
          <a:prstGeom prst="rect">
            <a:avLst/>
          </a:prstGeom>
          <a:solidFill>
            <a:schemeClr val="accent4">
              <a:lumMod val="20000"/>
              <a:lumOff val="80000"/>
            </a:schemeClr>
          </a:solidFill>
          <a:ln>
            <a:solidFill>
              <a:srgbClr val="002060"/>
            </a:solidFill>
          </a:ln>
        </p:spPr>
        <p:txBody>
          <a:bodyPr wrap="square">
            <a:spAutoFit/>
          </a:bodyPr>
          <a:lstStyle/>
          <a:p>
            <a:r>
              <a:rPr lang="en-GB" sz="3200" b="1" dirty="0">
                <a:latin typeface="Times New Roman" panose="02020603050405020304" pitchFamily="18" charset="0"/>
                <a:cs typeface="Times New Roman" panose="02020603050405020304" pitchFamily="18" charset="0"/>
              </a:rPr>
              <a:t>Answer: Yes,</a:t>
            </a:r>
            <a:r>
              <a:rPr kumimoji="0" lang="en-US" sz="2800" b="1" i="0" u="none" strike="noStrike" kern="0" cap="none" spc="0" normalizeH="0" baseline="0" noProof="0" dirty="0">
                <a:ln>
                  <a:noFill/>
                </a:ln>
                <a:solidFill>
                  <a:prstClr val="black"/>
                </a:solidFill>
                <a:effectLst/>
                <a:uLnTx/>
                <a:uFillTx/>
                <a:latin typeface="TimesNewRomanPSMT"/>
                <a:ea typeface="+mn-ea"/>
                <a:cs typeface="+mn-cs"/>
              </a:rPr>
              <a:t> </a:t>
            </a:r>
            <a:r>
              <a:rPr lang="en-US" sz="2800" b="1" kern="0" dirty="0">
                <a:solidFill>
                  <a:prstClr val="black"/>
                </a:solidFill>
                <a:latin typeface="TimesNewRomanPSMT"/>
              </a:rPr>
              <a:t>I</a:t>
            </a:r>
            <a:r>
              <a:rPr kumimoji="0" lang="en-US" sz="2800" b="1" i="0" u="none" strike="noStrike" kern="0" cap="none" spc="0" normalizeH="0" baseline="0" noProof="0" dirty="0">
                <a:ln>
                  <a:noFill/>
                </a:ln>
                <a:solidFill>
                  <a:prstClr val="black"/>
                </a:solidFill>
                <a:effectLst/>
                <a:uLnTx/>
                <a:uFillTx/>
                <a:latin typeface="TimesNewRomanPSMT"/>
                <a:ea typeface="+mn-ea"/>
                <a:cs typeface="+mn-cs"/>
              </a:rPr>
              <a:t>  have  been on a road trip to the hills.  It is very interesting and thrilling.</a:t>
            </a:r>
            <a:endParaRPr lang="en-US" sz="32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D2E4E80-ABE0-46A1-84E0-5BD9404CE969}"/>
              </a:ext>
            </a:extLst>
          </p:cNvPr>
          <p:cNvSpPr txBox="1"/>
          <p:nvPr/>
        </p:nvSpPr>
        <p:spPr>
          <a:xfrm>
            <a:off x="261256" y="3312350"/>
            <a:ext cx="11669485" cy="3046988"/>
          </a:xfrm>
          <a:prstGeom prst="rect">
            <a:avLst/>
          </a:prstGeom>
          <a:solidFill>
            <a:schemeClr val="accent4">
              <a:lumMod val="20000"/>
              <a:lumOff val="80000"/>
            </a:schemeClr>
          </a:solidFill>
          <a:ln>
            <a:solidFill>
              <a:srgbClr val="002060"/>
            </a:solidFill>
          </a:ln>
        </p:spPr>
        <p:txBody>
          <a:bodyPr wrap="square">
            <a:spAutoFit/>
          </a:bodyPr>
          <a:lstStyle/>
          <a:p>
            <a:r>
              <a:rPr lang="en-GB" sz="3200" b="1" dirty="0">
                <a:latin typeface="TimesNewRomanPSMT"/>
              </a:rPr>
              <a:t>Answer: Yes, I have been to Cox's Bazar. It's really a great experience for me. We visited there last year. We all </a:t>
            </a:r>
            <a:r>
              <a:rPr lang="en-GB" sz="3200" b="1">
                <a:latin typeface="TimesNewRomanPSMT"/>
              </a:rPr>
              <a:t>know that </a:t>
            </a:r>
            <a:r>
              <a:rPr lang="en-GB" sz="3200" b="1" dirty="0">
                <a:latin typeface="TimesNewRomanPSMT"/>
              </a:rPr>
              <a:t>i</a:t>
            </a:r>
            <a:r>
              <a:rPr lang="en-GB" sz="3200" b="1">
                <a:latin typeface="TimesNewRomanPSMT"/>
              </a:rPr>
              <a:t>t </a:t>
            </a:r>
            <a:r>
              <a:rPr lang="en-GB" sz="3200" b="1" dirty="0">
                <a:latin typeface="TimesNewRomanPSMT"/>
              </a:rPr>
              <a:t>is one of the longest and most beautiful sea beach in the world. I take bath in there. We play football with some other persons. We stay 3 days on a hotel which  was quite near from Cox's Bazar. When I fell it, I become excited. </a:t>
            </a:r>
            <a:endParaRPr lang="en-US" sz="3200" b="1" dirty="0">
              <a:latin typeface="TimesNewRomanPSMT"/>
            </a:endParaRPr>
          </a:p>
        </p:txBody>
      </p:sp>
      <p:sp>
        <p:nvSpPr>
          <p:cNvPr id="8" name="TextBox 7">
            <a:extLst>
              <a:ext uri="{FF2B5EF4-FFF2-40B4-BE49-F238E27FC236}">
                <a16:creationId xmlns:a16="http://schemas.microsoft.com/office/drawing/2014/main" id="{FD55B378-1EC3-46CF-A8D4-5881F7FDB480}"/>
              </a:ext>
            </a:extLst>
          </p:cNvPr>
          <p:cNvSpPr txBox="1"/>
          <p:nvPr/>
        </p:nvSpPr>
        <p:spPr>
          <a:xfrm>
            <a:off x="685118" y="2213403"/>
            <a:ext cx="10723110" cy="954107"/>
          </a:xfrm>
          <a:prstGeom prst="rect">
            <a:avLst/>
          </a:prstGeom>
          <a:blipFill>
            <a:blip r:embed="rId3"/>
            <a:tile tx="0" ty="0" sx="100000" sy="100000" flip="none" algn="tl"/>
          </a:blipFill>
          <a:ln w="9525">
            <a:solidFill>
              <a:schemeClr val="tx1"/>
            </a:solidFill>
          </a:ln>
        </p:spPr>
        <p:txBody>
          <a:bodyPr wrap="square" rtlCol="0">
            <a:spAutoFit/>
          </a:bodyPr>
          <a:lstStyle/>
          <a:p>
            <a:pPr lvl="0" algn="just">
              <a:defRPr/>
            </a:pPr>
            <a:r>
              <a:rPr lang="en-US" sz="2800" b="1" kern="0" dirty="0">
                <a:solidFill>
                  <a:prstClr val="black"/>
                </a:solidFill>
                <a:latin typeface="TimesNewRomanPSMT"/>
              </a:rPr>
              <a:t>e) Have you ever been to Cox’s Bazar or any other sea beaches? How did you feel then?</a:t>
            </a:r>
          </a:p>
        </p:txBody>
      </p:sp>
    </p:spTree>
    <p:extLst>
      <p:ext uri="{BB962C8B-B14F-4D97-AF65-F5344CB8AC3E}">
        <p14:creationId xmlns:p14="http://schemas.microsoft.com/office/powerpoint/2010/main" val="16949454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ppt_x"/>
                                          </p:val>
                                        </p:tav>
                                        <p:tav tm="100000">
                                          <p:val>
                                            <p:strVal val="#ppt_x"/>
                                          </p:val>
                                        </p:tav>
                                      </p:tavLst>
                                    </p:anim>
                                    <p:anim calcmode="lin" valueType="num">
                                      <p:cBhvr additive="base">
                                        <p:cTn id="2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696D2E-A4A4-4F8F-BFB5-9B85943EF6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223" y="1221278"/>
            <a:ext cx="3278475" cy="3648041"/>
          </a:xfrm>
          <a:prstGeom prst="rect">
            <a:avLst/>
          </a:prstGeom>
          <a:ln>
            <a:solidFill>
              <a:srgbClr val="002060"/>
            </a:solidFill>
          </a:ln>
        </p:spPr>
      </p:pic>
      <p:sp>
        <p:nvSpPr>
          <p:cNvPr id="5" name="Rectangle 4">
            <a:extLst>
              <a:ext uri="{FF2B5EF4-FFF2-40B4-BE49-F238E27FC236}">
                <a16:creationId xmlns:a16="http://schemas.microsoft.com/office/drawing/2014/main" id="{C534D222-B368-4F35-ABB2-61B6232DF177}"/>
              </a:ext>
            </a:extLst>
          </p:cNvPr>
          <p:cNvSpPr/>
          <p:nvPr/>
        </p:nvSpPr>
        <p:spPr>
          <a:xfrm>
            <a:off x="457706" y="5202459"/>
            <a:ext cx="3278475" cy="90695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TimesNewRomanPSMT"/>
              </a:rPr>
              <a:t>Julia Abigail Fletcher Carney</a:t>
            </a:r>
          </a:p>
        </p:txBody>
      </p:sp>
      <p:sp>
        <p:nvSpPr>
          <p:cNvPr id="12" name="Rectangle 11">
            <a:extLst>
              <a:ext uri="{FF2B5EF4-FFF2-40B4-BE49-F238E27FC236}">
                <a16:creationId xmlns:a16="http://schemas.microsoft.com/office/drawing/2014/main" id="{AB64B31E-E661-4424-9D42-1EED0E83E7D0}"/>
              </a:ext>
            </a:extLst>
          </p:cNvPr>
          <p:cNvSpPr/>
          <p:nvPr/>
        </p:nvSpPr>
        <p:spPr>
          <a:xfrm>
            <a:off x="0" y="248628"/>
            <a:ext cx="4635790" cy="90695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002060"/>
                </a:solidFill>
                <a:latin typeface="TimesNewRomanPSMT"/>
              </a:rPr>
              <a:t>Look at the image.</a:t>
            </a:r>
          </a:p>
        </p:txBody>
      </p:sp>
      <p:sp>
        <p:nvSpPr>
          <p:cNvPr id="13" name="Rectangle 12">
            <a:extLst>
              <a:ext uri="{FF2B5EF4-FFF2-40B4-BE49-F238E27FC236}">
                <a16:creationId xmlns:a16="http://schemas.microsoft.com/office/drawing/2014/main" id="{5AD8FFE1-D6D2-41C0-B565-FEF6A7E04F9B}"/>
              </a:ext>
            </a:extLst>
          </p:cNvPr>
          <p:cNvSpPr/>
          <p:nvPr/>
        </p:nvSpPr>
        <p:spPr>
          <a:xfrm>
            <a:off x="6338542" y="225793"/>
            <a:ext cx="5336476" cy="906954"/>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002060"/>
                </a:solidFill>
                <a:latin typeface="TimesNewRomanPSMT"/>
              </a:rPr>
              <a:t>Now read the Rhyme of poem.</a:t>
            </a:r>
          </a:p>
        </p:txBody>
      </p:sp>
      <p:pic>
        <p:nvPicPr>
          <p:cNvPr id="3" name="Picture 2">
            <a:extLst>
              <a:ext uri="{FF2B5EF4-FFF2-40B4-BE49-F238E27FC236}">
                <a16:creationId xmlns:a16="http://schemas.microsoft.com/office/drawing/2014/main" id="{2A29CB06-DCCB-426E-928D-66C12BB36633}"/>
              </a:ext>
            </a:extLst>
          </p:cNvPr>
          <p:cNvPicPr>
            <a:picLocks noChangeAspect="1"/>
          </p:cNvPicPr>
          <p:nvPr/>
        </p:nvPicPr>
        <p:blipFill rotWithShape="1">
          <a:blip r:embed="rId3">
            <a:extLst>
              <a:ext uri="{28A0092B-C50C-407E-A947-70E740481C1C}">
                <a14:useLocalDpi xmlns:a14="http://schemas.microsoft.com/office/drawing/2010/main" val="0"/>
              </a:ext>
            </a:extLst>
          </a:blip>
          <a:srcRect t="1478"/>
          <a:stretch/>
        </p:blipFill>
        <p:spPr>
          <a:xfrm>
            <a:off x="6324002" y="1221278"/>
            <a:ext cx="5336476" cy="5150947"/>
          </a:xfrm>
          <a:prstGeom prst="rect">
            <a:avLst/>
          </a:prstGeom>
        </p:spPr>
      </p:pic>
    </p:spTree>
    <p:extLst>
      <p:ext uri="{BB962C8B-B14F-4D97-AF65-F5344CB8AC3E}">
        <p14:creationId xmlns:p14="http://schemas.microsoft.com/office/powerpoint/2010/main" val="175774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Little Things - Julia Abigail Fletcher Carney - IRIS Course book 2 - English Poem">
            <a:hlinkClick r:id="" action="ppaction://media"/>
            <a:extLst>
              <a:ext uri="{FF2B5EF4-FFF2-40B4-BE49-F238E27FC236}">
                <a16:creationId xmlns:a16="http://schemas.microsoft.com/office/drawing/2014/main" id="{C18F540E-C0FA-4FF2-853C-ACF047B6E7A6}"/>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840989" y="1529665"/>
            <a:ext cx="8746158" cy="4528236"/>
          </a:xfrm>
          <a:prstGeom prst="rect">
            <a:avLst/>
          </a:prstGeom>
        </p:spPr>
      </p:pic>
      <p:sp>
        <p:nvSpPr>
          <p:cNvPr id="4" name="Rectangle 3">
            <a:extLst>
              <a:ext uri="{FF2B5EF4-FFF2-40B4-BE49-F238E27FC236}">
                <a16:creationId xmlns:a16="http://schemas.microsoft.com/office/drawing/2014/main" id="{146530E7-666C-4907-90CB-4DBCC2ABC099}"/>
              </a:ext>
            </a:extLst>
          </p:cNvPr>
          <p:cNvSpPr/>
          <p:nvPr/>
        </p:nvSpPr>
        <p:spPr>
          <a:xfrm>
            <a:off x="196853" y="140552"/>
            <a:ext cx="11798293" cy="1200329"/>
          </a:xfrm>
          <a:prstGeom prst="rect">
            <a:avLst/>
          </a:prstGeom>
          <a:solidFill>
            <a:srgbClr val="002060"/>
          </a:solidFill>
        </p:spPr>
        <p:txBody>
          <a:bodyPr wrap="square">
            <a:spAutoFit/>
          </a:bodyPr>
          <a:lstStyle/>
          <a:p>
            <a:pPr algn="ctr"/>
            <a:r>
              <a:rPr lang="en-US" sz="3600" b="1" dirty="0">
                <a:solidFill>
                  <a:schemeClr val="bg1"/>
                </a:solidFill>
                <a:latin typeface="TimesNewRomanPSMT"/>
              </a:rPr>
              <a:t>2.2 Now, listen to the poem “Little Things” carefully and fill up the missing words in the poem.</a:t>
            </a:r>
          </a:p>
        </p:txBody>
      </p:sp>
    </p:spTree>
    <p:extLst>
      <p:ext uri="{BB962C8B-B14F-4D97-AF65-F5344CB8AC3E}">
        <p14:creationId xmlns:p14="http://schemas.microsoft.com/office/powerpoint/2010/main" val="19040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817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6CA5679-C0A5-43A2-B297-A94B1A7A1D0E}"/>
              </a:ext>
            </a:extLst>
          </p:cNvPr>
          <p:cNvSpPr/>
          <p:nvPr/>
        </p:nvSpPr>
        <p:spPr>
          <a:xfrm>
            <a:off x="393707" y="266184"/>
            <a:ext cx="11798293" cy="584775"/>
          </a:xfrm>
          <a:prstGeom prst="rect">
            <a:avLst/>
          </a:prstGeom>
          <a:solidFill>
            <a:srgbClr val="002060"/>
          </a:solidFill>
        </p:spPr>
        <p:txBody>
          <a:bodyPr wrap="square">
            <a:spAutoFit/>
          </a:bodyPr>
          <a:lstStyle/>
          <a:p>
            <a:pPr algn="ctr"/>
            <a:r>
              <a:rPr lang="en-US" sz="3200" b="1" dirty="0">
                <a:solidFill>
                  <a:schemeClr val="bg1"/>
                </a:solidFill>
                <a:latin typeface="TimesNewRomanPSMT"/>
              </a:rPr>
              <a:t>2.2 Now,  fill up the missing words in the poem.</a:t>
            </a:r>
          </a:p>
        </p:txBody>
      </p:sp>
      <p:sp>
        <p:nvSpPr>
          <p:cNvPr id="5" name="Rectangle 4">
            <a:extLst>
              <a:ext uri="{FF2B5EF4-FFF2-40B4-BE49-F238E27FC236}">
                <a16:creationId xmlns:a16="http://schemas.microsoft.com/office/drawing/2014/main" id="{69F65E82-C5D4-4262-9B54-F2EECE2F30F0}"/>
              </a:ext>
            </a:extLst>
          </p:cNvPr>
          <p:cNvSpPr/>
          <p:nvPr/>
        </p:nvSpPr>
        <p:spPr>
          <a:xfrm>
            <a:off x="192762" y="1278126"/>
            <a:ext cx="6108026" cy="4524315"/>
          </a:xfrm>
          <a:prstGeom prst="rect">
            <a:avLst/>
          </a:prstGeom>
          <a:solidFill>
            <a:schemeClr val="accent4">
              <a:lumMod val="20000"/>
              <a:lumOff val="80000"/>
            </a:schemeClr>
          </a:solidFill>
          <a:ln>
            <a:solidFill>
              <a:srgbClr val="002060"/>
            </a:solidFill>
          </a:ln>
        </p:spPr>
        <p:txBody>
          <a:bodyPr wrap="square">
            <a:spAutoFit/>
          </a:bodyPr>
          <a:lstStyle/>
          <a:p>
            <a:pPr algn="ctr"/>
            <a:r>
              <a:rPr lang="en-US" sz="2800" dirty="0">
                <a:latin typeface="TimesNewRomanPSMT"/>
              </a:rPr>
              <a:t>	</a:t>
            </a:r>
            <a:r>
              <a:rPr lang="en-US" sz="3600" dirty="0">
                <a:latin typeface="TimesNewRomanPSMT"/>
              </a:rPr>
              <a:t>Little drops of water,</a:t>
            </a:r>
          </a:p>
          <a:p>
            <a:pPr algn="ctr"/>
            <a:r>
              <a:rPr lang="en-US" sz="3600" dirty="0">
                <a:latin typeface="TimesNewRomanPSMT"/>
              </a:rPr>
              <a:t> Little grains of  -------, </a:t>
            </a:r>
          </a:p>
          <a:p>
            <a:pPr algn="ctr"/>
            <a:r>
              <a:rPr lang="en-US" sz="3600" dirty="0">
                <a:latin typeface="TimesNewRomanPSMT"/>
              </a:rPr>
              <a:t>	Make pleasant--------- </a:t>
            </a:r>
          </a:p>
          <a:p>
            <a:pPr algn="ctr"/>
            <a:r>
              <a:rPr lang="en-US" sz="3600" dirty="0">
                <a:latin typeface="TimesNewRomanPSMT"/>
              </a:rPr>
              <a:t>Thus the ……he mighty ocean </a:t>
            </a:r>
          </a:p>
          <a:p>
            <a:pPr algn="ctr"/>
            <a:r>
              <a:rPr lang="en-US" sz="3600" dirty="0">
                <a:latin typeface="TimesNewRomanPSMT"/>
              </a:rPr>
              <a:t>And the minutes, </a:t>
            </a:r>
          </a:p>
          <a:p>
            <a:pPr algn="ctr"/>
            <a:r>
              <a:rPr lang="en-US" sz="3600" dirty="0">
                <a:latin typeface="TimesNewRomanPSMT"/>
              </a:rPr>
              <a:t>	Humble though they be,</a:t>
            </a:r>
          </a:p>
          <a:p>
            <a:pPr algn="ctr"/>
            <a:r>
              <a:rPr lang="en-US" sz="3600" dirty="0">
                <a:latin typeface="TimesNewRomanPSMT"/>
              </a:rPr>
              <a:t>…… the mighty ages </a:t>
            </a:r>
          </a:p>
          <a:p>
            <a:pPr algn="ctr"/>
            <a:r>
              <a:rPr lang="en-US" sz="3600" dirty="0">
                <a:latin typeface="TimesNewRomanPSMT"/>
              </a:rPr>
              <a:t>	Of eternity. </a:t>
            </a:r>
          </a:p>
        </p:txBody>
      </p:sp>
      <p:sp>
        <p:nvSpPr>
          <p:cNvPr id="7" name="TextBox 6">
            <a:extLst>
              <a:ext uri="{FF2B5EF4-FFF2-40B4-BE49-F238E27FC236}">
                <a16:creationId xmlns:a16="http://schemas.microsoft.com/office/drawing/2014/main" id="{A6DBE8DB-7C78-431A-A310-231231A016A4}"/>
              </a:ext>
            </a:extLst>
          </p:cNvPr>
          <p:cNvSpPr txBox="1"/>
          <p:nvPr/>
        </p:nvSpPr>
        <p:spPr>
          <a:xfrm>
            <a:off x="4252090" y="1770766"/>
            <a:ext cx="1056540" cy="584775"/>
          </a:xfrm>
          <a:prstGeom prst="rect">
            <a:avLst/>
          </a:prstGeom>
          <a:noFill/>
        </p:spPr>
        <p:txBody>
          <a:bodyPr wrap="square" rtlCol="0">
            <a:spAutoFit/>
          </a:bodyPr>
          <a:lstStyle/>
          <a:p>
            <a:r>
              <a:rPr lang="en-US" sz="3200" dirty="0">
                <a:solidFill>
                  <a:srgbClr val="0070C0"/>
                </a:solidFill>
                <a:latin typeface="TimesNewRomanPSMT"/>
              </a:rPr>
              <a:t>sand</a:t>
            </a:r>
          </a:p>
        </p:txBody>
      </p:sp>
      <p:sp>
        <p:nvSpPr>
          <p:cNvPr id="8" name="TextBox 7">
            <a:extLst>
              <a:ext uri="{FF2B5EF4-FFF2-40B4-BE49-F238E27FC236}">
                <a16:creationId xmlns:a16="http://schemas.microsoft.com/office/drawing/2014/main" id="{C942F04C-664F-4BC0-9E61-3F44973B3E54}"/>
              </a:ext>
            </a:extLst>
          </p:cNvPr>
          <p:cNvSpPr txBox="1"/>
          <p:nvPr/>
        </p:nvSpPr>
        <p:spPr>
          <a:xfrm>
            <a:off x="4392961" y="2490321"/>
            <a:ext cx="1056540" cy="584775"/>
          </a:xfrm>
          <a:prstGeom prst="rect">
            <a:avLst/>
          </a:prstGeom>
          <a:noFill/>
        </p:spPr>
        <p:txBody>
          <a:bodyPr wrap="square" rtlCol="0">
            <a:spAutoFit/>
          </a:bodyPr>
          <a:lstStyle/>
          <a:p>
            <a:r>
              <a:rPr lang="en-US" sz="3200" dirty="0">
                <a:solidFill>
                  <a:srgbClr val="0070C0"/>
                </a:solidFill>
                <a:latin typeface="TimesNewRomanPSMT"/>
              </a:rPr>
              <a:t>land,</a:t>
            </a:r>
          </a:p>
        </p:txBody>
      </p:sp>
      <p:sp>
        <p:nvSpPr>
          <p:cNvPr id="9" name="TextBox 8">
            <a:extLst>
              <a:ext uri="{FF2B5EF4-FFF2-40B4-BE49-F238E27FC236}">
                <a16:creationId xmlns:a16="http://schemas.microsoft.com/office/drawing/2014/main" id="{9D4EE771-0744-4145-A49C-6ED182DE47B2}"/>
              </a:ext>
            </a:extLst>
          </p:cNvPr>
          <p:cNvSpPr txBox="1"/>
          <p:nvPr/>
        </p:nvSpPr>
        <p:spPr>
          <a:xfrm>
            <a:off x="2118108" y="2993043"/>
            <a:ext cx="1056541" cy="584775"/>
          </a:xfrm>
          <a:prstGeom prst="rect">
            <a:avLst/>
          </a:prstGeom>
          <a:noFill/>
        </p:spPr>
        <p:txBody>
          <a:bodyPr wrap="square" rtlCol="0">
            <a:spAutoFit/>
          </a:bodyPr>
          <a:lstStyle/>
          <a:p>
            <a:r>
              <a:rPr lang="en-US" sz="3200" dirty="0">
                <a:solidFill>
                  <a:srgbClr val="0070C0"/>
                </a:solidFill>
                <a:latin typeface="TimesNewRomanPSMT"/>
              </a:rPr>
              <a:t>little</a:t>
            </a:r>
          </a:p>
        </p:txBody>
      </p:sp>
      <p:sp>
        <p:nvSpPr>
          <p:cNvPr id="10" name="TextBox 9">
            <a:extLst>
              <a:ext uri="{FF2B5EF4-FFF2-40B4-BE49-F238E27FC236}">
                <a16:creationId xmlns:a16="http://schemas.microsoft.com/office/drawing/2014/main" id="{C9953F1F-CA3E-49FC-9478-616F8DAFA760}"/>
              </a:ext>
            </a:extLst>
          </p:cNvPr>
          <p:cNvSpPr txBox="1"/>
          <p:nvPr/>
        </p:nvSpPr>
        <p:spPr>
          <a:xfrm>
            <a:off x="971551" y="4632890"/>
            <a:ext cx="1315550" cy="584775"/>
          </a:xfrm>
          <a:prstGeom prst="rect">
            <a:avLst/>
          </a:prstGeom>
          <a:noFill/>
        </p:spPr>
        <p:txBody>
          <a:bodyPr wrap="square" rtlCol="0">
            <a:spAutoFit/>
          </a:bodyPr>
          <a:lstStyle/>
          <a:p>
            <a:r>
              <a:rPr lang="en-US" sz="3200" dirty="0">
                <a:solidFill>
                  <a:srgbClr val="0070C0"/>
                </a:solidFill>
                <a:latin typeface="TimesNewRomanPSMT"/>
              </a:rPr>
              <a:t>Make</a:t>
            </a:r>
          </a:p>
        </p:txBody>
      </p:sp>
      <p:sp>
        <p:nvSpPr>
          <p:cNvPr id="14" name="TextBox 13">
            <a:extLst>
              <a:ext uri="{FF2B5EF4-FFF2-40B4-BE49-F238E27FC236}">
                <a16:creationId xmlns:a16="http://schemas.microsoft.com/office/drawing/2014/main" id="{17A1FC92-C58F-470A-B5F9-94E6EB40485C}"/>
              </a:ext>
            </a:extLst>
          </p:cNvPr>
          <p:cNvSpPr txBox="1"/>
          <p:nvPr/>
        </p:nvSpPr>
        <p:spPr>
          <a:xfrm>
            <a:off x="6904564" y="1544406"/>
            <a:ext cx="4926787" cy="2123658"/>
          </a:xfrm>
          <a:prstGeom prst="rect">
            <a:avLst/>
          </a:prstGeom>
          <a:solidFill>
            <a:schemeClr val="accent4">
              <a:lumMod val="20000"/>
              <a:lumOff val="80000"/>
            </a:schemeClr>
          </a:solidFill>
          <a:ln>
            <a:solidFill>
              <a:srgbClr val="002060"/>
            </a:solidFill>
          </a:ln>
        </p:spPr>
        <p:txBody>
          <a:bodyPr wrap="square">
            <a:spAutoFit/>
          </a:bodyPr>
          <a:lstStyle/>
          <a:p>
            <a:pPr algn="ctr"/>
            <a:r>
              <a:rPr lang="en-US" sz="3200" dirty="0">
                <a:latin typeface="TimesNewRomanPSMT"/>
              </a:rPr>
              <a:t>Little deeds of-------------</a:t>
            </a:r>
          </a:p>
          <a:p>
            <a:pPr algn="ctr"/>
            <a:r>
              <a:rPr lang="en-US" sz="3200" dirty="0">
                <a:latin typeface="TimesNewRomanPSMT"/>
              </a:rPr>
              <a:t>Little words of  …………., </a:t>
            </a:r>
          </a:p>
          <a:p>
            <a:pPr algn="ctr"/>
            <a:r>
              <a:rPr lang="en-US" sz="3200" dirty="0">
                <a:latin typeface="TimesNewRomanPSMT"/>
              </a:rPr>
              <a:t>Make our ……… an Eden, </a:t>
            </a:r>
          </a:p>
          <a:p>
            <a:pPr algn="ctr"/>
            <a:r>
              <a:rPr lang="en-US" sz="3200" dirty="0">
                <a:latin typeface="TimesNewRomanPSMT"/>
              </a:rPr>
              <a:t>	Like the heaven above</a:t>
            </a:r>
          </a:p>
        </p:txBody>
      </p:sp>
      <p:sp>
        <p:nvSpPr>
          <p:cNvPr id="15" name="TextBox 14">
            <a:extLst>
              <a:ext uri="{FF2B5EF4-FFF2-40B4-BE49-F238E27FC236}">
                <a16:creationId xmlns:a16="http://schemas.microsoft.com/office/drawing/2014/main" id="{13D486BC-F37C-4E81-AE25-D17C3A7B0B8E}"/>
              </a:ext>
            </a:extLst>
          </p:cNvPr>
          <p:cNvSpPr txBox="1"/>
          <p:nvPr/>
        </p:nvSpPr>
        <p:spPr>
          <a:xfrm>
            <a:off x="10054696" y="1720952"/>
            <a:ext cx="1814286" cy="584775"/>
          </a:xfrm>
          <a:prstGeom prst="rect">
            <a:avLst/>
          </a:prstGeom>
          <a:noFill/>
        </p:spPr>
        <p:txBody>
          <a:bodyPr wrap="square" rtlCol="0">
            <a:spAutoFit/>
          </a:bodyPr>
          <a:lstStyle/>
          <a:p>
            <a:r>
              <a:rPr lang="en-US" sz="3200" dirty="0">
                <a:solidFill>
                  <a:srgbClr val="0070C0"/>
                </a:solidFill>
                <a:latin typeface="TimesNewRomanPSMT"/>
              </a:rPr>
              <a:t>kindness</a:t>
            </a:r>
          </a:p>
        </p:txBody>
      </p:sp>
      <p:sp>
        <p:nvSpPr>
          <p:cNvPr id="16" name="TextBox 15">
            <a:extLst>
              <a:ext uri="{FF2B5EF4-FFF2-40B4-BE49-F238E27FC236}">
                <a16:creationId xmlns:a16="http://schemas.microsoft.com/office/drawing/2014/main" id="{9CC362A9-0249-4B4F-B3C5-B6CD511FEF08}"/>
              </a:ext>
            </a:extLst>
          </p:cNvPr>
          <p:cNvSpPr txBox="1"/>
          <p:nvPr/>
        </p:nvSpPr>
        <p:spPr>
          <a:xfrm>
            <a:off x="10189453" y="2189885"/>
            <a:ext cx="1057048" cy="584775"/>
          </a:xfrm>
          <a:prstGeom prst="rect">
            <a:avLst/>
          </a:prstGeom>
          <a:noFill/>
        </p:spPr>
        <p:txBody>
          <a:bodyPr wrap="square" rtlCol="0">
            <a:spAutoFit/>
          </a:bodyPr>
          <a:lstStyle/>
          <a:p>
            <a:r>
              <a:rPr lang="en-US" sz="3200" dirty="0">
                <a:solidFill>
                  <a:srgbClr val="0070C0"/>
                </a:solidFill>
                <a:latin typeface="TimesNewRomanPSMT"/>
              </a:rPr>
              <a:t>love</a:t>
            </a:r>
          </a:p>
        </p:txBody>
      </p:sp>
      <p:sp>
        <p:nvSpPr>
          <p:cNvPr id="17" name="TextBox 16">
            <a:extLst>
              <a:ext uri="{FF2B5EF4-FFF2-40B4-BE49-F238E27FC236}">
                <a16:creationId xmlns:a16="http://schemas.microsoft.com/office/drawing/2014/main" id="{81DE7E4F-16A5-4135-A0AE-E37AD59725AE}"/>
              </a:ext>
            </a:extLst>
          </p:cNvPr>
          <p:cNvSpPr txBox="1"/>
          <p:nvPr/>
        </p:nvSpPr>
        <p:spPr>
          <a:xfrm>
            <a:off x="9025879" y="2590945"/>
            <a:ext cx="1048013" cy="584775"/>
          </a:xfrm>
          <a:prstGeom prst="rect">
            <a:avLst/>
          </a:prstGeom>
          <a:noFill/>
        </p:spPr>
        <p:txBody>
          <a:bodyPr wrap="square" rtlCol="0">
            <a:spAutoFit/>
          </a:bodyPr>
          <a:lstStyle/>
          <a:p>
            <a:r>
              <a:rPr lang="en-US" sz="3200" dirty="0">
                <a:solidFill>
                  <a:srgbClr val="0070C0"/>
                </a:solidFill>
                <a:latin typeface="TimesNewRomanPSMT"/>
              </a:rPr>
              <a:t>earth</a:t>
            </a:r>
          </a:p>
        </p:txBody>
      </p:sp>
    </p:spTree>
    <p:extLst>
      <p:ext uri="{BB962C8B-B14F-4D97-AF65-F5344CB8AC3E}">
        <p14:creationId xmlns:p14="http://schemas.microsoft.com/office/powerpoint/2010/main" val="3862119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8" presetClass="entr" presetSubtype="0" accel="50000" fill="hold" nodeType="clickEffect">
                                  <p:stCondLst>
                                    <p:cond delay="0"/>
                                  </p:stCondLst>
                                  <p:iterate type="lt">
                                    <p:tmPct val="50000"/>
                                  </p:iterate>
                                  <p:childTnLst>
                                    <p:set>
                                      <p:cBhvr>
                                        <p:cTn id="25" dur="1" fill="hold">
                                          <p:stCondLst>
                                            <p:cond delay="0"/>
                                          </p:stCondLst>
                                        </p:cTn>
                                        <p:tgtEl>
                                          <p:spTgt spid="7">
                                            <p:txEl>
                                              <p:pRg st="0" end="0"/>
                                            </p:txEl>
                                          </p:spTgt>
                                        </p:tgtEl>
                                        <p:attrNameLst>
                                          <p:attrName>style.visibility</p:attrName>
                                        </p:attrNameLst>
                                      </p:cBhvr>
                                      <p:to>
                                        <p:strVal val="visible"/>
                                      </p:to>
                                    </p:set>
                                    <p:set>
                                      <p:cBhvr>
                                        <p:cTn id="26" dur="455" fill="hold">
                                          <p:stCondLst>
                                            <p:cond delay="0"/>
                                          </p:stCondLst>
                                        </p:cTn>
                                        <p:tgtEl>
                                          <p:spTgt spid="7">
                                            <p:txEl>
                                              <p:pRg st="0" end="0"/>
                                            </p:txEl>
                                          </p:spTgt>
                                        </p:tgtEl>
                                        <p:attrNameLst>
                                          <p:attrName>style.rotation</p:attrName>
                                        </p:attrNameLst>
                                      </p:cBhvr>
                                      <p:to>
                                        <p:strVal val="-45.0"/>
                                      </p:to>
                                    </p:set>
                                    <p:anim calcmode="lin" valueType="num">
                                      <p:cBhvr>
                                        <p:cTn id="27" dur="455" fill="hold">
                                          <p:stCondLst>
                                            <p:cond delay="455"/>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8" dur="455"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29" dur="156" decel="50000" autoRev="1" fill="hold">
                                          <p:stCondLst>
                                            <p:cond delay="455"/>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0" dur="136" fill="hold">
                                          <p:stCondLst>
                                            <p:cond delay="864"/>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8" presetClass="entr" presetSubtype="0" accel="50000" fill="hold" nodeType="clickEffect">
                                  <p:stCondLst>
                                    <p:cond delay="0"/>
                                  </p:stCondLst>
                                  <p:iterate type="lt">
                                    <p:tmPct val="50000"/>
                                  </p:iterate>
                                  <p:childTnLst>
                                    <p:set>
                                      <p:cBhvr>
                                        <p:cTn id="34" dur="1" fill="hold">
                                          <p:stCondLst>
                                            <p:cond delay="0"/>
                                          </p:stCondLst>
                                        </p:cTn>
                                        <p:tgtEl>
                                          <p:spTgt spid="8">
                                            <p:txEl>
                                              <p:pRg st="0" end="0"/>
                                            </p:txEl>
                                          </p:spTgt>
                                        </p:tgtEl>
                                        <p:attrNameLst>
                                          <p:attrName>style.visibility</p:attrName>
                                        </p:attrNameLst>
                                      </p:cBhvr>
                                      <p:to>
                                        <p:strVal val="visible"/>
                                      </p:to>
                                    </p:set>
                                    <p:set>
                                      <p:cBhvr>
                                        <p:cTn id="35" dur="455" fill="hold">
                                          <p:stCondLst>
                                            <p:cond delay="0"/>
                                          </p:stCondLst>
                                        </p:cTn>
                                        <p:tgtEl>
                                          <p:spTgt spid="8">
                                            <p:txEl>
                                              <p:pRg st="0" end="0"/>
                                            </p:txEl>
                                          </p:spTgt>
                                        </p:tgtEl>
                                        <p:attrNameLst>
                                          <p:attrName>style.rotation</p:attrName>
                                        </p:attrNameLst>
                                      </p:cBhvr>
                                      <p:to>
                                        <p:strVal val="-45.0"/>
                                      </p:to>
                                    </p:set>
                                    <p:anim calcmode="lin" valueType="num">
                                      <p:cBhvr>
                                        <p:cTn id="36" dur="455" fill="hold">
                                          <p:stCondLst>
                                            <p:cond delay="455"/>
                                          </p:stCondLst>
                                        </p:cTn>
                                        <p:tgtEl>
                                          <p:spTgt spid="8">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37" dur="455" fill="hold">
                                          <p:stCondLst>
                                            <p:cond delay="0"/>
                                          </p:stCondLst>
                                        </p:cTn>
                                        <p:tgtEl>
                                          <p:spTgt spid="8">
                                            <p:txEl>
                                              <p:pRg st="0" end="0"/>
                                            </p:txEl>
                                          </p:spTgt>
                                        </p:tgtEl>
                                        <p:attrNameLst>
                                          <p:attrName>ppt_y</p:attrName>
                                        </p:attrNameLst>
                                      </p:cBhvr>
                                      <p:tavLst>
                                        <p:tav tm="0">
                                          <p:val>
                                            <p:strVal val="#ppt_y-1"/>
                                          </p:val>
                                        </p:tav>
                                        <p:tav tm="100000">
                                          <p:val>
                                            <p:strVal val="#ppt_y-(0.354*#ppt_w-0.172*#ppt_h)"/>
                                          </p:val>
                                        </p:tav>
                                      </p:tavLst>
                                    </p:anim>
                                    <p:anim calcmode="lin" valueType="num">
                                      <p:cBhvr>
                                        <p:cTn id="38" dur="156" decel="50000" autoRev="1" fill="hold">
                                          <p:stCondLst>
                                            <p:cond delay="455"/>
                                          </p:stCondLst>
                                        </p:cTn>
                                        <p:tgtEl>
                                          <p:spTgt spid="8">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9" dur="136" fill="hold">
                                          <p:stCondLst>
                                            <p:cond delay="864"/>
                                          </p:stCondLst>
                                        </p:cTn>
                                        <p:tgtEl>
                                          <p:spTgt spid="8">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38" presetClass="entr" presetSubtype="0" accel="50000" fill="hold" grpId="0" nodeType="clickEffect">
                                  <p:stCondLst>
                                    <p:cond delay="0"/>
                                  </p:stCondLst>
                                  <p:iterate type="lt">
                                    <p:tmPct val="50000"/>
                                  </p:iterate>
                                  <p:childTnLst>
                                    <p:set>
                                      <p:cBhvr>
                                        <p:cTn id="43" dur="1" fill="hold">
                                          <p:stCondLst>
                                            <p:cond delay="0"/>
                                          </p:stCondLst>
                                        </p:cTn>
                                        <p:tgtEl>
                                          <p:spTgt spid="9"/>
                                        </p:tgtEl>
                                        <p:attrNameLst>
                                          <p:attrName>style.visibility</p:attrName>
                                        </p:attrNameLst>
                                      </p:cBhvr>
                                      <p:to>
                                        <p:strVal val="visible"/>
                                      </p:to>
                                    </p:set>
                                    <p:set>
                                      <p:cBhvr>
                                        <p:cTn id="44" dur="455" fill="hold">
                                          <p:stCondLst>
                                            <p:cond delay="0"/>
                                          </p:stCondLst>
                                        </p:cTn>
                                        <p:tgtEl>
                                          <p:spTgt spid="9"/>
                                        </p:tgtEl>
                                        <p:attrNameLst>
                                          <p:attrName>style.rotation</p:attrName>
                                        </p:attrNameLst>
                                      </p:cBhvr>
                                      <p:to>
                                        <p:strVal val="-45.0"/>
                                      </p:to>
                                    </p:set>
                                    <p:anim calcmode="lin" valueType="num">
                                      <p:cBhvr>
                                        <p:cTn id="45"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46"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47"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48"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8" presetClass="entr" presetSubtype="0" accel="50000" fill="hold" grpId="0" nodeType="clickEffect">
                                  <p:stCondLst>
                                    <p:cond delay="0"/>
                                  </p:stCondLst>
                                  <p:iterate type="lt">
                                    <p:tmPct val="50000"/>
                                  </p:iterate>
                                  <p:childTnLst>
                                    <p:set>
                                      <p:cBhvr>
                                        <p:cTn id="52" dur="1" fill="hold">
                                          <p:stCondLst>
                                            <p:cond delay="0"/>
                                          </p:stCondLst>
                                        </p:cTn>
                                        <p:tgtEl>
                                          <p:spTgt spid="10"/>
                                        </p:tgtEl>
                                        <p:attrNameLst>
                                          <p:attrName>style.visibility</p:attrName>
                                        </p:attrNameLst>
                                      </p:cBhvr>
                                      <p:to>
                                        <p:strVal val="visible"/>
                                      </p:to>
                                    </p:set>
                                    <p:set>
                                      <p:cBhvr>
                                        <p:cTn id="53" dur="455" fill="hold">
                                          <p:stCondLst>
                                            <p:cond delay="0"/>
                                          </p:stCondLst>
                                        </p:cTn>
                                        <p:tgtEl>
                                          <p:spTgt spid="10"/>
                                        </p:tgtEl>
                                        <p:attrNameLst>
                                          <p:attrName>style.rotation</p:attrName>
                                        </p:attrNameLst>
                                      </p:cBhvr>
                                      <p:to>
                                        <p:strVal val="-45.0"/>
                                      </p:to>
                                    </p:set>
                                    <p:anim calcmode="lin" valueType="num">
                                      <p:cBhvr>
                                        <p:cTn id="54" dur="455" fill="hold">
                                          <p:stCondLst>
                                            <p:cond delay="455"/>
                                          </p:stCondLst>
                                        </p:cTn>
                                        <p:tgtEl>
                                          <p:spTgt spid="10"/>
                                        </p:tgtEl>
                                        <p:attrNameLst>
                                          <p:attrName>style.rotation</p:attrName>
                                        </p:attrNameLst>
                                      </p:cBhvr>
                                      <p:tavLst>
                                        <p:tav tm="0">
                                          <p:val>
                                            <p:fltVal val="-45"/>
                                          </p:val>
                                        </p:tav>
                                        <p:tav tm="69900">
                                          <p:val>
                                            <p:fltVal val="45"/>
                                          </p:val>
                                        </p:tav>
                                        <p:tav tm="100000">
                                          <p:val>
                                            <p:fltVal val="0"/>
                                          </p:val>
                                        </p:tav>
                                      </p:tavLst>
                                    </p:anim>
                                    <p:anim calcmode="lin" valueType="num">
                                      <p:cBhvr>
                                        <p:cTn id="55" dur="455" fill="hold">
                                          <p:stCondLst>
                                            <p:cond delay="0"/>
                                          </p:stCondLst>
                                        </p:cTn>
                                        <p:tgtEl>
                                          <p:spTgt spid="10"/>
                                        </p:tgtEl>
                                        <p:attrNameLst>
                                          <p:attrName>ppt_y</p:attrName>
                                        </p:attrNameLst>
                                      </p:cBhvr>
                                      <p:tavLst>
                                        <p:tav tm="0">
                                          <p:val>
                                            <p:strVal val="#ppt_y-1"/>
                                          </p:val>
                                        </p:tav>
                                        <p:tav tm="100000">
                                          <p:val>
                                            <p:strVal val="#ppt_y-(0.354*#ppt_w-0.172*#ppt_h)"/>
                                          </p:val>
                                        </p:tav>
                                      </p:tavLst>
                                    </p:anim>
                                    <p:anim calcmode="lin" valueType="num">
                                      <p:cBhvr>
                                        <p:cTn id="56" dur="156" decel="50000" autoRev="1" fill="hold">
                                          <p:stCondLst>
                                            <p:cond delay="455"/>
                                          </p:stCondLst>
                                        </p:cTn>
                                        <p:tgtEl>
                                          <p:spTgt spid="10"/>
                                        </p:tgtEl>
                                        <p:attrNameLst>
                                          <p:attrName>ppt_y</p:attrName>
                                        </p:attrNameLst>
                                      </p:cBhvr>
                                      <p:tavLst>
                                        <p:tav tm="0">
                                          <p:val>
                                            <p:strVal val="#ppt_y-(0.354*#ppt_w-0.172*#ppt_h)"/>
                                          </p:val>
                                        </p:tav>
                                        <p:tav tm="100000">
                                          <p:val>
                                            <p:strVal val="#ppt_y-(0.354*#ppt_w-0.172*#ppt_h)-#ppt_h/2"/>
                                          </p:val>
                                        </p:tav>
                                      </p:tavLst>
                                    </p:anim>
                                    <p:anim calcmode="lin" valueType="num">
                                      <p:cBhvr>
                                        <p:cTn id="57" dur="136" fill="hold">
                                          <p:stCondLst>
                                            <p:cond delay="864"/>
                                          </p:stCondLst>
                                        </p:cTn>
                                        <p:tgtEl>
                                          <p:spTgt spid="10"/>
                                        </p:tgtEl>
                                        <p:attrNameLst>
                                          <p:attrName>ppt_y</p:attrName>
                                        </p:attrNameLst>
                                      </p:cBhvr>
                                      <p:tavLst>
                                        <p:tav tm="0">
                                          <p:val>
                                            <p:strVal val="#ppt_y-(0.354*#ppt_w-0.172*#ppt_h)"/>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38" presetClass="entr" presetSubtype="0" accel="50000" fill="hold" grpId="0" nodeType="clickEffect">
                                  <p:stCondLst>
                                    <p:cond delay="0"/>
                                  </p:stCondLst>
                                  <p:iterate type="lt">
                                    <p:tmPct val="50000"/>
                                  </p:iterate>
                                  <p:childTnLst>
                                    <p:set>
                                      <p:cBhvr>
                                        <p:cTn id="61" dur="1" fill="hold">
                                          <p:stCondLst>
                                            <p:cond delay="0"/>
                                          </p:stCondLst>
                                        </p:cTn>
                                        <p:tgtEl>
                                          <p:spTgt spid="15"/>
                                        </p:tgtEl>
                                        <p:attrNameLst>
                                          <p:attrName>style.visibility</p:attrName>
                                        </p:attrNameLst>
                                      </p:cBhvr>
                                      <p:to>
                                        <p:strVal val="visible"/>
                                      </p:to>
                                    </p:set>
                                    <p:set>
                                      <p:cBhvr>
                                        <p:cTn id="62" dur="455" fill="hold">
                                          <p:stCondLst>
                                            <p:cond delay="0"/>
                                          </p:stCondLst>
                                        </p:cTn>
                                        <p:tgtEl>
                                          <p:spTgt spid="15"/>
                                        </p:tgtEl>
                                        <p:attrNameLst>
                                          <p:attrName>style.rotation</p:attrName>
                                        </p:attrNameLst>
                                      </p:cBhvr>
                                      <p:to>
                                        <p:strVal val="-45.0"/>
                                      </p:to>
                                    </p:set>
                                    <p:anim calcmode="lin" valueType="num">
                                      <p:cBhvr>
                                        <p:cTn id="63" dur="455" fill="hold">
                                          <p:stCondLst>
                                            <p:cond delay="455"/>
                                          </p:stCondLst>
                                        </p:cTn>
                                        <p:tgtEl>
                                          <p:spTgt spid="15"/>
                                        </p:tgtEl>
                                        <p:attrNameLst>
                                          <p:attrName>style.rotation</p:attrName>
                                        </p:attrNameLst>
                                      </p:cBhvr>
                                      <p:tavLst>
                                        <p:tav tm="0">
                                          <p:val>
                                            <p:fltVal val="-45"/>
                                          </p:val>
                                        </p:tav>
                                        <p:tav tm="69900">
                                          <p:val>
                                            <p:fltVal val="45"/>
                                          </p:val>
                                        </p:tav>
                                        <p:tav tm="100000">
                                          <p:val>
                                            <p:fltVal val="0"/>
                                          </p:val>
                                        </p:tav>
                                      </p:tavLst>
                                    </p:anim>
                                    <p:anim calcmode="lin" valueType="num">
                                      <p:cBhvr>
                                        <p:cTn id="64" dur="455" fill="hold">
                                          <p:stCondLst>
                                            <p:cond delay="0"/>
                                          </p:stCondLst>
                                        </p:cTn>
                                        <p:tgtEl>
                                          <p:spTgt spid="15"/>
                                        </p:tgtEl>
                                        <p:attrNameLst>
                                          <p:attrName>ppt_y</p:attrName>
                                        </p:attrNameLst>
                                      </p:cBhvr>
                                      <p:tavLst>
                                        <p:tav tm="0">
                                          <p:val>
                                            <p:strVal val="#ppt_y-1"/>
                                          </p:val>
                                        </p:tav>
                                        <p:tav tm="100000">
                                          <p:val>
                                            <p:strVal val="#ppt_y-(0.354*#ppt_w-0.172*#ppt_h)"/>
                                          </p:val>
                                        </p:tav>
                                      </p:tavLst>
                                    </p:anim>
                                    <p:anim calcmode="lin" valueType="num">
                                      <p:cBhvr>
                                        <p:cTn id="65" dur="156" decel="50000" autoRev="1" fill="hold">
                                          <p:stCondLst>
                                            <p:cond delay="455"/>
                                          </p:stCondLst>
                                        </p:cTn>
                                        <p:tgtEl>
                                          <p:spTgt spid="15"/>
                                        </p:tgtEl>
                                        <p:attrNameLst>
                                          <p:attrName>ppt_y</p:attrName>
                                        </p:attrNameLst>
                                      </p:cBhvr>
                                      <p:tavLst>
                                        <p:tav tm="0">
                                          <p:val>
                                            <p:strVal val="#ppt_y-(0.354*#ppt_w-0.172*#ppt_h)"/>
                                          </p:val>
                                        </p:tav>
                                        <p:tav tm="100000">
                                          <p:val>
                                            <p:strVal val="#ppt_y-(0.354*#ppt_w-0.172*#ppt_h)-#ppt_h/2"/>
                                          </p:val>
                                        </p:tav>
                                      </p:tavLst>
                                    </p:anim>
                                    <p:anim calcmode="lin" valueType="num">
                                      <p:cBhvr>
                                        <p:cTn id="66" dur="136" fill="hold">
                                          <p:stCondLst>
                                            <p:cond delay="864"/>
                                          </p:stCondLst>
                                        </p:cTn>
                                        <p:tgtEl>
                                          <p:spTgt spid="15"/>
                                        </p:tgtEl>
                                        <p:attrNameLst>
                                          <p:attrName>ppt_y</p:attrName>
                                        </p:attrNameLst>
                                      </p:cBhvr>
                                      <p:tavLst>
                                        <p:tav tm="0">
                                          <p:val>
                                            <p:strVal val="#ppt_y-(0.354*#ppt_w-0.172*#ppt_h)"/>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8" presetClass="entr" presetSubtype="0" accel="50000" fill="hold" grpId="0" nodeType="clickEffect">
                                  <p:stCondLst>
                                    <p:cond delay="0"/>
                                  </p:stCondLst>
                                  <p:iterate type="lt">
                                    <p:tmPct val="50000"/>
                                  </p:iterate>
                                  <p:childTnLst>
                                    <p:set>
                                      <p:cBhvr>
                                        <p:cTn id="70" dur="1" fill="hold">
                                          <p:stCondLst>
                                            <p:cond delay="0"/>
                                          </p:stCondLst>
                                        </p:cTn>
                                        <p:tgtEl>
                                          <p:spTgt spid="16"/>
                                        </p:tgtEl>
                                        <p:attrNameLst>
                                          <p:attrName>style.visibility</p:attrName>
                                        </p:attrNameLst>
                                      </p:cBhvr>
                                      <p:to>
                                        <p:strVal val="visible"/>
                                      </p:to>
                                    </p:set>
                                    <p:set>
                                      <p:cBhvr>
                                        <p:cTn id="71" dur="455" fill="hold">
                                          <p:stCondLst>
                                            <p:cond delay="0"/>
                                          </p:stCondLst>
                                        </p:cTn>
                                        <p:tgtEl>
                                          <p:spTgt spid="16"/>
                                        </p:tgtEl>
                                        <p:attrNameLst>
                                          <p:attrName>style.rotation</p:attrName>
                                        </p:attrNameLst>
                                      </p:cBhvr>
                                      <p:to>
                                        <p:strVal val="-45.0"/>
                                      </p:to>
                                    </p:set>
                                    <p:anim calcmode="lin" valueType="num">
                                      <p:cBhvr>
                                        <p:cTn id="72" dur="455" fill="hold">
                                          <p:stCondLst>
                                            <p:cond delay="455"/>
                                          </p:stCondLst>
                                        </p:cTn>
                                        <p:tgtEl>
                                          <p:spTgt spid="16"/>
                                        </p:tgtEl>
                                        <p:attrNameLst>
                                          <p:attrName>style.rotation</p:attrName>
                                        </p:attrNameLst>
                                      </p:cBhvr>
                                      <p:tavLst>
                                        <p:tav tm="0">
                                          <p:val>
                                            <p:fltVal val="-45"/>
                                          </p:val>
                                        </p:tav>
                                        <p:tav tm="69900">
                                          <p:val>
                                            <p:fltVal val="45"/>
                                          </p:val>
                                        </p:tav>
                                        <p:tav tm="100000">
                                          <p:val>
                                            <p:fltVal val="0"/>
                                          </p:val>
                                        </p:tav>
                                      </p:tavLst>
                                    </p:anim>
                                    <p:anim calcmode="lin" valueType="num">
                                      <p:cBhvr>
                                        <p:cTn id="73" dur="455" fill="hold">
                                          <p:stCondLst>
                                            <p:cond delay="0"/>
                                          </p:stCondLst>
                                        </p:cTn>
                                        <p:tgtEl>
                                          <p:spTgt spid="16"/>
                                        </p:tgtEl>
                                        <p:attrNameLst>
                                          <p:attrName>ppt_y</p:attrName>
                                        </p:attrNameLst>
                                      </p:cBhvr>
                                      <p:tavLst>
                                        <p:tav tm="0">
                                          <p:val>
                                            <p:strVal val="#ppt_y-1"/>
                                          </p:val>
                                        </p:tav>
                                        <p:tav tm="100000">
                                          <p:val>
                                            <p:strVal val="#ppt_y-(0.354*#ppt_w-0.172*#ppt_h)"/>
                                          </p:val>
                                        </p:tav>
                                      </p:tavLst>
                                    </p:anim>
                                    <p:anim calcmode="lin" valueType="num">
                                      <p:cBhvr>
                                        <p:cTn id="74" dur="156" decel="50000" autoRev="1" fill="hold">
                                          <p:stCondLst>
                                            <p:cond delay="455"/>
                                          </p:stCondLst>
                                        </p:cTn>
                                        <p:tgtEl>
                                          <p:spTgt spid="16"/>
                                        </p:tgtEl>
                                        <p:attrNameLst>
                                          <p:attrName>ppt_y</p:attrName>
                                        </p:attrNameLst>
                                      </p:cBhvr>
                                      <p:tavLst>
                                        <p:tav tm="0">
                                          <p:val>
                                            <p:strVal val="#ppt_y-(0.354*#ppt_w-0.172*#ppt_h)"/>
                                          </p:val>
                                        </p:tav>
                                        <p:tav tm="100000">
                                          <p:val>
                                            <p:strVal val="#ppt_y-(0.354*#ppt_w-0.172*#ppt_h)-#ppt_h/2"/>
                                          </p:val>
                                        </p:tav>
                                      </p:tavLst>
                                    </p:anim>
                                    <p:anim calcmode="lin" valueType="num">
                                      <p:cBhvr>
                                        <p:cTn id="75" dur="136" fill="hold">
                                          <p:stCondLst>
                                            <p:cond delay="864"/>
                                          </p:stCondLst>
                                        </p:cTn>
                                        <p:tgtEl>
                                          <p:spTgt spid="16"/>
                                        </p:tgtEl>
                                        <p:attrNameLst>
                                          <p:attrName>ppt_y</p:attrName>
                                        </p:attrNameLst>
                                      </p:cBhvr>
                                      <p:tavLst>
                                        <p:tav tm="0">
                                          <p:val>
                                            <p:strVal val="#ppt_y-(0.354*#ppt_w-0.172*#ppt_h)"/>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8" presetClass="entr" presetSubtype="0" accel="50000" fill="hold" nodeType="clickEffect">
                                  <p:stCondLst>
                                    <p:cond delay="0"/>
                                  </p:stCondLst>
                                  <p:iterate type="lt">
                                    <p:tmPct val="50000"/>
                                  </p:iterate>
                                  <p:childTnLst>
                                    <p:set>
                                      <p:cBhvr>
                                        <p:cTn id="79" dur="1" fill="hold">
                                          <p:stCondLst>
                                            <p:cond delay="0"/>
                                          </p:stCondLst>
                                        </p:cTn>
                                        <p:tgtEl>
                                          <p:spTgt spid="17">
                                            <p:txEl>
                                              <p:pRg st="0" end="0"/>
                                            </p:txEl>
                                          </p:spTgt>
                                        </p:tgtEl>
                                        <p:attrNameLst>
                                          <p:attrName>style.visibility</p:attrName>
                                        </p:attrNameLst>
                                      </p:cBhvr>
                                      <p:to>
                                        <p:strVal val="visible"/>
                                      </p:to>
                                    </p:set>
                                    <p:set>
                                      <p:cBhvr>
                                        <p:cTn id="80" dur="455" fill="hold">
                                          <p:stCondLst>
                                            <p:cond delay="0"/>
                                          </p:stCondLst>
                                        </p:cTn>
                                        <p:tgtEl>
                                          <p:spTgt spid="17">
                                            <p:txEl>
                                              <p:pRg st="0" end="0"/>
                                            </p:txEl>
                                          </p:spTgt>
                                        </p:tgtEl>
                                        <p:attrNameLst>
                                          <p:attrName>style.rotation</p:attrName>
                                        </p:attrNameLst>
                                      </p:cBhvr>
                                      <p:to>
                                        <p:strVal val="-45.0"/>
                                      </p:to>
                                    </p:set>
                                    <p:anim calcmode="lin" valueType="num">
                                      <p:cBhvr>
                                        <p:cTn id="81" dur="455" fill="hold">
                                          <p:stCondLst>
                                            <p:cond delay="455"/>
                                          </p:stCondLst>
                                        </p:cTn>
                                        <p:tgtEl>
                                          <p:spTgt spid="1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82" dur="455" fill="hold">
                                          <p:stCondLst>
                                            <p:cond delay="0"/>
                                          </p:stCondLst>
                                        </p:cTn>
                                        <p:tgtEl>
                                          <p:spTgt spid="17">
                                            <p:txEl>
                                              <p:pRg st="0" end="0"/>
                                            </p:txEl>
                                          </p:spTgt>
                                        </p:tgtEl>
                                        <p:attrNameLst>
                                          <p:attrName>ppt_y</p:attrName>
                                        </p:attrNameLst>
                                      </p:cBhvr>
                                      <p:tavLst>
                                        <p:tav tm="0">
                                          <p:val>
                                            <p:strVal val="#ppt_y-1"/>
                                          </p:val>
                                        </p:tav>
                                        <p:tav tm="100000">
                                          <p:val>
                                            <p:strVal val="#ppt_y-(0.354*#ppt_w-0.172*#ppt_h)"/>
                                          </p:val>
                                        </p:tav>
                                      </p:tavLst>
                                    </p:anim>
                                    <p:anim calcmode="lin" valueType="num">
                                      <p:cBhvr>
                                        <p:cTn id="83" dur="156" decel="50000" autoRev="1" fill="hold">
                                          <p:stCondLst>
                                            <p:cond delay="455"/>
                                          </p:stCondLst>
                                        </p:cTn>
                                        <p:tgtEl>
                                          <p:spTgt spid="1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84" dur="136" fill="hold">
                                          <p:stCondLst>
                                            <p:cond delay="864"/>
                                          </p:stCondLst>
                                        </p:cTn>
                                        <p:tgtEl>
                                          <p:spTgt spid="17">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p:bldP spid="10" grpId="0"/>
      <p:bldP spid="14" grpId="0" animBg="1"/>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708D20-3895-4AFF-A980-AA9FB68A643F}"/>
              </a:ext>
            </a:extLst>
          </p:cNvPr>
          <p:cNvSpPr/>
          <p:nvPr/>
        </p:nvSpPr>
        <p:spPr>
          <a:xfrm>
            <a:off x="431316" y="167306"/>
            <a:ext cx="11397827" cy="646331"/>
          </a:xfrm>
          <a:prstGeom prst="rect">
            <a:avLst/>
          </a:prstGeom>
          <a:solidFill>
            <a:schemeClr val="accent6"/>
          </a:solidFill>
          <a:ln w="12700">
            <a:solidFill>
              <a:schemeClr val="tx1"/>
            </a:solidFill>
          </a:ln>
        </p:spPr>
        <p:txBody>
          <a:bodyPr wrap="square">
            <a:spAutoFit/>
          </a:bodyPr>
          <a:lstStyle/>
          <a:p>
            <a:pPr algn="ctr"/>
            <a:r>
              <a:rPr lang="en-US" sz="3600" b="1" dirty="0">
                <a:solidFill>
                  <a:schemeClr val="bg1"/>
                </a:solidFill>
                <a:latin typeface="Times New Roman" panose="02020603050405020304" pitchFamily="18" charset="0"/>
                <a:cs typeface="Times New Roman" panose="02020603050405020304" pitchFamily="18" charset="0"/>
              </a:rPr>
              <a:t>2.3:  Let’s play the Listening Game, “Lend your ears”</a:t>
            </a:r>
          </a:p>
        </p:txBody>
      </p:sp>
      <p:sp>
        <p:nvSpPr>
          <p:cNvPr id="5" name="TextBox 4">
            <a:extLst>
              <a:ext uri="{FF2B5EF4-FFF2-40B4-BE49-F238E27FC236}">
                <a16:creationId xmlns:a16="http://schemas.microsoft.com/office/drawing/2014/main" id="{A14609D3-6590-4E6E-9F8C-DD627B4ACF91}"/>
              </a:ext>
            </a:extLst>
          </p:cNvPr>
          <p:cNvSpPr txBox="1"/>
          <p:nvPr/>
        </p:nvSpPr>
        <p:spPr>
          <a:xfrm>
            <a:off x="1530084" y="864277"/>
            <a:ext cx="9842766" cy="523220"/>
          </a:xfrm>
          <a:prstGeom prst="rect">
            <a:avLst/>
          </a:prstGeom>
          <a:solidFill>
            <a:schemeClr val="accent5"/>
          </a:solidFill>
          <a:ln w="12700">
            <a:solidFill>
              <a:schemeClr val="tx1"/>
            </a:solidFill>
          </a:ln>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Pronounce these words with your partner then make sentence .</a:t>
            </a:r>
          </a:p>
        </p:txBody>
      </p:sp>
      <p:sp>
        <p:nvSpPr>
          <p:cNvPr id="6" name="Rectangle 5">
            <a:extLst>
              <a:ext uri="{FF2B5EF4-FFF2-40B4-BE49-F238E27FC236}">
                <a16:creationId xmlns:a16="http://schemas.microsoft.com/office/drawing/2014/main" id="{6A06CDE1-E1E9-4320-9172-6EB360014FD7}"/>
              </a:ext>
            </a:extLst>
          </p:cNvPr>
          <p:cNvSpPr/>
          <p:nvPr/>
        </p:nvSpPr>
        <p:spPr>
          <a:xfrm>
            <a:off x="331606" y="1507916"/>
            <a:ext cx="1290289" cy="584775"/>
          </a:xfrm>
          <a:prstGeom prst="rect">
            <a:avLst/>
          </a:prstGeom>
          <a:solidFill>
            <a:srgbClr val="00B0F0"/>
          </a:solidFill>
          <a:ln w="12700">
            <a:solidFill>
              <a:schemeClr val="tx1"/>
            </a:solidFill>
          </a:ln>
        </p:spPr>
        <p:txBody>
          <a:bodyPr wrap="square">
            <a:spAutoFit/>
          </a:bodyPr>
          <a:lstStyle/>
          <a:p>
            <a:r>
              <a:rPr lang="en-US" sz="3200" b="1" dirty="0">
                <a:solidFill>
                  <a:schemeClr val="bg1"/>
                </a:solidFill>
                <a:latin typeface="Times New Roman" panose="02020603050405020304" pitchFamily="18" charset="0"/>
                <a:cs typeface="Times New Roman" panose="02020603050405020304" pitchFamily="18" charset="0"/>
              </a:rPr>
              <a:t>Drops               </a:t>
            </a:r>
          </a:p>
        </p:txBody>
      </p:sp>
      <p:sp>
        <p:nvSpPr>
          <p:cNvPr id="7" name="Rectangle 6">
            <a:extLst>
              <a:ext uri="{FF2B5EF4-FFF2-40B4-BE49-F238E27FC236}">
                <a16:creationId xmlns:a16="http://schemas.microsoft.com/office/drawing/2014/main" id="{760A187E-2572-471E-95C6-A7DED8C3E990}"/>
              </a:ext>
            </a:extLst>
          </p:cNvPr>
          <p:cNvSpPr/>
          <p:nvPr/>
        </p:nvSpPr>
        <p:spPr>
          <a:xfrm>
            <a:off x="976751" y="2129800"/>
            <a:ext cx="1290289" cy="584775"/>
          </a:xfrm>
          <a:prstGeom prst="rect">
            <a:avLst/>
          </a:prstGeom>
          <a:solidFill>
            <a:srgbClr val="00B0F0"/>
          </a:solidFill>
          <a:ln w="12700">
            <a:solidFill>
              <a:schemeClr val="tx1"/>
            </a:solidFill>
          </a:ln>
        </p:spPr>
        <p:txBody>
          <a:bodyPr wrap="square">
            <a:spAutoFit/>
          </a:bodyPr>
          <a:lstStyle/>
          <a:p>
            <a:r>
              <a:rPr lang="en-US" sz="3200" b="1" dirty="0">
                <a:solidFill>
                  <a:schemeClr val="bg1"/>
                </a:solidFill>
                <a:latin typeface="Times New Roman" panose="02020603050405020304" pitchFamily="18" charset="0"/>
                <a:cs typeface="Times New Roman" panose="02020603050405020304" pitchFamily="18" charset="0"/>
              </a:rPr>
              <a:t>grains               </a:t>
            </a:r>
          </a:p>
        </p:txBody>
      </p:sp>
      <p:sp>
        <p:nvSpPr>
          <p:cNvPr id="8" name="Rectangle 7">
            <a:extLst>
              <a:ext uri="{FF2B5EF4-FFF2-40B4-BE49-F238E27FC236}">
                <a16:creationId xmlns:a16="http://schemas.microsoft.com/office/drawing/2014/main" id="{E892C27E-BAEB-4C3A-96A0-3A594B91DB42}"/>
              </a:ext>
            </a:extLst>
          </p:cNvPr>
          <p:cNvSpPr/>
          <p:nvPr/>
        </p:nvSpPr>
        <p:spPr>
          <a:xfrm>
            <a:off x="2156587" y="3260359"/>
            <a:ext cx="1465024" cy="584775"/>
          </a:xfrm>
          <a:prstGeom prst="rect">
            <a:avLst/>
          </a:prstGeom>
          <a:solidFill>
            <a:srgbClr val="00B0F0"/>
          </a:solidFill>
          <a:ln w="12700">
            <a:solidFill>
              <a:schemeClr val="tx1"/>
            </a:solidFill>
          </a:ln>
        </p:spPr>
        <p:txBody>
          <a:bodyPr wrap="square">
            <a:spAutoFit/>
          </a:bodyPr>
          <a:lstStyle/>
          <a:p>
            <a:r>
              <a:rPr lang="en-US" sz="3200" b="1" dirty="0">
                <a:solidFill>
                  <a:schemeClr val="bg1"/>
                </a:solidFill>
                <a:latin typeface="Times New Roman" panose="02020603050405020304" pitchFamily="18" charset="0"/>
                <a:cs typeface="Times New Roman" panose="02020603050405020304" pitchFamily="18" charset="0"/>
              </a:rPr>
              <a:t>Land               </a:t>
            </a:r>
          </a:p>
        </p:txBody>
      </p:sp>
      <p:sp>
        <p:nvSpPr>
          <p:cNvPr id="13" name="Rectangle 12">
            <a:extLst>
              <a:ext uri="{FF2B5EF4-FFF2-40B4-BE49-F238E27FC236}">
                <a16:creationId xmlns:a16="http://schemas.microsoft.com/office/drawing/2014/main" id="{558A2F59-8A6A-4CA5-9711-A82DF5739FEE}"/>
              </a:ext>
            </a:extLst>
          </p:cNvPr>
          <p:cNvSpPr/>
          <p:nvPr/>
        </p:nvSpPr>
        <p:spPr>
          <a:xfrm>
            <a:off x="7746175" y="3794051"/>
            <a:ext cx="1212395" cy="584775"/>
          </a:xfrm>
          <a:prstGeom prst="rect">
            <a:avLst/>
          </a:prstGeom>
          <a:solidFill>
            <a:srgbClr val="00B0F0"/>
          </a:solidFill>
          <a:ln w="12700">
            <a:solidFill>
              <a:schemeClr val="tx1"/>
            </a:solidFill>
          </a:ln>
        </p:spPr>
        <p:txBody>
          <a:bodyPr wrap="square">
            <a:spAutoFit/>
          </a:bodyPr>
          <a:lstStyle/>
          <a:p>
            <a:r>
              <a:rPr lang="en-US" sz="3200" b="1" dirty="0">
                <a:solidFill>
                  <a:schemeClr val="bg1"/>
                </a:solidFill>
                <a:latin typeface="Times New Roman" panose="02020603050405020304" pitchFamily="18" charset="0"/>
                <a:cs typeface="Times New Roman" panose="02020603050405020304" pitchFamily="18" charset="0"/>
              </a:rPr>
              <a:t>make        </a:t>
            </a:r>
          </a:p>
        </p:txBody>
      </p:sp>
      <p:sp>
        <p:nvSpPr>
          <p:cNvPr id="14" name="Rectangle 13">
            <a:extLst>
              <a:ext uri="{FF2B5EF4-FFF2-40B4-BE49-F238E27FC236}">
                <a16:creationId xmlns:a16="http://schemas.microsoft.com/office/drawing/2014/main" id="{CB85B61E-2656-448D-8129-B008B4489BFF}"/>
              </a:ext>
            </a:extLst>
          </p:cNvPr>
          <p:cNvSpPr/>
          <p:nvPr/>
        </p:nvSpPr>
        <p:spPr>
          <a:xfrm>
            <a:off x="8505367" y="4368627"/>
            <a:ext cx="1315598" cy="584775"/>
          </a:xfrm>
          <a:prstGeom prst="rect">
            <a:avLst/>
          </a:prstGeom>
          <a:solidFill>
            <a:srgbClr val="00B0F0"/>
          </a:solidFill>
          <a:ln w="12700">
            <a:solidFill>
              <a:schemeClr val="tx1"/>
            </a:solidFill>
          </a:ln>
        </p:spPr>
        <p:txBody>
          <a:bodyPr wrap="square">
            <a:spAutoFit/>
          </a:bodyPr>
          <a:lstStyle/>
          <a:p>
            <a:r>
              <a:rPr lang="en-US" sz="3200" b="1" dirty="0">
                <a:solidFill>
                  <a:schemeClr val="bg1"/>
                </a:solidFill>
                <a:latin typeface="Times New Roman" panose="02020603050405020304" pitchFamily="18" charset="0"/>
                <a:cs typeface="Times New Roman" panose="02020603050405020304" pitchFamily="18" charset="0"/>
              </a:rPr>
              <a:t>like         </a:t>
            </a:r>
          </a:p>
        </p:txBody>
      </p:sp>
      <p:sp>
        <p:nvSpPr>
          <p:cNvPr id="15" name="Rectangle 14">
            <a:extLst>
              <a:ext uri="{FF2B5EF4-FFF2-40B4-BE49-F238E27FC236}">
                <a16:creationId xmlns:a16="http://schemas.microsoft.com/office/drawing/2014/main" id="{E65EC21A-290C-4DF8-B447-D1B722481F15}"/>
              </a:ext>
            </a:extLst>
          </p:cNvPr>
          <p:cNvSpPr/>
          <p:nvPr/>
        </p:nvSpPr>
        <p:spPr>
          <a:xfrm>
            <a:off x="4187037" y="1507916"/>
            <a:ext cx="1290289" cy="584775"/>
          </a:xfrm>
          <a:prstGeom prst="rect">
            <a:avLst/>
          </a:prstGeom>
          <a:solidFill>
            <a:srgbClr val="00B0F0"/>
          </a:solidFill>
          <a:ln w="12700">
            <a:solidFill>
              <a:schemeClr val="tx1"/>
            </a:solidFill>
          </a:ln>
        </p:spPr>
        <p:txBody>
          <a:bodyPr wrap="square">
            <a:spAutoFit/>
          </a:bodyPr>
          <a:lstStyle/>
          <a:p>
            <a:r>
              <a:rPr lang="en-US" sz="3200" b="1" dirty="0">
                <a:solidFill>
                  <a:schemeClr val="bg1"/>
                </a:solidFill>
                <a:latin typeface="Times New Roman" panose="02020603050405020304" pitchFamily="18" charset="0"/>
                <a:cs typeface="Times New Roman" panose="02020603050405020304" pitchFamily="18" charset="0"/>
              </a:rPr>
              <a:t>Eden          </a:t>
            </a:r>
          </a:p>
        </p:txBody>
      </p:sp>
      <p:sp>
        <p:nvSpPr>
          <p:cNvPr id="16" name="Rectangle 15">
            <a:extLst>
              <a:ext uri="{FF2B5EF4-FFF2-40B4-BE49-F238E27FC236}">
                <a16:creationId xmlns:a16="http://schemas.microsoft.com/office/drawing/2014/main" id="{BC44B933-A56D-4034-8D82-B13116FAD3EB}"/>
              </a:ext>
            </a:extLst>
          </p:cNvPr>
          <p:cNvSpPr/>
          <p:nvPr/>
        </p:nvSpPr>
        <p:spPr>
          <a:xfrm>
            <a:off x="5060691" y="2063698"/>
            <a:ext cx="1617524" cy="584775"/>
          </a:xfrm>
          <a:prstGeom prst="rect">
            <a:avLst/>
          </a:prstGeom>
          <a:solidFill>
            <a:srgbClr val="00B0F0"/>
          </a:solidFill>
          <a:ln w="12700">
            <a:solidFill>
              <a:schemeClr val="tx1"/>
            </a:solidFill>
          </a:ln>
        </p:spPr>
        <p:txBody>
          <a:bodyPr wrap="square">
            <a:spAutoFit/>
          </a:bodyPr>
          <a:lstStyle/>
          <a:p>
            <a:r>
              <a:rPr lang="en-US" sz="3200" b="1" dirty="0">
                <a:solidFill>
                  <a:schemeClr val="bg1"/>
                </a:solidFill>
                <a:latin typeface="Times New Roman" panose="02020603050405020304" pitchFamily="18" charset="0"/>
                <a:cs typeface="Times New Roman" panose="02020603050405020304" pitchFamily="18" charset="0"/>
              </a:rPr>
              <a:t>heaven         </a:t>
            </a:r>
          </a:p>
        </p:txBody>
      </p:sp>
      <p:sp>
        <p:nvSpPr>
          <p:cNvPr id="19" name="Rectangle 18">
            <a:extLst>
              <a:ext uri="{FF2B5EF4-FFF2-40B4-BE49-F238E27FC236}">
                <a16:creationId xmlns:a16="http://schemas.microsoft.com/office/drawing/2014/main" id="{CF0051F8-CE84-43B4-8D8A-26632CF3FC54}"/>
              </a:ext>
            </a:extLst>
          </p:cNvPr>
          <p:cNvSpPr/>
          <p:nvPr/>
        </p:nvSpPr>
        <p:spPr>
          <a:xfrm>
            <a:off x="2668989" y="3840211"/>
            <a:ext cx="1465024" cy="584775"/>
          </a:xfrm>
          <a:prstGeom prst="rect">
            <a:avLst/>
          </a:prstGeom>
          <a:solidFill>
            <a:srgbClr val="00B0F0"/>
          </a:solidFill>
          <a:ln w="12700">
            <a:solidFill>
              <a:schemeClr val="tx1"/>
            </a:solidFill>
          </a:ln>
        </p:spPr>
        <p:txBody>
          <a:bodyPr wrap="square">
            <a:spAutoFit/>
          </a:bodyPr>
          <a:lstStyle/>
          <a:p>
            <a:r>
              <a:rPr lang="en-US" sz="3200" b="1" dirty="0">
                <a:solidFill>
                  <a:schemeClr val="bg1"/>
                </a:solidFill>
                <a:latin typeface="Times New Roman" panose="02020603050405020304" pitchFamily="18" charset="0"/>
                <a:cs typeface="Times New Roman" panose="02020603050405020304" pitchFamily="18" charset="0"/>
              </a:rPr>
              <a:t>mighty               </a:t>
            </a:r>
          </a:p>
        </p:txBody>
      </p:sp>
      <p:sp>
        <p:nvSpPr>
          <p:cNvPr id="20" name="Rectangle 19">
            <a:extLst>
              <a:ext uri="{FF2B5EF4-FFF2-40B4-BE49-F238E27FC236}">
                <a16:creationId xmlns:a16="http://schemas.microsoft.com/office/drawing/2014/main" id="{1007454A-F3C2-4C2D-8CB8-5660A4901CF8}"/>
              </a:ext>
            </a:extLst>
          </p:cNvPr>
          <p:cNvSpPr/>
          <p:nvPr/>
        </p:nvSpPr>
        <p:spPr>
          <a:xfrm>
            <a:off x="3190585" y="4416998"/>
            <a:ext cx="1886856" cy="584775"/>
          </a:xfrm>
          <a:prstGeom prst="rect">
            <a:avLst/>
          </a:prstGeom>
          <a:solidFill>
            <a:srgbClr val="00B0F0"/>
          </a:solidFill>
          <a:ln w="12700">
            <a:solidFill>
              <a:schemeClr val="tx1"/>
            </a:solidFill>
          </a:ln>
        </p:spPr>
        <p:txBody>
          <a:bodyPr wrap="square">
            <a:spAutoFit/>
          </a:bodyPr>
          <a:lstStyle/>
          <a:p>
            <a:r>
              <a:rPr lang="en-US" sz="3200" b="1" dirty="0">
                <a:solidFill>
                  <a:schemeClr val="bg1"/>
                </a:solidFill>
                <a:latin typeface="Times New Roman" panose="02020603050405020304" pitchFamily="18" charset="0"/>
                <a:cs typeface="Times New Roman" panose="02020603050405020304" pitchFamily="18" charset="0"/>
              </a:rPr>
              <a:t>  eternity               </a:t>
            </a:r>
          </a:p>
        </p:txBody>
      </p:sp>
      <p:sp>
        <p:nvSpPr>
          <p:cNvPr id="21" name="Rectangle 20">
            <a:extLst>
              <a:ext uri="{FF2B5EF4-FFF2-40B4-BE49-F238E27FC236}">
                <a16:creationId xmlns:a16="http://schemas.microsoft.com/office/drawing/2014/main" id="{5315B761-87C5-4BDB-96CB-AAD554A2DFE9}"/>
              </a:ext>
            </a:extLst>
          </p:cNvPr>
          <p:cNvSpPr/>
          <p:nvPr/>
        </p:nvSpPr>
        <p:spPr>
          <a:xfrm>
            <a:off x="4283439" y="4972780"/>
            <a:ext cx="1315598" cy="584775"/>
          </a:xfrm>
          <a:prstGeom prst="rect">
            <a:avLst/>
          </a:prstGeom>
          <a:solidFill>
            <a:srgbClr val="00B0F0"/>
          </a:solidFill>
          <a:ln w="12700">
            <a:solidFill>
              <a:schemeClr val="tx1"/>
            </a:solidFill>
          </a:ln>
        </p:spPr>
        <p:txBody>
          <a:bodyPr wrap="square">
            <a:spAutoFit/>
          </a:bodyPr>
          <a:lstStyle/>
          <a:p>
            <a:r>
              <a:rPr lang="en-US" sz="3200" b="1" dirty="0">
                <a:solidFill>
                  <a:schemeClr val="bg1"/>
                </a:solidFill>
                <a:latin typeface="Times New Roman" panose="02020603050405020304" pitchFamily="18" charset="0"/>
                <a:cs typeface="Times New Roman" panose="02020603050405020304" pitchFamily="18" charset="0"/>
              </a:rPr>
              <a:t> little              </a:t>
            </a:r>
          </a:p>
        </p:txBody>
      </p:sp>
      <p:sp>
        <p:nvSpPr>
          <p:cNvPr id="22" name="Rectangle 21">
            <a:extLst>
              <a:ext uri="{FF2B5EF4-FFF2-40B4-BE49-F238E27FC236}">
                <a16:creationId xmlns:a16="http://schemas.microsoft.com/office/drawing/2014/main" id="{53CB8C72-401F-4CA7-942C-0EC048FEBD95}"/>
              </a:ext>
            </a:extLst>
          </p:cNvPr>
          <p:cNvSpPr/>
          <p:nvPr/>
        </p:nvSpPr>
        <p:spPr>
          <a:xfrm>
            <a:off x="5077441" y="5528562"/>
            <a:ext cx="1725872" cy="584775"/>
          </a:xfrm>
          <a:prstGeom prst="rect">
            <a:avLst/>
          </a:prstGeom>
          <a:solidFill>
            <a:srgbClr val="00B0F0"/>
          </a:solidFill>
          <a:ln w="12700">
            <a:solidFill>
              <a:schemeClr val="tx1"/>
            </a:solidFill>
          </a:ln>
        </p:spPr>
        <p:txBody>
          <a:bodyPr wrap="square">
            <a:spAutoFit/>
          </a:bodyPr>
          <a:lstStyle/>
          <a:p>
            <a:r>
              <a:rPr lang="en-US" sz="3200" b="1" dirty="0">
                <a:solidFill>
                  <a:schemeClr val="bg1"/>
                </a:solidFill>
                <a:latin typeface="Times New Roman" panose="02020603050405020304" pitchFamily="18" charset="0"/>
                <a:cs typeface="Times New Roman" panose="02020603050405020304" pitchFamily="18" charset="0"/>
              </a:rPr>
              <a:t> humble           </a:t>
            </a:r>
          </a:p>
        </p:txBody>
      </p:sp>
      <p:sp>
        <p:nvSpPr>
          <p:cNvPr id="24" name="Rectangle 23">
            <a:extLst>
              <a:ext uri="{FF2B5EF4-FFF2-40B4-BE49-F238E27FC236}">
                <a16:creationId xmlns:a16="http://schemas.microsoft.com/office/drawing/2014/main" id="{A67D5ECA-0ED2-428F-AB04-29671F33DDB9}"/>
              </a:ext>
            </a:extLst>
          </p:cNvPr>
          <p:cNvSpPr/>
          <p:nvPr/>
        </p:nvSpPr>
        <p:spPr>
          <a:xfrm>
            <a:off x="1534528" y="2692618"/>
            <a:ext cx="1465024" cy="584775"/>
          </a:xfrm>
          <a:prstGeom prst="rect">
            <a:avLst/>
          </a:prstGeom>
          <a:solidFill>
            <a:srgbClr val="00B0F0"/>
          </a:solidFill>
          <a:ln w="12700">
            <a:solidFill>
              <a:schemeClr val="tx1"/>
            </a:solidFill>
          </a:ln>
        </p:spPr>
        <p:txBody>
          <a:bodyPr wrap="square">
            <a:spAutoFit/>
          </a:bodyPr>
          <a:lstStyle/>
          <a:p>
            <a:r>
              <a:rPr lang="en-US" sz="3200" b="1" dirty="0">
                <a:solidFill>
                  <a:schemeClr val="bg1"/>
                </a:solidFill>
                <a:latin typeface="Times New Roman" panose="02020603050405020304" pitchFamily="18" charset="0"/>
                <a:cs typeface="Times New Roman" panose="02020603050405020304" pitchFamily="18" charset="0"/>
              </a:rPr>
              <a:t>Sand               </a:t>
            </a:r>
          </a:p>
        </p:txBody>
      </p:sp>
      <p:sp>
        <p:nvSpPr>
          <p:cNvPr id="25" name="Rectangle 24">
            <a:extLst>
              <a:ext uri="{FF2B5EF4-FFF2-40B4-BE49-F238E27FC236}">
                <a16:creationId xmlns:a16="http://schemas.microsoft.com/office/drawing/2014/main" id="{AC41FDFA-A041-4C28-8DB6-AB88603E0CE0}"/>
              </a:ext>
            </a:extLst>
          </p:cNvPr>
          <p:cNvSpPr/>
          <p:nvPr/>
        </p:nvSpPr>
        <p:spPr>
          <a:xfrm>
            <a:off x="6862741" y="3219475"/>
            <a:ext cx="1363317" cy="584775"/>
          </a:xfrm>
          <a:prstGeom prst="rect">
            <a:avLst/>
          </a:prstGeom>
          <a:solidFill>
            <a:srgbClr val="00B0F0"/>
          </a:solidFill>
          <a:ln w="12700">
            <a:solidFill>
              <a:schemeClr val="tx1"/>
            </a:solidFill>
          </a:ln>
        </p:spPr>
        <p:txBody>
          <a:bodyPr wrap="square">
            <a:spAutoFit/>
          </a:bodyPr>
          <a:lstStyle/>
          <a:p>
            <a:r>
              <a:rPr lang="en-US" sz="3200" b="1" dirty="0">
                <a:solidFill>
                  <a:schemeClr val="bg1"/>
                </a:solidFill>
                <a:latin typeface="Times New Roman" panose="02020603050405020304" pitchFamily="18" charset="0"/>
                <a:cs typeface="Times New Roman" panose="02020603050405020304" pitchFamily="18" charset="0"/>
              </a:rPr>
              <a:t>Love               </a:t>
            </a:r>
          </a:p>
        </p:txBody>
      </p:sp>
      <p:sp>
        <p:nvSpPr>
          <p:cNvPr id="26" name="Rectangle 25">
            <a:extLst>
              <a:ext uri="{FF2B5EF4-FFF2-40B4-BE49-F238E27FC236}">
                <a16:creationId xmlns:a16="http://schemas.microsoft.com/office/drawing/2014/main" id="{24044631-8CE5-4575-99DB-B9FB8188283B}"/>
              </a:ext>
            </a:extLst>
          </p:cNvPr>
          <p:cNvSpPr/>
          <p:nvPr/>
        </p:nvSpPr>
        <p:spPr>
          <a:xfrm>
            <a:off x="6130229" y="2634700"/>
            <a:ext cx="1388325" cy="584775"/>
          </a:xfrm>
          <a:prstGeom prst="rect">
            <a:avLst/>
          </a:prstGeom>
          <a:solidFill>
            <a:srgbClr val="00B0F0"/>
          </a:solidFill>
          <a:ln w="12700">
            <a:solidFill>
              <a:schemeClr val="tx1"/>
            </a:solidFill>
          </a:ln>
        </p:spPr>
        <p:txBody>
          <a:bodyPr wrap="square">
            <a:spAutoFit/>
          </a:bodyPr>
          <a:lstStyle/>
          <a:p>
            <a:r>
              <a:rPr lang="en-US" sz="3200" b="1" dirty="0">
                <a:solidFill>
                  <a:schemeClr val="bg1"/>
                </a:solidFill>
                <a:latin typeface="Times New Roman" panose="02020603050405020304" pitchFamily="18" charset="0"/>
                <a:cs typeface="Times New Roman" panose="02020603050405020304" pitchFamily="18" charset="0"/>
              </a:rPr>
              <a:t>above               </a:t>
            </a:r>
          </a:p>
        </p:txBody>
      </p:sp>
      <p:sp>
        <p:nvSpPr>
          <p:cNvPr id="27" name="Rectangle 26">
            <a:extLst>
              <a:ext uri="{FF2B5EF4-FFF2-40B4-BE49-F238E27FC236}">
                <a16:creationId xmlns:a16="http://schemas.microsoft.com/office/drawing/2014/main" id="{9F321A4D-4BAA-4556-ABFA-20AA324453A3}"/>
              </a:ext>
            </a:extLst>
          </p:cNvPr>
          <p:cNvSpPr/>
          <p:nvPr/>
        </p:nvSpPr>
        <p:spPr>
          <a:xfrm>
            <a:off x="9163166" y="4991680"/>
            <a:ext cx="1315598" cy="584775"/>
          </a:xfrm>
          <a:prstGeom prst="rect">
            <a:avLst/>
          </a:prstGeom>
          <a:solidFill>
            <a:srgbClr val="00B0F0"/>
          </a:solidFill>
          <a:ln w="12700">
            <a:solidFill>
              <a:schemeClr val="tx1"/>
            </a:solidFill>
          </a:ln>
        </p:spPr>
        <p:txBody>
          <a:bodyPr wrap="square">
            <a:spAutoFit/>
          </a:bodyPr>
          <a:lstStyle/>
          <a:p>
            <a:r>
              <a:rPr lang="en-US" sz="3200" b="1" dirty="0">
                <a:solidFill>
                  <a:schemeClr val="bg1"/>
                </a:solidFill>
                <a:latin typeface="Times New Roman" panose="02020603050405020304" pitchFamily="18" charset="0"/>
                <a:cs typeface="Times New Roman" panose="02020603050405020304" pitchFamily="18" charset="0"/>
              </a:rPr>
              <a:t>deeds         </a:t>
            </a:r>
          </a:p>
        </p:txBody>
      </p:sp>
      <p:sp>
        <p:nvSpPr>
          <p:cNvPr id="28" name="Rectangle 27">
            <a:extLst>
              <a:ext uri="{FF2B5EF4-FFF2-40B4-BE49-F238E27FC236}">
                <a16:creationId xmlns:a16="http://schemas.microsoft.com/office/drawing/2014/main" id="{074D91C2-E693-4948-A1DD-2A7E69AB0F72}"/>
              </a:ext>
            </a:extLst>
          </p:cNvPr>
          <p:cNvSpPr/>
          <p:nvPr/>
        </p:nvSpPr>
        <p:spPr>
          <a:xfrm>
            <a:off x="9820965" y="5614733"/>
            <a:ext cx="1315598" cy="584775"/>
          </a:xfrm>
          <a:prstGeom prst="rect">
            <a:avLst/>
          </a:prstGeom>
          <a:solidFill>
            <a:srgbClr val="00B0F0"/>
          </a:solidFill>
          <a:ln w="12700">
            <a:solidFill>
              <a:schemeClr val="tx1"/>
            </a:solidFill>
          </a:ln>
        </p:spPr>
        <p:txBody>
          <a:bodyPr wrap="square">
            <a:spAutoFit/>
          </a:bodyPr>
          <a:lstStyle/>
          <a:p>
            <a:r>
              <a:rPr lang="en-US" sz="3200" b="1" dirty="0">
                <a:solidFill>
                  <a:schemeClr val="bg1"/>
                </a:solidFill>
                <a:latin typeface="Times New Roman" panose="02020603050405020304" pitchFamily="18" charset="0"/>
                <a:cs typeface="Times New Roman" panose="02020603050405020304" pitchFamily="18" charset="0"/>
              </a:rPr>
              <a:t>words         </a:t>
            </a:r>
          </a:p>
        </p:txBody>
      </p:sp>
    </p:spTree>
    <p:extLst>
      <p:ext uri="{BB962C8B-B14F-4D97-AF65-F5344CB8AC3E}">
        <p14:creationId xmlns:p14="http://schemas.microsoft.com/office/powerpoint/2010/main" val="1698704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grpId="0" nodeType="clickEffect">
                                  <p:stCondLst>
                                    <p:cond delay="0"/>
                                  </p:stCondLst>
                                  <p:iterate type="lt">
                                    <p:tmPct val="5000"/>
                                  </p:iterate>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par>
                                <p:cTn id="22" presetID="16" presetClass="entr" presetSubtype="37" fill="hold" grpId="0" nodeType="withEffect">
                                  <p:stCondLst>
                                    <p:cond delay="0"/>
                                  </p:stCondLst>
                                  <p:iterate type="lt">
                                    <p:tmPct val="5000"/>
                                  </p:iterate>
                                  <p:childTnLst>
                                    <p:set>
                                      <p:cBhvr>
                                        <p:cTn id="23" dur="1" fill="hold">
                                          <p:stCondLst>
                                            <p:cond delay="0"/>
                                          </p:stCondLst>
                                        </p:cTn>
                                        <p:tgtEl>
                                          <p:spTgt spid="7"/>
                                        </p:tgtEl>
                                        <p:attrNameLst>
                                          <p:attrName>style.visibility</p:attrName>
                                        </p:attrNameLst>
                                      </p:cBhvr>
                                      <p:to>
                                        <p:strVal val="visible"/>
                                      </p:to>
                                    </p:set>
                                    <p:animEffect transition="in" filter="barn(outVertical)">
                                      <p:cBhvr>
                                        <p:cTn id="24" dur="500"/>
                                        <p:tgtEl>
                                          <p:spTgt spid="7"/>
                                        </p:tgtEl>
                                      </p:cBhvr>
                                    </p:animEffect>
                                  </p:childTnLst>
                                </p:cTn>
                              </p:par>
                              <p:par>
                                <p:cTn id="25" presetID="16" presetClass="entr" presetSubtype="37" fill="hold" grpId="0" nodeType="withEffect">
                                  <p:stCondLst>
                                    <p:cond delay="0"/>
                                  </p:stCondLst>
                                  <p:iterate type="lt">
                                    <p:tmPct val="5000"/>
                                  </p:iterate>
                                  <p:childTnLst>
                                    <p:set>
                                      <p:cBhvr>
                                        <p:cTn id="26" dur="1" fill="hold">
                                          <p:stCondLst>
                                            <p:cond delay="0"/>
                                          </p:stCondLst>
                                        </p:cTn>
                                        <p:tgtEl>
                                          <p:spTgt spid="24"/>
                                        </p:tgtEl>
                                        <p:attrNameLst>
                                          <p:attrName>style.visibility</p:attrName>
                                        </p:attrNameLst>
                                      </p:cBhvr>
                                      <p:to>
                                        <p:strVal val="visible"/>
                                      </p:to>
                                    </p:set>
                                    <p:animEffect transition="in" filter="barn(outVertical)">
                                      <p:cBhvr>
                                        <p:cTn id="27" dur="500"/>
                                        <p:tgtEl>
                                          <p:spTgt spid="24"/>
                                        </p:tgtEl>
                                      </p:cBhvr>
                                    </p:animEffect>
                                  </p:childTnLst>
                                </p:cTn>
                              </p:par>
                              <p:par>
                                <p:cTn id="28" presetID="16" presetClass="entr" presetSubtype="37" fill="hold" grpId="0" nodeType="withEffect">
                                  <p:stCondLst>
                                    <p:cond delay="0"/>
                                  </p:stCondLst>
                                  <p:iterate type="lt">
                                    <p:tmPct val="5000"/>
                                  </p:iterate>
                                  <p:childTnLst>
                                    <p:set>
                                      <p:cBhvr>
                                        <p:cTn id="29" dur="1" fill="hold">
                                          <p:stCondLst>
                                            <p:cond delay="0"/>
                                          </p:stCondLst>
                                        </p:cTn>
                                        <p:tgtEl>
                                          <p:spTgt spid="8"/>
                                        </p:tgtEl>
                                        <p:attrNameLst>
                                          <p:attrName>style.visibility</p:attrName>
                                        </p:attrNameLst>
                                      </p:cBhvr>
                                      <p:to>
                                        <p:strVal val="visible"/>
                                      </p:to>
                                    </p:set>
                                    <p:animEffect transition="in" filter="barn(outVertical)">
                                      <p:cBhvr>
                                        <p:cTn id="30" dur="500"/>
                                        <p:tgtEl>
                                          <p:spTgt spid="8"/>
                                        </p:tgtEl>
                                      </p:cBhvr>
                                    </p:animEffect>
                                  </p:childTnLst>
                                </p:cTn>
                              </p:par>
                              <p:par>
                                <p:cTn id="31" presetID="16" presetClass="entr" presetSubtype="37" fill="hold" grpId="0" nodeType="withEffect">
                                  <p:stCondLst>
                                    <p:cond delay="0"/>
                                  </p:stCondLst>
                                  <p:iterate type="lt">
                                    <p:tmPct val="5000"/>
                                  </p:iterate>
                                  <p:childTnLst>
                                    <p:set>
                                      <p:cBhvr>
                                        <p:cTn id="32" dur="1" fill="hold">
                                          <p:stCondLst>
                                            <p:cond delay="0"/>
                                          </p:stCondLst>
                                        </p:cTn>
                                        <p:tgtEl>
                                          <p:spTgt spid="19"/>
                                        </p:tgtEl>
                                        <p:attrNameLst>
                                          <p:attrName>style.visibility</p:attrName>
                                        </p:attrNameLst>
                                      </p:cBhvr>
                                      <p:to>
                                        <p:strVal val="visible"/>
                                      </p:to>
                                    </p:set>
                                    <p:animEffect transition="in" filter="barn(outVertical)">
                                      <p:cBhvr>
                                        <p:cTn id="33" dur="500"/>
                                        <p:tgtEl>
                                          <p:spTgt spid="19"/>
                                        </p:tgtEl>
                                      </p:cBhvr>
                                    </p:animEffect>
                                  </p:childTnLst>
                                </p:cTn>
                              </p:par>
                              <p:par>
                                <p:cTn id="34" presetID="16" presetClass="entr" presetSubtype="37" fill="hold" grpId="0" nodeType="withEffect">
                                  <p:stCondLst>
                                    <p:cond delay="0"/>
                                  </p:stCondLst>
                                  <p:iterate type="lt">
                                    <p:tmPct val="5000"/>
                                  </p:iterate>
                                  <p:childTnLst>
                                    <p:set>
                                      <p:cBhvr>
                                        <p:cTn id="35" dur="1" fill="hold">
                                          <p:stCondLst>
                                            <p:cond delay="0"/>
                                          </p:stCondLst>
                                        </p:cTn>
                                        <p:tgtEl>
                                          <p:spTgt spid="20"/>
                                        </p:tgtEl>
                                        <p:attrNameLst>
                                          <p:attrName>style.visibility</p:attrName>
                                        </p:attrNameLst>
                                      </p:cBhvr>
                                      <p:to>
                                        <p:strVal val="visible"/>
                                      </p:to>
                                    </p:set>
                                    <p:animEffect transition="in" filter="barn(outVertical)">
                                      <p:cBhvr>
                                        <p:cTn id="36" dur="500"/>
                                        <p:tgtEl>
                                          <p:spTgt spid="20"/>
                                        </p:tgtEl>
                                      </p:cBhvr>
                                    </p:animEffect>
                                  </p:childTnLst>
                                </p:cTn>
                              </p:par>
                              <p:par>
                                <p:cTn id="37" presetID="16" presetClass="entr" presetSubtype="37" fill="hold" grpId="0" nodeType="withEffect">
                                  <p:stCondLst>
                                    <p:cond delay="0"/>
                                  </p:stCondLst>
                                  <p:iterate type="lt">
                                    <p:tmPct val="5000"/>
                                  </p:iterate>
                                  <p:childTnLst>
                                    <p:set>
                                      <p:cBhvr>
                                        <p:cTn id="38" dur="1" fill="hold">
                                          <p:stCondLst>
                                            <p:cond delay="0"/>
                                          </p:stCondLst>
                                        </p:cTn>
                                        <p:tgtEl>
                                          <p:spTgt spid="21"/>
                                        </p:tgtEl>
                                        <p:attrNameLst>
                                          <p:attrName>style.visibility</p:attrName>
                                        </p:attrNameLst>
                                      </p:cBhvr>
                                      <p:to>
                                        <p:strVal val="visible"/>
                                      </p:to>
                                    </p:set>
                                    <p:animEffect transition="in" filter="barn(outVertical)">
                                      <p:cBhvr>
                                        <p:cTn id="39" dur="500"/>
                                        <p:tgtEl>
                                          <p:spTgt spid="21"/>
                                        </p:tgtEl>
                                      </p:cBhvr>
                                    </p:animEffect>
                                  </p:childTnLst>
                                </p:cTn>
                              </p:par>
                              <p:par>
                                <p:cTn id="40" presetID="16" presetClass="entr" presetSubtype="37" fill="hold" grpId="0" nodeType="withEffect">
                                  <p:stCondLst>
                                    <p:cond delay="0"/>
                                  </p:stCondLst>
                                  <p:iterate type="lt">
                                    <p:tmPct val="5000"/>
                                  </p:iterate>
                                  <p:childTnLst>
                                    <p:set>
                                      <p:cBhvr>
                                        <p:cTn id="41" dur="1" fill="hold">
                                          <p:stCondLst>
                                            <p:cond delay="0"/>
                                          </p:stCondLst>
                                        </p:cTn>
                                        <p:tgtEl>
                                          <p:spTgt spid="22"/>
                                        </p:tgtEl>
                                        <p:attrNameLst>
                                          <p:attrName>style.visibility</p:attrName>
                                        </p:attrNameLst>
                                      </p:cBhvr>
                                      <p:to>
                                        <p:strVal val="visible"/>
                                      </p:to>
                                    </p:set>
                                    <p:animEffect transition="in" filter="barn(outVertical)">
                                      <p:cBhvr>
                                        <p:cTn id="42" dur="500"/>
                                        <p:tgtEl>
                                          <p:spTgt spid="22"/>
                                        </p:tgtEl>
                                      </p:cBhvr>
                                    </p:animEffect>
                                  </p:childTnLst>
                                </p:cTn>
                              </p:par>
                              <p:par>
                                <p:cTn id="43" presetID="16" presetClass="entr" presetSubtype="37" fill="hold" grpId="0" nodeType="withEffect">
                                  <p:stCondLst>
                                    <p:cond delay="0"/>
                                  </p:stCondLst>
                                  <p:iterate type="lt">
                                    <p:tmPct val="5000"/>
                                  </p:iterate>
                                  <p:childTnLst>
                                    <p:set>
                                      <p:cBhvr>
                                        <p:cTn id="44" dur="1" fill="hold">
                                          <p:stCondLst>
                                            <p:cond delay="0"/>
                                          </p:stCondLst>
                                        </p:cTn>
                                        <p:tgtEl>
                                          <p:spTgt spid="15"/>
                                        </p:tgtEl>
                                        <p:attrNameLst>
                                          <p:attrName>style.visibility</p:attrName>
                                        </p:attrNameLst>
                                      </p:cBhvr>
                                      <p:to>
                                        <p:strVal val="visible"/>
                                      </p:to>
                                    </p:set>
                                    <p:animEffect transition="in" filter="barn(outVertical)">
                                      <p:cBhvr>
                                        <p:cTn id="45" dur="500"/>
                                        <p:tgtEl>
                                          <p:spTgt spid="15"/>
                                        </p:tgtEl>
                                      </p:cBhvr>
                                    </p:animEffect>
                                  </p:childTnLst>
                                </p:cTn>
                              </p:par>
                              <p:par>
                                <p:cTn id="46" presetID="16" presetClass="entr" presetSubtype="37" fill="hold" grpId="0" nodeType="withEffect">
                                  <p:stCondLst>
                                    <p:cond delay="0"/>
                                  </p:stCondLst>
                                  <p:iterate type="lt">
                                    <p:tmPct val="5000"/>
                                  </p:iterate>
                                  <p:childTnLst>
                                    <p:set>
                                      <p:cBhvr>
                                        <p:cTn id="47" dur="1" fill="hold">
                                          <p:stCondLst>
                                            <p:cond delay="0"/>
                                          </p:stCondLst>
                                        </p:cTn>
                                        <p:tgtEl>
                                          <p:spTgt spid="16"/>
                                        </p:tgtEl>
                                        <p:attrNameLst>
                                          <p:attrName>style.visibility</p:attrName>
                                        </p:attrNameLst>
                                      </p:cBhvr>
                                      <p:to>
                                        <p:strVal val="visible"/>
                                      </p:to>
                                    </p:set>
                                    <p:animEffect transition="in" filter="barn(outVertical)">
                                      <p:cBhvr>
                                        <p:cTn id="48" dur="500"/>
                                        <p:tgtEl>
                                          <p:spTgt spid="16"/>
                                        </p:tgtEl>
                                      </p:cBhvr>
                                    </p:animEffect>
                                  </p:childTnLst>
                                </p:cTn>
                              </p:par>
                              <p:par>
                                <p:cTn id="49" presetID="16" presetClass="entr" presetSubtype="37" fill="hold" grpId="0" nodeType="withEffect">
                                  <p:stCondLst>
                                    <p:cond delay="0"/>
                                  </p:stCondLst>
                                  <p:iterate type="lt">
                                    <p:tmPct val="5000"/>
                                  </p:iterate>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16" presetClass="entr" presetSubtype="37" fill="hold" grpId="0" nodeType="withEffect">
                                  <p:stCondLst>
                                    <p:cond delay="0"/>
                                  </p:stCondLst>
                                  <p:iterate type="lt">
                                    <p:tmPct val="5000"/>
                                  </p:iterate>
                                  <p:childTnLst>
                                    <p:set>
                                      <p:cBhvr>
                                        <p:cTn id="53" dur="1" fill="hold">
                                          <p:stCondLst>
                                            <p:cond delay="0"/>
                                          </p:stCondLst>
                                        </p:cTn>
                                        <p:tgtEl>
                                          <p:spTgt spid="25"/>
                                        </p:tgtEl>
                                        <p:attrNameLst>
                                          <p:attrName>style.visibility</p:attrName>
                                        </p:attrNameLst>
                                      </p:cBhvr>
                                      <p:to>
                                        <p:strVal val="visible"/>
                                      </p:to>
                                    </p:set>
                                    <p:animEffect transition="in" filter="barn(outVertical)">
                                      <p:cBhvr>
                                        <p:cTn id="54" dur="500"/>
                                        <p:tgtEl>
                                          <p:spTgt spid="25"/>
                                        </p:tgtEl>
                                      </p:cBhvr>
                                    </p:animEffect>
                                  </p:childTnLst>
                                </p:cTn>
                              </p:par>
                              <p:par>
                                <p:cTn id="55" presetID="16" presetClass="entr" presetSubtype="37" fill="hold" grpId="0" nodeType="withEffect">
                                  <p:stCondLst>
                                    <p:cond delay="0"/>
                                  </p:stCondLst>
                                  <p:iterate type="lt">
                                    <p:tmPct val="5000"/>
                                  </p:iterate>
                                  <p:childTnLst>
                                    <p:set>
                                      <p:cBhvr>
                                        <p:cTn id="56" dur="1" fill="hold">
                                          <p:stCondLst>
                                            <p:cond delay="0"/>
                                          </p:stCondLst>
                                        </p:cTn>
                                        <p:tgtEl>
                                          <p:spTgt spid="13"/>
                                        </p:tgtEl>
                                        <p:attrNameLst>
                                          <p:attrName>style.visibility</p:attrName>
                                        </p:attrNameLst>
                                      </p:cBhvr>
                                      <p:to>
                                        <p:strVal val="visible"/>
                                      </p:to>
                                    </p:set>
                                    <p:animEffect transition="in" filter="barn(outVertical)">
                                      <p:cBhvr>
                                        <p:cTn id="57" dur="500"/>
                                        <p:tgtEl>
                                          <p:spTgt spid="13"/>
                                        </p:tgtEl>
                                      </p:cBhvr>
                                    </p:animEffect>
                                  </p:childTnLst>
                                </p:cTn>
                              </p:par>
                              <p:par>
                                <p:cTn id="58" presetID="16" presetClass="entr" presetSubtype="37" fill="hold" grpId="0" nodeType="withEffect">
                                  <p:stCondLst>
                                    <p:cond delay="0"/>
                                  </p:stCondLst>
                                  <p:iterate type="lt">
                                    <p:tmPct val="5000"/>
                                  </p:iterate>
                                  <p:childTnLst>
                                    <p:set>
                                      <p:cBhvr>
                                        <p:cTn id="59" dur="1" fill="hold">
                                          <p:stCondLst>
                                            <p:cond delay="0"/>
                                          </p:stCondLst>
                                        </p:cTn>
                                        <p:tgtEl>
                                          <p:spTgt spid="14"/>
                                        </p:tgtEl>
                                        <p:attrNameLst>
                                          <p:attrName>style.visibility</p:attrName>
                                        </p:attrNameLst>
                                      </p:cBhvr>
                                      <p:to>
                                        <p:strVal val="visible"/>
                                      </p:to>
                                    </p:set>
                                    <p:animEffect transition="in" filter="barn(outVertical)">
                                      <p:cBhvr>
                                        <p:cTn id="60" dur="500"/>
                                        <p:tgtEl>
                                          <p:spTgt spid="14"/>
                                        </p:tgtEl>
                                      </p:cBhvr>
                                    </p:animEffect>
                                  </p:childTnLst>
                                </p:cTn>
                              </p:par>
                              <p:par>
                                <p:cTn id="61" presetID="16" presetClass="entr" presetSubtype="37" fill="hold" grpId="0" nodeType="withEffect">
                                  <p:stCondLst>
                                    <p:cond delay="0"/>
                                  </p:stCondLst>
                                  <p:iterate type="lt">
                                    <p:tmPct val="5000"/>
                                  </p:iterate>
                                  <p:childTnLst>
                                    <p:set>
                                      <p:cBhvr>
                                        <p:cTn id="62" dur="1" fill="hold">
                                          <p:stCondLst>
                                            <p:cond delay="0"/>
                                          </p:stCondLst>
                                        </p:cTn>
                                        <p:tgtEl>
                                          <p:spTgt spid="27"/>
                                        </p:tgtEl>
                                        <p:attrNameLst>
                                          <p:attrName>style.visibility</p:attrName>
                                        </p:attrNameLst>
                                      </p:cBhvr>
                                      <p:to>
                                        <p:strVal val="visible"/>
                                      </p:to>
                                    </p:set>
                                    <p:animEffect transition="in" filter="barn(outVertical)">
                                      <p:cBhvr>
                                        <p:cTn id="63" dur="500"/>
                                        <p:tgtEl>
                                          <p:spTgt spid="27"/>
                                        </p:tgtEl>
                                      </p:cBhvr>
                                    </p:animEffect>
                                  </p:childTnLst>
                                </p:cTn>
                              </p:par>
                              <p:par>
                                <p:cTn id="64" presetID="16" presetClass="entr" presetSubtype="37" fill="hold" grpId="0" nodeType="withEffect">
                                  <p:stCondLst>
                                    <p:cond delay="0"/>
                                  </p:stCondLst>
                                  <p:iterate type="lt">
                                    <p:tmPct val="5000"/>
                                  </p:iterate>
                                  <p:childTnLst>
                                    <p:set>
                                      <p:cBhvr>
                                        <p:cTn id="65" dur="1" fill="hold">
                                          <p:stCondLst>
                                            <p:cond delay="0"/>
                                          </p:stCondLst>
                                        </p:cTn>
                                        <p:tgtEl>
                                          <p:spTgt spid="28"/>
                                        </p:tgtEl>
                                        <p:attrNameLst>
                                          <p:attrName>style.visibility</p:attrName>
                                        </p:attrNameLst>
                                      </p:cBhvr>
                                      <p:to>
                                        <p:strVal val="visible"/>
                                      </p:to>
                                    </p:set>
                                    <p:animEffect transition="in" filter="barn(outVertical)">
                                      <p:cBhvr>
                                        <p:cTn id="6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3" grpId="0" animBg="1"/>
      <p:bldP spid="14" grpId="0" animBg="1"/>
      <p:bldP spid="15" grpId="0" animBg="1"/>
      <p:bldP spid="16" grpId="0" animBg="1"/>
      <p:bldP spid="19" grpId="0" animBg="1"/>
      <p:bldP spid="20" grpId="0" animBg="1"/>
      <p:bldP spid="21" grpId="0" animBg="1"/>
      <p:bldP spid="22" grpId="0" animBg="1"/>
      <p:bldP spid="24" grpId="0" animBg="1"/>
      <p:bldP spid="25" grpId="0" animBg="1"/>
      <p:bldP spid="26" grpId="0" animBg="1"/>
      <p:bldP spid="27" grpId="0" animBg="1"/>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99679CE-BC26-4358-ADB6-473A7475323E}"/>
              </a:ext>
            </a:extLst>
          </p:cNvPr>
          <p:cNvSpPr/>
          <p:nvPr/>
        </p:nvSpPr>
        <p:spPr>
          <a:xfrm>
            <a:off x="290285" y="224135"/>
            <a:ext cx="11567885" cy="830997"/>
          </a:xfrm>
          <a:prstGeom prst="rect">
            <a:avLst/>
          </a:prstGeom>
          <a:blipFill>
            <a:blip r:embed="rId3"/>
            <a:tile tx="0" ty="0" sx="100000" sy="100000" flip="none" algn="tl"/>
          </a:blipFill>
          <a:ln>
            <a:solidFill>
              <a:srgbClr val="002060"/>
            </a:solidFill>
          </a:ln>
        </p:spPr>
        <p:txBody>
          <a:bodyPr wrap="square">
            <a:spAutoFit/>
          </a:bodyPr>
          <a:lstStyle/>
          <a:p>
            <a:pPr algn="just"/>
            <a:r>
              <a:rPr lang="en-US" sz="2400" b="1" dirty="0">
                <a:solidFill>
                  <a:srgbClr val="FF0000"/>
                </a:solidFill>
                <a:latin typeface="TimesNewRomanPSMT"/>
              </a:rPr>
              <a:t>2.4 </a:t>
            </a:r>
            <a:r>
              <a:rPr lang="en-US" sz="2400" b="1" dirty="0">
                <a:solidFill>
                  <a:srgbClr val="002060"/>
                </a:solidFill>
                <a:latin typeface="TimesNewRomanPSMT"/>
              </a:rPr>
              <a:t>Read the poem in pairs to find out the correct words/phrases from the box and write next to the sentences. You can choose more than one answer.</a:t>
            </a:r>
          </a:p>
        </p:txBody>
      </p:sp>
      <p:sp>
        <p:nvSpPr>
          <p:cNvPr id="3" name="Rectangle 2">
            <a:extLst>
              <a:ext uri="{FF2B5EF4-FFF2-40B4-BE49-F238E27FC236}">
                <a16:creationId xmlns:a16="http://schemas.microsoft.com/office/drawing/2014/main" id="{CA1F5144-6196-4801-8742-DA3AF4A3F224}"/>
              </a:ext>
            </a:extLst>
          </p:cNvPr>
          <p:cNvSpPr/>
          <p:nvPr/>
        </p:nvSpPr>
        <p:spPr>
          <a:xfrm>
            <a:off x="464457" y="2969078"/>
            <a:ext cx="11277600" cy="2677656"/>
          </a:xfrm>
          <a:prstGeom prst="rect">
            <a:avLst/>
          </a:prstGeom>
          <a:solidFill>
            <a:schemeClr val="accent4">
              <a:lumMod val="20000"/>
              <a:lumOff val="80000"/>
            </a:schemeClr>
          </a:solidFill>
          <a:ln>
            <a:solidFill>
              <a:srgbClr val="002060"/>
            </a:solidFill>
          </a:ln>
        </p:spPr>
        <p:txBody>
          <a:bodyPr wrap="square">
            <a:spAutoFit/>
          </a:bodyPr>
          <a:lstStyle/>
          <a:p>
            <a:pPr marL="342900" indent="-342900">
              <a:buAutoNum type="alphaLcParenR"/>
            </a:pPr>
            <a:r>
              <a:rPr lang="en-US" sz="2400" b="1" dirty="0">
                <a:latin typeface="TimesNewRomanPSMT"/>
              </a:rPr>
              <a:t>What makes a land pleasant?........................................................................... </a:t>
            </a:r>
          </a:p>
          <a:p>
            <a:endParaRPr lang="en-US" sz="2400" b="1" dirty="0">
              <a:latin typeface="TimesNewRomanPSMT"/>
            </a:endParaRPr>
          </a:p>
          <a:p>
            <a:r>
              <a:rPr lang="en-US" sz="2400" b="1" dirty="0">
                <a:latin typeface="TimesNewRomanPSMT"/>
              </a:rPr>
              <a:t>b) What makes the earth an Eden?....................................................................... </a:t>
            </a:r>
          </a:p>
          <a:p>
            <a:endParaRPr lang="en-US" sz="2400" b="1" dirty="0">
              <a:latin typeface="TimesNewRomanPSMT"/>
            </a:endParaRPr>
          </a:p>
          <a:p>
            <a:r>
              <a:rPr lang="en-US" sz="2400" b="1" dirty="0">
                <a:latin typeface="TimesNewRomanPSMT"/>
              </a:rPr>
              <a:t>c) How much water makes a mighty ocean? ........................................................ </a:t>
            </a:r>
          </a:p>
          <a:p>
            <a:endParaRPr lang="en-US" sz="2400" b="1" dirty="0">
              <a:latin typeface="TimesNewRomanPSMT"/>
            </a:endParaRPr>
          </a:p>
          <a:p>
            <a:r>
              <a:rPr lang="en-US" sz="2400" b="1" dirty="0">
                <a:latin typeface="TimesNewRomanPSMT"/>
              </a:rPr>
              <a:t>d) What makes the earth heaven?........................................................................</a:t>
            </a:r>
          </a:p>
        </p:txBody>
      </p:sp>
      <p:sp>
        <p:nvSpPr>
          <p:cNvPr id="4" name="Rectangle 3">
            <a:extLst>
              <a:ext uri="{FF2B5EF4-FFF2-40B4-BE49-F238E27FC236}">
                <a16:creationId xmlns:a16="http://schemas.microsoft.com/office/drawing/2014/main" id="{645F2B37-37A4-4019-BB3F-F8E75EADC76B}"/>
              </a:ext>
            </a:extLst>
          </p:cNvPr>
          <p:cNvSpPr/>
          <p:nvPr/>
        </p:nvSpPr>
        <p:spPr>
          <a:xfrm>
            <a:off x="1205574" y="1396280"/>
            <a:ext cx="2959528" cy="461665"/>
          </a:xfrm>
          <a:prstGeom prst="rect">
            <a:avLst/>
          </a:prstGeom>
          <a:ln w="28575">
            <a:solidFill>
              <a:schemeClr val="tx1"/>
            </a:solidFill>
            <a:prstDash val="solid"/>
          </a:ln>
        </p:spPr>
        <p:txBody>
          <a:bodyPr wrap="none">
            <a:spAutoFit/>
          </a:bodyPr>
          <a:lstStyle/>
          <a:p>
            <a:r>
              <a:rPr lang="en-US" sz="2400" b="1" dirty="0">
                <a:solidFill>
                  <a:prstClr val="black"/>
                </a:solidFill>
                <a:latin typeface="TimesNewRomanPSMT"/>
              </a:rPr>
              <a:t>Little drops of water </a:t>
            </a:r>
            <a:endParaRPr lang="en-US" sz="2400" b="1" dirty="0">
              <a:latin typeface="TimesNewRomanPSMT"/>
            </a:endParaRPr>
          </a:p>
        </p:txBody>
      </p:sp>
      <p:sp>
        <p:nvSpPr>
          <p:cNvPr id="5" name="Rectangle 4">
            <a:extLst>
              <a:ext uri="{FF2B5EF4-FFF2-40B4-BE49-F238E27FC236}">
                <a16:creationId xmlns:a16="http://schemas.microsoft.com/office/drawing/2014/main" id="{A4DCAD43-8B88-4F1F-A647-138918643637}"/>
              </a:ext>
            </a:extLst>
          </p:cNvPr>
          <p:cNvSpPr/>
          <p:nvPr/>
        </p:nvSpPr>
        <p:spPr>
          <a:xfrm>
            <a:off x="1205574" y="2096006"/>
            <a:ext cx="2836418" cy="461665"/>
          </a:xfrm>
          <a:prstGeom prst="rect">
            <a:avLst/>
          </a:prstGeom>
          <a:ln w="28575">
            <a:solidFill>
              <a:schemeClr val="tx1"/>
            </a:solidFill>
          </a:ln>
        </p:spPr>
        <p:txBody>
          <a:bodyPr wrap="square">
            <a:spAutoFit/>
          </a:bodyPr>
          <a:lstStyle/>
          <a:p>
            <a:r>
              <a:rPr lang="en-US" sz="2400" b="1" dirty="0">
                <a:solidFill>
                  <a:prstClr val="black"/>
                </a:solidFill>
                <a:latin typeface="TimesNewRomanPSMT"/>
              </a:rPr>
              <a:t>The mighty ages </a:t>
            </a:r>
            <a:endParaRPr lang="en-US" sz="2400" b="1" dirty="0">
              <a:latin typeface="TimesNewRomanPSMT"/>
            </a:endParaRPr>
          </a:p>
        </p:txBody>
      </p:sp>
      <p:sp>
        <p:nvSpPr>
          <p:cNvPr id="6" name="Rectangle 5">
            <a:extLst>
              <a:ext uri="{FF2B5EF4-FFF2-40B4-BE49-F238E27FC236}">
                <a16:creationId xmlns:a16="http://schemas.microsoft.com/office/drawing/2014/main" id="{9243D7F5-45E7-4915-99CA-CB2A7062F6EB}"/>
              </a:ext>
            </a:extLst>
          </p:cNvPr>
          <p:cNvSpPr/>
          <p:nvPr/>
        </p:nvSpPr>
        <p:spPr>
          <a:xfrm>
            <a:off x="5034000" y="1317865"/>
            <a:ext cx="2568332" cy="461665"/>
          </a:xfrm>
          <a:prstGeom prst="rect">
            <a:avLst/>
          </a:prstGeom>
          <a:ln w="28575">
            <a:solidFill>
              <a:schemeClr val="tx1"/>
            </a:solidFill>
          </a:ln>
        </p:spPr>
        <p:txBody>
          <a:bodyPr wrap="square">
            <a:spAutoFit/>
          </a:bodyPr>
          <a:lstStyle/>
          <a:p>
            <a:r>
              <a:rPr lang="en-US" sz="2400" b="1" dirty="0">
                <a:solidFill>
                  <a:prstClr val="black"/>
                </a:solidFill>
                <a:latin typeface="TimesNewRomanPSMT"/>
              </a:rPr>
              <a:t>Words of love </a:t>
            </a:r>
            <a:endParaRPr lang="en-US" sz="2400" b="1" dirty="0">
              <a:latin typeface="TimesNewRomanPSMT"/>
            </a:endParaRPr>
          </a:p>
        </p:txBody>
      </p:sp>
      <p:sp>
        <p:nvSpPr>
          <p:cNvPr id="7" name="Rectangle 6">
            <a:extLst>
              <a:ext uri="{FF2B5EF4-FFF2-40B4-BE49-F238E27FC236}">
                <a16:creationId xmlns:a16="http://schemas.microsoft.com/office/drawing/2014/main" id="{08ACA0DE-5054-4519-9217-10966E3EB22C}"/>
              </a:ext>
            </a:extLst>
          </p:cNvPr>
          <p:cNvSpPr/>
          <p:nvPr/>
        </p:nvSpPr>
        <p:spPr>
          <a:xfrm>
            <a:off x="5094198" y="2082248"/>
            <a:ext cx="2606804" cy="461665"/>
          </a:xfrm>
          <a:prstGeom prst="rect">
            <a:avLst/>
          </a:prstGeom>
          <a:ln w="28575">
            <a:solidFill>
              <a:schemeClr val="tx1"/>
            </a:solidFill>
          </a:ln>
        </p:spPr>
        <p:txBody>
          <a:bodyPr wrap="none">
            <a:spAutoFit/>
          </a:bodyPr>
          <a:lstStyle/>
          <a:p>
            <a:r>
              <a:rPr lang="en-US" sz="2400" b="1" dirty="0">
                <a:latin typeface="TimesNewRomanPSMT"/>
              </a:rPr>
              <a:t>Deeds of kindness </a:t>
            </a:r>
          </a:p>
        </p:txBody>
      </p:sp>
      <p:sp>
        <p:nvSpPr>
          <p:cNvPr id="8" name="Rectangle 7">
            <a:extLst>
              <a:ext uri="{FF2B5EF4-FFF2-40B4-BE49-F238E27FC236}">
                <a16:creationId xmlns:a16="http://schemas.microsoft.com/office/drawing/2014/main" id="{453B5821-0FD5-446E-9FBB-BC75B7F7BB54}"/>
              </a:ext>
            </a:extLst>
          </p:cNvPr>
          <p:cNvSpPr/>
          <p:nvPr/>
        </p:nvSpPr>
        <p:spPr>
          <a:xfrm>
            <a:off x="8320084" y="1317865"/>
            <a:ext cx="2295208" cy="461665"/>
          </a:xfrm>
          <a:prstGeom prst="rect">
            <a:avLst/>
          </a:prstGeom>
          <a:ln w="28575">
            <a:solidFill>
              <a:schemeClr val="tx1"/>
            </a:solidFill>
          </a:ln>
        </p:spPr>
        <p:txBody>
          <a:bodyPr wrap="square">
            <a:spAutoFit/>
          </a:bodyPr>
          <a:lstStyle/>
          <a:p>
            <a:pPr lvl="0"/>
            <a:r>
              <a:rPr lang="en-US" sz="2400" b="1" dirty="0">
                <a:solidFill>
                  <a:prstClr val="black"/>
                </a:solidFill>
                <a:latin typeface="TimesNewRomanPSMT"/>
              </a:rPr>
              <a:t>Grains of sand</a:t>
            </a:r>
          </a:p>
        </p:txBody>
      </p:sp>
    </p:spTree>
    <p:extLst>
      <p:ext uri="{BB962C8B-B14F-4D97-AF65-F5344CB8AC3E}">
        <p14:creationId xmlns:p14="http://schemas.microsoft.com/office/powerpoint/2010/main" val="25592274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E5F665-2261-4A86-9BBD-2A1FFC9AC0FE}"/>
              </a:ext>
            </a:extLst>
          </p:cNvPr>
          <p:cNvSpPr/>
          <p:nvPr/>
        </p:nvSpPr>
        <p:spPr>
          <a:xfrm>
            <a:off x="290285" y="224135"/>
            <a:ext cx="11567885" cy="954107"/>
          </a:xfrm>
          <a:prstGeom prst="rect">
            <a:avLst/>
          </a:prstGeom>
          <a:solidFill>
            <a:schemeClr val="accent1"/>
          </a:solidFill>
        </p:spPr>
        <p:txBody>
          <a:bodyPr wrap="square">
            <a:spAutoFit/>
          </a:bodyPr>
          <a:lstStyle/>
          <a:p>
            <a:pPr algn="just"/>
            <a:r>
              <a:rPr lang="en-US" sz="2800" b="1" dirty="0">
                <a:solidFill>
                  <a:srgbClr val="FF0000"/>
                </a:solidFill>
                <a:latin typeface="Times New Roman" panose="02020603050405020304" pitchFamily="18" charset="0"/>
                <a:cs typeface="Times New Roman" panose="02020603050405020304" pitchFamily="18" charset="0"/>
              </a:rPr>
              <a:t>2.4: </a:t>
            </a:r>
            <a:r>
              <a:rPr lang="en-US" sz="2800" b="1" dirty="0">
                <a:solidFill>
                  <a:schemeClr val="bg1"/>
                </a:solidFill>
                <a:latin typeface="Times New Roman" panose="02020603050405020304" pitchFamily="18" charset="0"/>
                <a:cs typeface="Times New Roman" panose="02020603050405020304" pitchFamily="18" charset="0"/>
              </a:rPr>
              <a:t>Read the poem in pairs to find out the correct words/phrases from the box and write next to the sentences. You can choose more than one answer.</a:t>
            </a:r>
          </a:p>
        </p:txBody>
      </p:sp>
      <p:sp>
        <p:nvSpPr>
          <p:cNvPr id="3" name="Rectangle 2">
            <a:extLst>
              <a:ext uri="{FF2B5EF4-FFF2-40B4-BE49-F238E27FC236}">
                <a16:creationId xmlns:a16="http://schemas.microsoft.com/office/drawing/2014/main" id="{F440A3B0-8A45-45D5-B87D-D8DF3525175E}"/>
              </a:ext>
            </a:extLst>
          </p:cNvPr>
          <p:cNvSpPr/>
          <p:nvPr/>
        </p:nvSpPr>
        <p:spPr>
          <a:xfrm>
            <a:off x="457200" y="2975260"/>
            <a:ext cx="11277600" cy="2677656"/>
          </a:xfrm>
          <a:prstGeom prst="rect">
            <a:avLst/>
          </a:prstGeom>
          <a:solidFill>
            <a:schemeClr val="accent4">
              <a:lumMod val="20000"/>
              <a:lumOff val="80000"/>
            </a:schemeClr>
          </a:solidFill>
          <a:ln w="19050">
            <a:solidFill>
              <a:schemeClr val="tx1"/>
            </a:solidFill>
          </a:ln>
        </p:spPr>
        <p:txBody>
          <a:bodyPr wrap="square">
            <a:spAutoFit/>
          </a:bodyPr>
          <a:lstStyle/>
          <a:p>
            <a:pPr marL="342900" indent="-342900">
              <a:buAutoNum type="alphaLcParenR"/>
            </a:pPr>
            <a:r>
              <a:rPr lang="en-US" sz="2400" b="1" dirty="0">
                <a:latin typeface="Times New Roman" panose="02020603050405020304" pitchFamily="18" charset="0"/>
                <a:cs typeface="Times New Roman" panose="02020603050405020304" pitchFamily="18" charset="0"/>
              </a:rPr>
              <a:t>What makes a land pleasant?........................................................................... </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b) What makes the earth an Eden?....................................................................... </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c) How much water makes a mighty ocean? ........................................................ </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d) What makes the earth heaven?........................................................................</a:t>
            </a:r>
          </a:p>
        </p:txBody>
      </p:sp>
      <p:sp>
        <p:nvSpPr>
          <p:cNvPr id="4" name="Rectangle 3">
            <a:extLst>
              <a:ext uri="{FF2B5EF4-FFF2-40B4-BE49-F238E27FC236}">
                <a16:creationId xmlns:a16="http://schemas.microsoft.com/office/drawing/2014/main" id="{07D7F6D0-B2E5-4759-AAA4-780AF8E61603}"/>
              </a:ext>
            </a:extLst>
          </p:cNvPr>
          <p:cNvSpPr/>
          <p:nvPr/>
        </p:nvSpPr>
        <p:spPr>
          <a:xfrm>
            <a:off x="1205574" y="1396280"/>
            <a:ext cx="2959528" cy="461665"/>
          </a:xfrm>
          <a:prstGeom prst="rect">
            <a:avLst/>
          </a:prstGeom>
          <a:ln w="28575">
            <a:solidFill>
              <a:schemeClr val="tx1"/>
            </a:solidFill>
            <a:prstDash val="solid"/>
          </a:ln>
        </p:spPr>
        <p:txBody>
          <a:bodyPr wrap="none">
            <a:spAutoFit/>
          </a:bodyPr>
          <a:lstStyle/>
          <a:p>
            <a:r>
              <a:rPr lang="en-US" sz="2400" b="1" dirty="0">
                <a:solidFill>
                  <a:prstClr val="black"/>
                </a:solidFill>
                <a:latin typeface="Times New Roman" panose="02020603050405020304" pitchFamily="18" charset="0"/>
                <a:cs typeface="Times New Roman" panose="02020603050405020304" pitchFamily="18" charset="0"/>
              </a:rPr>
              <a:t>Little drops of water </a:t>
            </a:r>
            <a:endParaRPr lang="en-US" sz="2400" b="1" dirty="0">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1A3A1210-D1CD-4236-B553-424E6E7ACE58}"/>
              </a:ext>
            </a:extLst>
          </p:cNvPr>
          <p:cNvSpPr/>
          <p:nvPr/>
        </p:nvSpPr>
        <p:spPr>
          <a:xfrm>
            <a:off x="1205574" y="2096006"/>
            <a:ext cx="2836418" cy="461665"/>
          </a:xfrm>
          <a:prstGeom prst="rect">
            <a:avLst/>
          </a:prstGeom>
          <a:ln w="28575">
            <a:solidFill>
              <a:schemeClr val="tx1"/>
            </a:solidFill>
          </a:ln>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The mighty ages </a:t>
            </a:r>
            <a:endParaRPr lang="en-US" sz="2400" b="1"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6FF69A3E-6A0E-4F4E-8DFE-03120832E6F9}"/>
              </a:ext>
            </a:extLst>
          </p:cNvPr>
          <p:cNvSpPr/>
          <p:nvPr/>
        </p:nvSpPr>
        <p:spPr>
          <a:xfrm>
            <a:off x="5094198" y="1396279"/>
            <a:ext cx="2568332" cy="461665"/>
          </a:xfrm>
          <a:prstGeom prst="rect">
            <a:avLst/>
          </a:prstGeom>
          <a:ln w="28575">
            <a:solidFill>
              <a:schemeClr val="tx1"/>
            </a:solidFill>
          </a:ln>
        </p:spPr>
        <p:txBody>
          <a:bodyPr wrap="square">
            <a:spAutoFit/>
          </a:bodyPr>
          <a:lstStyle/>
          <a:p>
            <a:r>
              <a:rPr lang="en-US" sz="2400" b="1" dirty="0">
                <a:solidFill>
                  <a:prstClr val="black"/>
                </a:solidFill>
                <a:latin typeface="Times New Roman" panose="02020603050405020304" pitchFamily="18" charset="0"/>
                <a:cs typeface="Times New Roman" panose="02020603050405020304" pitchFamily="18" charset="0"/>
              </a:rPr>
              <a:t>Words of love </a:t>
            </a:r>
            <a:endParaRPr lang="en-US" sz="2400" b="1"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80DE3AB1-8068-47FA-BA73-EF654E3F8B17}"/>
              </a:ext>
            </a:extLst>
          </p:cNvPr>
          <p:cNvSpPr/>
          <p:nvPr/>
        </p:nvSpPr>
        <p:spPr>
          <a:xfrm>
            <a:off x="5094198" y="2082248"/>
            <a:ext cx="2606804" cy="461665"/>
          </a:xfrm>
          <a:prstGeom prst="rect">
            <a:avLst/>
          </a:prstGeom>
          <a:ln w="28575">
            <a:solidFill>
              <a:schemeClr val="tx1"/>
            </a:solidFill>
          </a:ln>
        </p:spPr>
        <p:txBody>
          <a:bodyPr wrap="none">
            <a:spAutoFit/>
          </a:bodyPr>
          <a:lstStyle/>
          <a:p>
            <a:r>
              <a:rPr lang="en-US" sz="2400" b="1" dirty="0">
                <a:latin typeface="Times New Roman" panose="02020603050405020304" pitchFamily="18" charset="0"/>
                <a:cs typeface="Times New Roman" panose="02020603050405020304" pitchFamily="18" charset="0"/>
              </a:rPr>
              <a:t>Deeds of kindness </a:t>
            </a:r>
          </a:p>
        </p:txBody>
      </p:sp>
      <p:sp>
        <p:nvSpPr>
          <p:cNvPr id="8" name="Rectangle 7">
            <a:extLst>
              <a:ext uri="{FF2B5EF4-FFF2-40B4-BE49-F238E27FC236}">
                <a16:creationId xmlns:a16="http://schemas.microsoft.com/office/drawing/2014/main" id="{6E2638C9-CBB0-402C-B5FB-AB9BCDB7E95F}"/>
              </a:ext>
            </a:extLst>
          </p:cNvPr>
          <p:cNvSpPr/>
          <p:nvPr/>
        </p:nvSpPr>
        <p:spPr>
          <a:xfrm>
            <a:off x="8343763" y="1399187"/>
            <a:ext cx="2295208" cy="461665"/>
          </a:xfrm>
          <a:prstGeom prst="rect">
            <a:avLst/>
          </a:prstGeom>
          <a:ln w="28575">
            <a:solidFill>
              <a:schemeClr val="tx1"/>
            </a:solidFill>
          </a:ln>
        </p:spPr>
        <p:txBody>
          <a:bodyPr wrap="square">
            <a:spAutoFit/>
          </a:bodyPr>
          <a:lstStyle/>
          <a:p>
            <a:pPr lvl="0"/>
            <a:r>
              <a:rPr lang="en-US" sz="2400" b="1" dirty="0">
                <a:solidFill>
                  <a:prstClr val="black"/>
                </a:solidFill>
                <a:latin typeface="Times New Roman" panose="02020603050405020304" pitchFamily="18" charset="0"/>
                <a:cs typeface="Times New Roman" panose="02020603050405020304" pitchFamily="18" charset="0"/>
              </a:rPr>
              <a:t>Grains of sand</a:t>
            </a:r>
          </a:p>
        </p:txBody>
      </p:sp>
      <p:sp>
        <p:nvSpPr>
          <p:cNvPr id="9" name="Rectangle 8">
            <a:extLst>
              <a:ext uri="{FF2B5EF4-FFF2-40B4-BE49-F238E27FC236}">
                <a16:creationId xmlns:a16="http://schemas.microsoft.com/office/drawing/2014/main" id="{D4A2350E-CD04-47C3-9B76-87AC42B5DA46}"/>
              </a:ext>
            </a:extLst>
          </p:cNvPr>
          <p:cNvSpPr/>
          <p:nvPr/>
        </p:nvSpPr>
        <p:spPr>
          <a:xfrm>
            <a:off x="5644413" y="3579519"/>
            <a:ext cx="2073645" cy="461665"/>
          </a:xfrm>
          <a:prstGeom prst="rect">
            <a:avLst/>
          </a:prstGeom>
        </p:spPr>
        <p:txBody>
          <a:bodyPr wrap="none">
            <a:spAutoFit/>
          </a:bodyPr>
          <a:lstStyle/>
          <a:p>
            <a:r>
              <a:rPr lang="en-US" sz="2400" b="1" dirty="0">
                <a:solidFill>
                  <a:srgbClr val="C00000"/>
                </a:solidFill>
                <a:latin typeface="Times New Roman" panose="02020603050405020304" pitchFamily="18" charset="0"/>
                <a:cs typeface="Times New Roman" panose="02020603050405020304" pitchFamily="18" charset="0"/>
              </a:rPr>
              <a:t>Words of love </a:t>
            </a:r>
          </a:p>
        </p:txBody>
      </p:sp>
      <p:sp>
        <p:nvSpPr>
          <p:cNvPr id="10" name="Rectangle 9">
            <a:extLst>
              <a:ext uri="{FF2B5EF4-FFF2-40B4-BE49-F238E27FC236}">
                <a16:creationId xmlns:a16="http://schemas.microsoft.com/office/drawing/2014/main" id="{F9E4E590-E474-4B27-834B-8A5322C86D9D}"/>
              </a:ext>
            </a:extLst>
          </p:cNvPr>
          <p:cNvSpPr/>
          <p:nvPr/>
        </p:nvSpPr>
        <p:spPr>
          <a:xfrm>
            <a:off x="6335635" y="4291951"/>
            <a:ext cx="2959528" cy="461665"/>
          </a:xfrm>
          <a:prstGeom prst="rect">
            <a:avLst/>
          </a:prstGeom>
        </p:spPr>
        <p:txBody>
          <a:bodyPr wrap="none">
            <a:spAutoFit/>
          </a:bodyPr>
          <a:lstStyle/>
          <a:p>
            <a:r>
              <a:rPr lang="en-US" sz="2400" b="1" dirty="0">
                <a:solidFill>
                  <a:srgbClr val="C00000"/>
                </a:solidFill>
                <a:latin typeface="Times New Roman" panose="02020603050405020304" pitchFamily="18" charset="0"/>
                <a:cs typeface="Times New Roman" panose="02020603050405020304" pitchFamily="18" charset="0"/>
              </a:rPr>
              <a:t>Little drops of water </a:t>
            </a:r>
          </a:p>
        </p:txBody>
      </p:sp>
      <p:sp>
        <p:nvSpPr>
          <p:cNvPr id="11" name="Rectangle 10">
            <a:extLst>
              <a:ext uri="{FF2B5EF4-FFF2-40B4-BE49-F238E27FC236}">
                <a16:creationId xmlns:a16="http://schemas.microsoft.com/office/drawing/2014/main" id="{D8FF6DDD-37A8-49A8-8C87-804873B25793}"/>
              </a:ext>
            </a:extLst>
          </p:cNvPr>
          <p:cNvSpPr/>
          <p:nvPr/>
        </p:nvSpPr>
        <p:spPr>
          <a:xfrm>
            <a:off x="5389654" y="2821445"/>
            <a:ext cx="2117887" cy="461665"/>
          </a:xfrm>
          <a:prstGeom prst="rect">
            <a:avLst/>
          </a:prstGeom>
        </p:spPr>
        <p:txBody>
          <a:bodyPr wrap="none">
            <a:spAutoFit/>
          </a:bodyPr>
          <a:lstStyle/>
          <a:p>
            <a:pPr lvl="0"/>
            <a:r>
              <a:rPr lang="en-US" sz="2400" b="1" dirty="0">
                <a:solidFill>
                  <a:srgbClr val="C00000"/>
                </a:solidFill>
                <a:latin typeface="Times New Roman" panose="02020603050405020304" pitchFamily="18" charset="0"/>
                <a:cs typeface="Times New Roman" panose="02020603050405020304" pitchFamily="18" charset="0"/>
              </a:rPr>
              <a:t>Grains of sand</a:t>
            </a:r>
          </a:p>
        </p:txBody>
      </p:sp>
      <p:sp>
        <p:nvSpPr>
          <p:cNvPr id="12" name="Rectangle 11">
            <a:extLst>
              <a:ext uri="{FF2B5EF4-FFF2-40B4-BE49-F238E27FC236}">
                <a16:creationId xmlns:a16="http://schemas.microsoft.com/office/drawing/2014/main" id="{D44CFC39-4747-4AA5-BC54-7BB8956F21C4}"/>
              </a:ext>
            </a:extLst>
          </p:cNvPr>
          <p:cNvSpPr/>
          <p:nvPr/>
        </p:nvSpPr>
        <p:spPr>
          <a:xfrm>
            <a:off x="5389654" y="4955138"/>
            <a:ext cx="2606804" cy="461665"/>
          </a:xfrm>
          <a:prstGeom prst="rect">
            <a:avLst/>
          </a:prstGeom>
        </p:spPr>
        <p:txBody>
          <a:bodyPr wrap="none">
            <a:spAutoFit/>
          </a:bodyPr>
          <a:lstStyle/>
          <a:p>
            <a:r>
              <a:rPr lang="en-US" sz="2400" b="1" dirty="0">
                <a:solidFill>
                  <a:srgbClr val="C00000"/>
                </a:solidFill>
                <a:latin typeface="Times New Roman" panose="02020603050405020304" pitchFamily="18" charset="0"/>
                <a:cs typeface="Times New Roman" panose="02020603050405020304" pitchFamily="18" charset="0"/>
              </a:rPr>
              <a:t>Deeds of kindness </a:t>
            </a:r>
          </a:p>
        </p:txBody>
      </p:sp>
    </p:spTree>
    <p:extLst>
      <p:ext uri="{BB962C8B-B14F-4D97-AF65-F5344CB8AC3E}">
        <p14:creationId xmlns:p14="http://schemas.microsoft.com/office/powerpoint/2010/main" val="1798487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P spid="10" grpId="0"/>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3FA7B3-7264-4DBE-BBA4-0FF4E93B0280}"/>
              </a:ext>
            </a:extLst>
          </p:cNvPr>
          <p:cNvSpPr/>
          <p:nvPr/>
        </p:nvSpPr>
        <p:spPr>
          <a:xfrm>
            <a:off x="268514" y="1228397"/>
            <a:ext cx="11654971" cy="4401205"/>
          </a:xfrm>
          <a:prstGeom prst="rect">
            <a:avLst/>
          </a:prstGeom>
          <a:solidFill>
            <a:schemeClr val="accent4">
              <a:lumMod val="20000"/>
              <a:lumOff val="80000"/>
            </a:schemeClr>
          </a:solidFill>
          <a:ln>
            <a:solidFill>
              <a:srgbClr val="002060"/>
            </a:solidFill>
          </a:ln>
        </p:spPr>
        <p:txBody>
          <a:bodyPr wrap="square">
            <a:spAutoFit/>
          </a:bodyPr>
          <a:lstStyle/>
          <a:p>
            <a:r>
              <a:rPr lang="en-US" sz="2800" b="1" dirty="0">
                <a:latin typeface="Times New Roman" panose="02020603050405020304" pitchFamily="18" charset="0"/>
                <a:cs typeface="Times New Roman" panose="02020603050405020304" pitchFamily="18" charset="0"/>
              </a:rPr>
              <a:t>Note </a:t>
            </a:r>
          </a:p>
          <a:p>
            <a:r>
              <a:rPr lang="en-US" sz="2800" b="1" dirty="0">
                <a:latin typeface="Times New Roman" panose="02020603050405020304" pitchFamily="18" charset="0"/>
                <a:cs typeface="Times New Roman" panose="02020603050405020304" pitchFamily="18" charset="0"/>
              </a:rPr>
              <a:t>A poem is a kind of literary writing. It has some characteristics. Two of them are Stanza and Rhyming. </a:t>
            </a:r>
          </a:p>
          <a:p>
            <a:endParaRPr lang="en-US" sz="2800" b="1"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Stanza: A stanza is a group of lines in a poem. It consists of two or more lines arranged together as a unit. Most poems are divided into stanzas. A stanza in a poem is like a paragraph in an essay.</a:t>
            </a:r>
          </a:p>
          <a:p>
            <a:r>
              <a:rPr lang="en-US" sz="2800" b="1" dirty="0">
                <a:latin typeface="Times New Roman" panose="02020603050405020304" pitchFamily="18" charset="0"/>
                <a:cs typeface="Times New Roman" panose="02020603050405020304" pitchFamily="18" charset="0"/>
              </a:rPr>
              <a:t> </a:t>
            </a:r>
          </a:p>
          <a:p>
            <a:r>
              <a:rPr lang="en-US" sz="2800" b="1" dirty="0">
                <a:latin typeface="Times New Roman" panose="02020603050405020304" pitchFamily="18" charset="0"/>
                <a:cs typeface="Times New Roman" panose="02020603050405020304" pitchFamily="18" charset="0"/>
              </a:rPr>
              <a:t>Rhyming: The similar sounding words at the ends of the alternate lines of a poem.</a:t>
            </a:r>
          </a:p>
        </p:txBody>
      </p:sp>
      <p:sp>
        <p:nvSpPr>
          <p:cNvPr id="3" name="Rectangle 2">
            <a:extLst>
              <a:ext uri="{FF2B5EF4-FFF2-40B4-BE49-F238E27FC236}">
                <a16:creationId xmlns:a16="http://schemas.microsoft.com/office/drawing/2014/main" id="{0FF371EA-51E3-4E56-93E0-45C0908DC659}"/>
              </a:ext>
            </a:extLst>
          </p:cNvPr>
          <p:cNvSpPr/>
          <p:nvPr/>
        </p:nvSpPr>
        <p:spPr>
          <a:xfrm>
            <a:off x="620266" y="225362"/>
            <a:ext cx="11117724" cy="584775"/>
          </a:xfrm>
          <a:prstGeom prst="rect">
            <a:avLst/>
          </a:prstGeom>
          <a:solidFill>
            <a:schemeClr val="tx1"/>
          </a:solidFill>
        </p:spPr>
        <p:txBody>
          <a:bodyPr wrap="none">
            <a:spAutoFit/>
          </a:bodyPr>
          <a:lstStyle/>
          <a:p>
            <a:r>
              <a:rPr lang="en-US" sz="3200" b="1" dirty="0">
                <a:solidFill>
                  <a:schemeClr val="bg1"/>
                </a:solidFill>
                <a:latin typeface="Times New Roman" panose="02020603050405020304" pitchFamily="18" charset="0"/>
                <a:cs typeface="Times New Roman" panose="02020603050405020304" pitchFamily="18" charset="0"/>
              </a:rPr>
              <a:t>2.5: Read the note and answer the following questions in pairs.</a:t>
            </a:r>
          </a:p>
        </p:txBody>
      </p:sp>
    </p:spTree>
    <p:extLst>
      <p:ext uri="{BB962C8B-B14F-4D97-AF65-F5344CB8AC3E}">
        <p14:creationId xmlns:p14="http://schemas.microsoft.com/office/powerpoint/2010/main" val="4133999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up)">
                                      <p:cBhvr>
                                        <p:cTn id="10" dur="500"/>
                                        <p:tgtEl>
                                          <p:spTgt spid="2">
                                            <p:txEl>
                                              <p:pRg st="1" end="1"/>
                                            </p:txEl>
                                          </p:spTgt>
                                        </p:tgtEl>
                                      </p:cBhvr>
                                    </p:animEffect>
                                  </p:childTnLst>
                                </p:cTn>
                              </p:par>
                              <p:par>
                                <p:cTn id="11" presetID="22" presetClass="entr" presetSubtype="1"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wipe(up)">
                                      <p:cBhvr>
                                        <p:cTn id="13" dur="500"/>
                                        <p:tgtEl>
                                          <p:spTgt spid="2">
                                            <p:txEl>
                                              <p:pRg st="3" end="3"/>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2">
                                            <p:txEl>
                                              <p:pRg st="4" end="4"/>
                                            </p:txEl>
                                          </p:spTgt>
                                        </p:tgtEl>
                                        <p:attrNameLst>
                                          <p:attrName>style.visibility</p:attrName>
                                        </p:attrNameLst>
                                      </p:cBhvr>
                                      <p:to>
                                        <p:strVal val="visible"/>
                                      </p:to>
                                    </p:set>
                                    <p:animEffect transition="in" filter="wipe(up)">
                                      <p:cBhvr>
                                        <p:cTn id="16" dur="500"/>
                                        <p:tgtEl>
                                          <p:spTgt spid="2">
                                            <p:txEl>
                                              <p:pRg st="4" end="4"/>
                                            </p:txEl>
                                          </p:spTgt>
                                        </p:tgtEl>
                                      </p:cBhvr>
                                    </p:animEffect>
                                  </p:childTnLst>
                                </p:cTn>
                              </p:par>
                              <p:par>
                                <p:cTn id="17" presetID="22" presetClass="entr" presetSubtype="1"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wipe(up)">
                                      <p:cBhvr>
                                        <p:cTn id="1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0D37954-7684-47A2-AD06-F847B3D3F064}"/>
              </a:ext>
            </a:extLst>
          </p:cNvPr>
          <p:cNvSpPr txBox="1"/>
          <p:nvPr/>
        </p:nvSpPr>
        <p:spPr>
          <a:xfrm>
            <a:off x="428626" y="263488"/>
            <a:ext cx="11430000" cy="954107"/>
          </a:xfrm>
          <a:prstGeom prst="rect">
            <a:avLst/>
          </a:prstGeom>
          <a:blipFill>
            <a:blip r:embed="rId3"/>
            <a:tile tx="0" ty="0" sx="100000" sy="100000" flip="none" algn="tl"/>
          </a:blipFill>
          <a:ln>
            <a:solidFill>
              <a:srgbClr val="002060"/>
            </a:solidFill>
          </a:ln>
        </p:spPr>
        <p:txBody>
          <a:bodyPr wrap="square">
            <a:spAutoFit/>
          </a:bodyPr>
          <a:lstStyle/>
          <a:p>
            <a:pPr algn="l"/>
            <a:r>
              <a:rPr lang="en-US" sz="2800" b="1" i="0" u="none" strike="noStrike" baseline="0" dirty="0">
                <a:solidFill>
                  <a:srgbClr val="33CD00"/>
                </a:solidFill>
                <a:latin typeface="TimesNewRomanPS-BoldMT"/>
              </a:rPr>
              <a:t>Questions:</a:t>
            </a:r>
          </a:p>
          <a:p>
            <a:pPr algn="l"/>
            <a:r>
              <a:rPr lang="en-GB" sz="2800" b="0" i="0" u="none" strike="noStrike" baseline="0" dirty="0">
                <a:solidFill>
                  <a:srgbClr val="000000"/>
                </a:solidFill>
                <a:latin typeface="TimesNewRomanPSMT"/>
              </a:rPr>
              <a:t>a) How many stanzas are there in the poem titled ‘Little things’?</a:t>
            </a:r>
          </a:p>
        </p:txBody>
      </p:sp>
      <p:pic>
        <p:nvPicPr>
          <p:cNvPr id="10" name="Picture 9">
            <a:extLst>
              <a:ext uri="{FF2B5EF4-FFF2-40B4-BE49-F238E27FC236}">
                <a16:creationId xmlns:a16="http://schemas.microsoft.com/office/drawing/2014/main" id="{186D7B60-A723-4BCD-969C-4DC0B138FF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219" y="1217595"/>
            <a:ext cx="5305806" cy="5248753"/>
          </a:xfrm>
          <a:prstGeom prst="rect">
            <a:avLst/>
          </a:prstGeom>
        </p:spPr>
      </p:pic>
      <p:sp>
        <p:nvSpPr>
          <p:cNvPr id="11" name="TextBox 10">
            <a:extLst>
              <a:ext uri="{FF2B5EF4-FFF2-40B4-BE49-F238E27FC236}">
                <a16:creationId xmlns:a16="http://schemas.microsoft.com/office/drawing/2014/main" id="{F2052373-CAC7-457C-8723-111D7E00575F}"/>
              </a:ext>
            </a:extLst>
          </p:cNvPr>
          <p:cNvSpPr txBox="1"/>
          <p:nvPr/>
        </p:nvSpPr>
        <p:spPr>
          <a:xfrm>
            <a:off x="380618" y="3206713"/>
            <a:ext cx="5715000" cy="954107"/>
          </a:xfrm>
          <a:prstGeom prst="rect">
            <a:avLst/>
          </a:prstGeom>
          <a:blipFill>
            <a:blip r:embed="rId3"/>
            <a:tile tx="0" ty="0" sx="100000" sy="100000" flip="none" algn="tl"/>
          </a:blipFill>
          <a:ln>
            <a:solidFill>
              <a:srgbClr val="002060"/>
            </a:solidFill>
          </a:ln>
        </p:spPr>
        <p:txBody>
          <a:bodyPr wrap="square">
            <a:spAutoFit/>
          </a:bodyPr>
          <a:lstStyle/>
          <a:p>
            <a:pPr algn="l"/>
            <a:r>
              <a:rPr lang="en-GB" sz="2800" dirty="0">
                <a:solidFill>
                  <a:srgbClr val="000000"/>
                </a:solidFill>
                <a:latin typeface="TimesNewRomanPSMT"/>
              </a:rPr>
              <a:t>Answer: There are three stanzas in the poem.</a:t>
            </a:r>
            <a:endParaRPr lang="en-GB" sz="2800" b="0" i="0" u="none" strike="noStrike" baseline="0" dirty="0">
              <a:solidFill>
                <a:srgbClr val="000000"/>
              </a:solidFill>
              <a:latin typeface="TimesNewRomanPSMT"/>
            </a:endParaRPr>
          </a:p>
        </p:txBody>
      </p:sp>
    </p:spTree>
    <p:extLst>
      <p:ext uri="{BB962C8B-B14F-4D97-AF65-F5344CB8AC3E}">
        <p14:creationId xmlns:p14="http://schemas.microsoft.com/office/powerpoint/2010/main" val="20590681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0D37954-7684-47A2-AD06-F847B3D3F064}"/>
              </a:ext>
            </a:extLst>
          </p:cNvPr>
          <p:cNvSpPr txBox="1"/>
          <p:nvPr/>
        </p:nvSpPr>
        <p:spPr>
          <a:xfrm>
            <a:off x="1" y="185649"/>
            <a:ext cx="5714999" cy="1077218"/>
          </a:xfrm>
          <a:prstGeom prst="rect">
            <a:avLst/>
          </a:prstGeom>
          <a:solidFill>
            <a:schemeClr val="accent4">
              <a:lumMod val="20000"/>
              <a:lumOff val="80000"/>
            </a:schemeClr>
          </a:solidFill>
          <a:ln>
            <a:solidFill>
              <a:srgbClr val="002060"/>
            </a:solidFill>
          </a:ln>
        </p:spPr>
        <p:txBody>
          <a:bodyPr wrap="square">
            <a:spAutoFit/>
          </a:bodyPr>
          <a:lstStyle/>
          <a:p>
            <a:pPr algn="l"/>
            <a:r>
              <a:rPr lang="en-US" sz="2800" b="1" i="0" u="none" strike="noStrike" baseline="0" dirty="0">
                <a:solidFill>
                  <a:srgbClr val="33CD00"/>
                </a:solidFill>
                <a:latin typeface="TimesNewRomanPS-BoldMT"/>
              </a:rPr>
              <a:t>Questions:</a:t>
            </a:r>
          </a:p>
          <a:p>
            <a:pPr algn="l"/>
            <a:r>
              <a:rPr lang="en-GB" sz="3600" b="0" i="0" u="none" strike="noStrike" baseline="0" dirty="0">
                <a:solidFill>
                  <a:srgbClr val="000000"/>
                </a:solidFill>
                <a:latin typeface="TimesNewRomanPSMT"/>
              </a:rPr>
              <a:t>b) Match the rhyming words.</a:t>
            </a:r>
            <a:endParaRPr lang="en-US" sz="3600" dirty="0"/>
          </a:p>
        </p:txBody>
      </p:sp>
      <p:graphicFrame>
        <p:nvGraphicFramePr>
          <p:cNvPr id="4" name="Table 4">
            <a:extLst>
              <a:ext uri="{FF2B5EF4-FFF2-40B4-BE49-F238E27FC236}">
                <a16:creationId xmlns:a16="http://schemas.microsoft.com/office/drawing/2014/main" id="{6DE3E697-467B-44A4-8448-3ED3D743AF7D}"/>
              </a:ext>
            </a:extLst>
          </p:cNvPr>
          <p:cNvGraphicFramePr>
            <a:graphicFrameLocks noGrp="1"/>
          </p:cNvGraphicFramePr>
          <p:nvPr>
            <p:extLst>
              <p:ext uri="{D42A27DB-BD31-4B8C-83A1-F6EECF244321}">
                <p14:modId xmlns:p14="http://schemas.microsoft.com/office/powerpoint/2010/main" val="866591740"/>
              </p:ext>
            </p:extLst>
          </p:nvPr>
        </p:nvGraphicFramePr>
        <p:xfrm>
          <a:off x="1096026" y="1640766"/>
          <a:ext cx="4127010" cy="3840480"/>
        </p:xfrm>
        <a:graphic>
          <a:graphicData uri="http://schemas.openxmlformats.org/drawingml/2006/table">
            <a:tbl>
              <a:tblPr firstRow="1" bandRow="1">
                <a:tableStyleId>{5C22544A-7EE6-4342-B048-85BDC9FD1C3A}</a:tableStyleId>
              </a:tblPr>
              <a:tblGrid>
                <a:gridCol w="2063505">
                  <a:extLst>
                    <a:ext uri="{9D8B030D-6E8A-4147-A177-3AD203B41FA5}">
                      <a16:colId xmlns:a16="http://schemas.microsoft.com/office/drawing/2014/main" val="2280290514"/>
                    </a:ext>
                  </a:extLst>
                </a:gridCol>
                <a:gridCol w="2063505">
                  <a:extLst>
                    <a:ext uri="{9D8B030D-6E8A-4147-A177-3AD203B41FA5}">
                      <a16:colId xmlns:a16="http://schemas.microsoft.com/office/drawing/2014/main" val="3941836167"/>
                    </a:ext>
                  </a:extLst>
                </a:gridCol>
              </a:tblGrid>
              <a:tr h="0">
                <a:tc>
                  <a:txBody>
                    <a:bodyPr/>
                    <a:lstStyle/>
                    <a:p>
                      <a:r>
                        <a:rPr kumimoji="0" lang="en-US" sz="3600" b="1" i="0" u="none" strike="noStrike" kern="1200" cap="none" spc="0" normalizeH="0" baseline="0" noProof="0" dirty="0">
                          <a:ln>
                            <a:noFill/>
                          </a:ln>
                          <a:solidFill>
                            <a:prstClr val="black"/>
                          </a:solidFill>
                          <a:effectLst/>
                          <a:uLnTx/>
                          <a:uFillTx/>
                          <a:latin typeface="TimesNewRomanPS-BoldMT"/>
                          <a:ea typeface="+mn-ea"/>
                          <a:cs typeface="+mn-cs"/>
                        </a:rPr>
                        <a:t>Cat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NewRomanPS-BoldMT"/>
                          <a:ea typeface="+mn-ea"/>
                          <a:cs typeface="+mn-cs"/>
                        </a:rPr>
                        <a:t> Stay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12025891"/>
                  </a:ext>
                </a:extLst>
              </a:tr>
              <a:tr h="370840">
                <a:tc>
                  <a:txBody>
                    <a:bodyPr/>
                    <a:lstStyle/>
                    <a:p>
                      <a:r>
                        <a:rPr kumimoji="0" lang="en-US" sz="3600" b="1" i="0" u="none" strike="noStrike" kern="1200" cap="none" spc="0" normalizeH="0" baseline="0" noProof="0" dirty="0">
                          <a:ln>
                            <a:noFill/>
                          </a:ln>
                          <a:solidFill>
                            <a:prstClr val="black"/>
                          </a:solidFill>
                          <a:effectLst/>
                          <a:uLnTx/>
                          <a:uFillTx/>
                          <a:latin typeface="TimesNewRomanPS-BoldMT"/>
                          <a:ea typeface="+mn-ea"/>
                          <a:cs typeface="+mn-cs"/>
                        </a:rPr>
                        <a:t>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NewRomanPS-BoldMT"/>
                          <a:ea typeface="+mn-ea"/>
                          <a:cs typeface="+mn-cs"/>
                        </a:rPr>
                        <a:t> 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0867539"/>
                  </a:ext>
                </a:extLst>
              </a:tr>
              <a:tr h="370840">
                <a:tc>
                  <a:txBody>
                    <a:bodyPr/>
                    <a:lstStyle/>
                    <a:p>
                      <a:r>
                        <a:rPr kumimoji="0" lang="en-US" sz="3600" b="1" i="0" u="none" strike="noStrike" kern="1200" cap="none" spc="0" normalizeH="0" baseline="0" noProof="0" dirty="0">
                          <a:ln>
                            <a:noFill/>
                          </a:ln>
                          <a:solidFill>
                            <a:prstClr val="black"/>
                          </a:solidFill>
                          <a:effectLst/>
                          <a:uLnTx/>
                          <a:uFillTx/>
                          <a:latin typeface="TimesNewRomanPS-BoldMT"/>
                          <a:ea typeface="+mn-ea"/>
                          <a:cs typeface="+mn-cs"/>
                        </a:rPr>
                        <a:t>Coat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NewRomanPS-BoldMT"/>
                          <a:ea typeface="+mn-ea"/>
                          <a:cs typeface="+mn-cs"/>
                        </a:rPr>
                        <a:t> Hat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6497512"/>
                  </a:ext>
                </a:extLst>
              </a:tr>
              <a:tr h="370840">
                <a:tc>
                  <a:txBody>
                    <a:bodyPr/>
                    <a:lstStyle/>
                    <a:p>
                      <a:r>
                        <a:rPr kumimoji="0" lang="en-US" sz="3600" b="1" i="0" u="none" strike="noStrike" kern="1200" cap="none" spc="0" normalizeH="0" baseline="0" noProof="0" dirty="0">
                          <a:ln>
                            <a:noFill/>
                          </a:ln>
                          <a:solidFill>
                            <a:prstClr val="black"/>
                          </a:solidFill>
                          <a:effectLst/>
                          <a:uLnTx/>
                          <a:uFillTx/>
                          <a:latin typeface="TimesNewRomanPS-BoldMT"/>
                          <a:ea typeface="+mn-ea"/>
                          <a:cs typeface="+mn-cs"/>
                        </a:rPr>
                        <a:t>Pick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NewRomanPS-BoldMT"/>
                          <a:ea typeface="+mn-ea"/>
                          <a:cs typeface="+mn-cs"/>
                        </a:rPr>
                        <a:t> Boat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2809805"/>
                  </a:ext>
                </a:extLst>
              </a:tr>
              <a:tr h="370840">
                <a:tc>
                  <a:txBody>
                    <a:bodyPr/>
                    <a:lstStyle/>
                    <a:p>
                      <a:r>
                        <a:rPr kumimoji="0" lang="en-US" sz="3600" b="1" i="0" u="none" strike="noStrike" kern="1200" cap="none" spc="0" normalizeH="0" baseline="0" noProof="0" dirty="0">
                          <a:ln>
                            <a:noFill/>
                          </a:ln>
                          <a:solidFill>
                            <a:prstClr val="black"/>
                          </a:solidFill>
                          <a:effectLst/>
                          <a:uLnTx/>
                          <a:uFillTx/>
                          <a:latin typeface="TimesNewRomanPS-BoldMT"/>
                          <a:ea typeface="+mn-ea"/>
                          <a:cs typeface="+mn-cs"/>
                        </a:rPr>
                        <a:t>Sand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NewRomanPS-BoldMT"/>
                          <a:ea typeface="+mn-ea"/>
                          <a:cs typeface="+mn-cs"/>
                        </a:rPr>
                        <a:t>  How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287364"/>
                  </a:ext>
                </a:extLst>
              </a:tr>
              <a:tr h="370840">
                <a:tc>
                  <a:txBody>
                    <a:bodyPr/>
                    <a:lstStyle/>
                    <a:p>
                      <a:r>
                        <a:rPr kumimoji="0" lang="en-US" sz="3600" b="1" i="0" u="none" strike="noStrike" kern="1200" cap="none" spc="0" normalizeH="0" baseline="0" noProof="0" dirty="0">
                          <a:ln>
                            <a:noFill/>
                          </a:ln>
                          <a:solidFill>
                            <a:prstClr val="black"/>
                          </a:solidFill>
                          <a:effectLst/>
                          <a:uLnTx/>
                          <a:uFillTx/>
                          <a:latin typeface="TimesNewRomanPS-BoldMT"/>
                          <a:ea typeface="+mn-ea"/>
                          <a:cs typeface="+mn-cs"/>
                        </a:rPr>
                        <a:t>Now</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NewRomanPS-BoldMT"/>
                          <a:ea typeface="+mn-ea"/>
                          <a:cs typeface="+mn-cs"/>
                        </a:rPr>
                        <a:t> Kick</a:t>
                      </a:r>
                      <a:endParaRPr kumimoji="0" lang="en-US" sz="36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0179719"/>
                  </a:ext>
                </a:extLst>
              </a:tr>
            </a:tbl>
          </a:graphicData>
        </a:graphic>
      </p:graphicFrame>
      <p:sp>
        <p:nvSpPr>
          <p:cNvPr id="6" name="Arrow: Down 5">
            <a:extLst>
              <a:ext uri="{FF2B5EF4-FFF2-40B4-BE49-F238E27FC236}">
                <a16:creationId xmlns:a16="http://schemas.microsoft.com/office/drawing/2014/main" id="{1BB5FF89-9AEE-471A-8C19-CD283B221039}"/>
              </a:ext>
            </a:extLst>
          </p:cNvPr>
          <p:cNvSpPr/>
          <p:nvPr/>
        </p:nvSpPr>
        <p:spPr>
          <a:xfrm rot="18457938">
            <a:off x="2941029" y="1364671"/>
            <a:ext cx="109331" cy="238663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Down 8">
            <a:extLst>
              <a:ext uri="{FF2B5EF4-FFF2-40B4-BE49-F238E27FC236}">
                <a16:creationId xmlns:a16="http://schemas.microsoft.com/office/drawing/2014/main" id="{48B68277-E9E6-46F4-A751-18265D090DA3}"/>
              </a:ext>
            </a:extLst>
          </p:cNvPr>
          <p:cNvSpPr/>
          <p:nvPr/>
        </p:nvSpPr>
        <p:spPr>
          <a:xfrm rot="14518376">
            <a:off x="3195320" y="1381567"/>
            <a:ext cx="146122" cy="1768923"/>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Down 9">
            <a:extLst>
              <a:ext uri="{FF2B5EF4-FFF2-40B4-BE49-F238E27FC236}">
                <a16:creationId xmlns:a16="http://schemas.microsoft.com/office/drawing/2014/main" id="{D332B674-1100-4DEB-A50E-6372657BF7DE}"/>
              </a:ext>
            </a:extLst>
          </p:cNvPr>
          <p:cNvSpPr/>
          <p:nvPr/>
        </p:nvSpPr>
        <p:spPr>
          <a:xfrm rot="18004842">
            <a:off x="3174162" y="2632324"/>
            <a:ext cx="89718" cy="185736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AD1AEAF0-CBB8-479E-8850-D085C48AA21D}"/>
              </a:ext>
            </a:extLst>
          </p:cNvPr>
          <p:cNvSpPr/>
          <p:nvPr/>
        </p:nvSpPr>
        <p:spPr>
          <a:xfrm rot="18457938">
            <a:off x="3158898" y="3376700"/>
            <a:ext cx="109331" cy="2386632"/>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4734280E-DBD6-4021-B315-C95BD013F907}"/>
              </a:ext>
            </a:extLst>
          </p:cNvPr>
          <p:cNvSpPr/>
          <p:nvPr/>
        </p:nvSpPr>
        <p:spPr>
          <a:xfrm rot="13947118">
            <a:off x="3158995" y="2191274"/>
            <a:ext cx="112546" cy="293550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48626700-97F1-49DF-B795-FABCCBC0861A}"/>
              </a:ext>
            </a:extLst>
          </p:cNvPr>
          <p:cNvSpPr/>
          <p:nvPr/>
        </p:nvSpPr>
        <p:spPr>
          <a:xfrm rot="14584258">
            <a:off x="3095362" y="4087691"/>
            <a:ext cx="128339" cy="1489107"/>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Table 15">
            <a:extLst>
              <a:ext uri="{FF2B5EF4-FFF2-40B4-BE49-F238E27FC236}">
                <a16:creationId xmlns:a16="http://schemas.microsoft.com/office/drawing/2014/main" id="{BE3ACC24-97F4-46FC-B1AC-043EB4B7C71E}"/>
              </a:ext>
            </a:extLst>
          </p:cNvPr>
          <p:cNvGraphicFramePr>
            <a:graphicFrameLocks noGrp="1"/>
          </p:cNvGraphicFramePr>
          <p:nvPr>
            <p:extLst>
              <p:ext uri="{D42A27DB-BD31-4B8C-83A1-F6EECF244321}">
                <p14:modId xmlns:p14="http://schemas.microsoft.com/office/powerpoint/2010/main" val="369679845"/>
              </p:ext>
            </p:extLst>
          </p:nvPr>
        </p:nvGraphicFramePr>
        <p:xfrm>
          <a:off x="5886452" y="1640766"/>
          <a:ext cx="5209522" cy="2764723"/>
        </p:xfrm>
        <a:graphic>
          <a:graphicData uri="http://schemas.openxmlformats.org/drawingml/2006/table">
            <a:tbl>
              <a:tblPr firstRow="1" bandRow="1">
                <a:tableStyleId>{5940675A-B579-460E-94D1-54222C63F5DA}</a:tableStyleId>
              </a:tblPr>
              <a:tblGrid>
                <a:gridCol w="960398">
                  <a:extLst>
                    <a:ext uri="{9D8B030D-6E8A-4147-A177-3AD203B41FA5}">
                      <a16:colId xmlns:a16="http://schemas.microsoft.com/office/drawing/2014/main" val="20000"/>
                    </a:ext>
                  </a:extLst>
                </a:gridCol>
                <a:gridCol w="1011558">
                  <a:extLst>
                    <a:ext uri="{9D8B030D-6E8A-4147-A177-3AD203B41FA5}">
                      <a16:colId xmlns:a16="http://schemas.microsoft.com/office/drawing/2014/main" val="20001"/>
                    </a:ext>
                  </a:extLst>
                </a:gridCol>
                <a:gridCol w="3237566">
                  <a:extLst>
                    <a:ext uri="{9D8B030D-6E8A-4147-A177-3AD203B41FA5}">
                      <a16:colId xmlns:a16="http://schemas.microsoft.com/office/drawing/2014/main" val="3764757090"/>
                    </a:ext>
                  </a:extLst>
                </a:gridCol>
              </a:tblGrid>
              <a:tr h="478723">
                <a:tc>
                  <a:txBody>
                    <a:bodyPr/>
                    <a:lstStyle/>
                    <a:p>
                      <a:pPr algn="ctr"/>
                      <a:r>
                        <a:rPr lang="en-US" sz="2400" b="1" dirty="0">
                          <a:latin typeface="TimesNewRomanPS-BoldMT"/>
                        </a:rPr>
                        <a:t>Cat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TimesNewRomanPS-BoldMT"/>
                        </a:rPr>
                        <a:t>Hat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TimesNewRomanPS-BoldMT"/>
                          <a:ea typeface="+mn-ea"/>
                          <a:cs typeface="+mn-cs"/>
                        </a:rPr>
                        <a:t>Bat, Fat, Mat, Rat, </a:t>
                      </a:r>
                    </a:p>
                  </a:txBody>
                  <a:tcPr>
                    <a:solidFill>
                      <a:schemeClr val="accent4">
                        <a:lumMod val="20000"/>
                        <a:lumOff val="80000"/>
                      </a:schemeClr>
                    </a:solidFill>
                  </a:tcPr>
                </a:tc>
                <a:extLst>
                  <a:ext uri="{0D108BD9-81ED-4DB2-BD59-A6C34878D82A}">
                    <a16:rowId xmlns:a16="http://schemas.microsoft.com/office/drawing/2014/main" val="10000"/>
                  </a:ext>
                </a:extLst>
              </a:tr>
              <a:tr h="370840">
                <a:tc>
                  <a:txBody>
                    <a:bodyPr/>
                    <a:lstStyle/>
                    <a:p>
                      <a:pPr algn="ctr"/>
                      <a:r>
                        <a:rPr lang="en-US" sz="2400" b="1" dirty="0">
                          <a:latin typeface="TimesNewRomanPS-BoldMT"/>
                        </a:rPr>
                        <a:t>Day </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TimesNewRomanPS-BoldMT"/>
                        </a:rPr>
                        <a:t>Stay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TimesNewRomanPS-BoldMT"/>
                          <a:ea typeface="+mn-ea"/>
                          <a:cs typeface="+mn-cs"/>
                        </a:rPr>
                        <a:t>Bay, Lay, May, Pay</a:t>
                      </a:r>
                    </a:p>
                  </a:txBody>
                  <a:tcPr>
                    <a:solidFill>
                      <a:schemeClr val="accent4">
                        <a:lumMod val="20000"/>
                        <a:lumOff val="80000"/>
                      </a:schemeClr>
                    </a:solidFill>
                  </a:tcPr>
                </a:tc>
                <a:extLst>
                  <a:ext uri="{0D108BD9-81ED-4DB2-BD59-A6C34878D82A}">
                    <a16:rowId xmlns:a16="http://schemas.microsoft.com/office/drawing/2014/main" val="10001"/>
                  </a:ext>
                </a:extLst>
              </a:tr>
              <a:tr h="370840">
                <a:tc>
                  <a:txBody>
                    <a:bodyPr/>
                    <a:lstStyle/>
                    <a:p>
                      <a:pPr algn="ctr"/>
                      <a:r>
                        <a:rPr lang="en-US" sz="2400" b="1" dirty="0">
                          <a:latin typeface="TimesNewRomanPS-BoldMT"/>
                        </a:rPr>
                        <a:t>Coat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TimesNewRomanPS-BoldMT"/>
                        </a:rPr>
                        <a:t>Boat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7030A0"/>
                          </a:solidFill>
                          <a:latin typeface="TimesNewRomanPS-BoldMT"/>
                        </a:rPr>
                        <a:t>Goat,</a:t>
                      </a:r>
                      <a:r>
                        <a:rPr lang="en-US" sz="2400" b="1" baseline="0" dirty="0">
                          <a:solidFill>
                            <a:srgbClr val="7030A0"/>
                          </a:solidFill>
                          <a:latin typeface="TimesNewRomanPS-BoldMT"/>
                        </a:rPr>
                        <a:t> Moat</a:t>
                      </a:r>
                      <a:endParaRPr lang="en-US" sz="2400" b="1" dirty="0">
                        <a:solidFill>
                          <a:srgbClr val="7030A0"/>
                        </a:solidFill>
                        <a:latin typeface="TimesNewRomanPS-BoldMT"/>
                      </a:endParaRPr>
                    </a:p>
                  </a:txBody>
                  <a:tcPr>
                    <a:solidFill>
                      <a:schemeClr val="accent4">
                        <a:lumMod val="20000"/>
                        <a:lumOff val="80000"/>
                      </a:schemeClr>
                    </a:solidFill>
                  </a:tcPr>
                </a:tc>
                <a:extLst>
                  <a:ext uri="{0D108BD9-81ED-4DB2-BD59-A6C34878D82A}">
                    <a16:rowId xmlns:a16="http://schemas.microsoft.com/office/drawing/2014/main" val="10002"/>
                  </a:ext>
                </a:extLst>
              </a:tr>
              <a:tr h="370840">
                <a:tc>
                  <a:txBody>
                    <a:bodyPr/>
                    <a:lstStyle/>
                    <a:p>
                      <a:pPr algn="ctr"/>
                      <a:r>
                        <a:rPr lang="en-US" sz="2400" b="1" dirty="0">
                          <a:latin typeface="TimesNewRomanPS-BoldMT"/>
                        </a:rPr>
                        <a:t>Pick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TimesNewRomanPS-BoldMT"/>
                        </a:rPr>
                        <a:t>Kick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TimesNewRomanPS-BoldMT"/>
                          <a:ea typeface="+mn-ea"/>
                          <a:cs typeface="+mn-cs"/>
                        </a:rPr>
                        <a:t>Wick, Sick, Pick</a:t>
                      </a:r>
                      <a:endParaRPr lang="en-US" sz="2400" b="1" dirty="0">
                        <a:solidFill>
                          <a:srgbClr val="7030A0"/>
                        </a:solidFill>
                        <a:latin typeface="TimesNewRomanPS-BoldMT"/>
                      </a:endParaRPr>
                    </a:p>
                  </a:txBody>
                  <a:tcPr>
                    <a:solidFill>
                      <a:schemeClr val="accent4">
                        <a:lumMod val="20000"/>
                        <a:lumOff val="80000"/>
                      </a:schemeClr>
                    </a:solidFill>
                  </a:tcPr>
                </a:tc>
                <a:extLst>
                  <a:ext uri="{0D108BD9-81ED-4DB2-BD59-A6C34878D82A}">
                    <a16:rowId xmlns:a16="http://schemas.microsoft.com/office/drawing/2014/main" val="10003"/>
                  </a:ext>
                </a:extLst>
              </a:tr>
              <a:tr h="370840">
                <a:tc>
                  <a:txBody>
                    <a:bodyPr/>
                    <a:lstStyle/>
                    <a:p>
                      <a:pPr algn="ctr"/>
                      <a:r>
                        <a:rPr lang="en-US" sz="2400" b="1" dirty="0">
                          <a:latin typeface="TimesNewRomanPS-BoldMT"/>
                        </a:rPr>
                        <a:t>Sand</a:t>
                      </a:r>
                    </a:p>
                  </a:txBody>
                  <a:tcPr/>
                </a:tc>
                <a:tc>
                  <a:txBody>
                    <a:bodyPr/>
                    <a:lstStyle/>
                    <a:p>
                      <a:pPr algn="ctr"/>
                      <a:r>
                        <a:rPr lang="en-US" sz="2400" b="1" dirty="0">
                          <a:latin typeface="TimesNewRomanPS-BoldMT"/>
                        </a:rPr>
                        <a:t>Land</a:t>
                      </a:r>
                    </a:p>
                  </a:txBody>
                  <a:tcPr/>
                </a:tc>
                <a:tc>
                  <a:txBody>
                    <a:bodyPr/>
                    <a:lstStyle/>
                    <a:p>
                      <a:pPr algn="ctr"/>
                      <a:r>
                        <a:rPr kumimoji="0" lang="en-US" sz="2400" b="1" i="0" u="none" strike="noStrike" kern="1200" cap="none" spc="0" normalizeH="0" baseline="0" noProof="0" dirty="0">
                          <a:ln>
                            <a:noFill/>
                          </a:ln>
                          <a:solidFill>
                            <a:srgbClr val="7030A0"/>
                          </a:solidFill>
                          <a:effectLst/>
                          <a:uLnTx/>
                          <a:uFillTx/>
                          <a:latin typeface="TimesNewRomanPS-BoldMT"/>
                          <a:ea typeface="+mn-ea"/>
                          <a:cs typeface="+mn-cs"/>
                        </a:rPr>
                        <a:t>Band, Hand, </a:t>
                      </a:r>
                      <a:endParaRPr lang="en-US" sz="2400" b="1" dirty="0">
                        <a:solidFill>
                          <a:srgbClr val="7030A0"/>
                        </a:solidFill>
                        <a:latin typeface="TimesNewRomanPS-BoldMT"/>
                      </a:endParaRPr>
                    </a:p>
                  </a:txBody>
                  <a:tcPr>
                    <a:solidFill>
                      <a:schemeClr val="accent4">
                        <a:lumMod val="20000"/>
                        <a:lumOff val="80000"/>
                      </a:schemeClr>
                    </a:solidFill>
                  </a:tcPr>
                </a:tc>
                <a:extLst>
                  <a:ext uri="{0D108BD9-81ED-4DB2-BD59-A6C34878D82A}">
                    <a16:rowId xmlns:a16="http://schemas.microsoft.com/office/drawing/2014/main" val="10004"/>
                  </a:ext>
                </a:extLst>
              </a:tr>
              <a:tr h="370840">
                <a:tc>
                  <a:txBody>
                    <a:bodyPr/>
                    <a:lstStyle/>
                    <a:p>
                      <a:pPr algn="ctr"/>
                      <a:r>
                        <a:rPr lang="en-US" sz="2400" b="1" dirty="0">
                          <a:latin typeface="TimesNewRomanPS-BoldMT"/>
                        </a:rPr>
                        <a:t>Now</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TimesNewRomanPS-BoldMT"/>
                        </a:rPr>
                        <a:t>How</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7030A0"/>
                          </a:solidFill>
                          <a:effectLst/>
                          <a:uLnTx/>
                          <a:uFillTx/>
                          <a:latin typeface="TimesNewRomanPS-BoldMT"/>
                          <a:ea typeface="+mn-ea"/>
                          <a:cs typeface="+mn-cs"/>
                        </a:rPr>
                        <a:t> Low, Sow, Row, Wow</a:t>
                      </a:r>
                    </a:p>
                  </a:txBody>
                  <a:tcPr>
                    <a:solidFill>
                      <a:schemeClr val="accent4">
                        <a:lumMod val="20000"/>
                        <a:lumOff val="80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096661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0-#ppt_w/2"/>
                                          </p:val>
                                        </p:tav>
                                        <p:tav tm="100000">
                                          <p:val>
                                            <p:strVal val="#ppt_x"/>
                                          </p:val>
                                        </p:tav>
                                      </p:tavLst>
                                    </p:anim>
                                    <p:anim calcmode="lin" valueType="num">
                                      <p:cBhvr additive="base">
                                        <p:cTn id="2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9"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0-#ppt_w/2"/>
                                          </p:val>
                                        </p:tav>
                                        <p:tav tm="100000">
                                          <p:val>
                                            <p:strVal val="#ppt_x"/>
                                          </p:val>
                                        </p:tav>
                                      </p:tavLst>
                                    </p:anim>
                                    <p:anim calcmode="lin" valueType="num">
                                      <p:cBhvr additive="base">
                                        <p:cTn id="2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0-#ppt_w/2"/>
                                          </p:val>
                                        </p:tav>
                                        <p:tav tm="100000">
                                          <p:val>
                                            <p:strVal val="#ppt_x"/>
                                          </p:val>
                                        </p:tav>
                                      </p:tavLst>
                                    </p:anim>
                                    <p:anim calcmode="lin" valueType="num">
                                      <p:cBhvr additive="base">
                                        <p:cTn id="3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9"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0-#ppt_w/2"/>
                                          </p:val>
                                        </p:tav>
                                        <p:tav tm="100000">
                                          <p:val>
                                            <p:strVal val="#ppt_x"/>
                                          </p:val>
                                        </p:tav>
                                      </p:tavLst>
                                    </p:anim>
                                    <p:anim calcmode="lin" valueType="num">
                                      <p:cBhvr additive="base">
                                        <p:cTn id="46"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9"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0-#ppt_w/2"/>
                                          </p:val>
                                        </p:tav>
                                        <p:tav tm="100000">
                                          <p:val>
                                            <p:strVal val="#ppt_x"/>
                                          </p:val>
                                        </p:tav>
                                      </p:tavLst>
                                    </p:anim>
                                    <p:anim calcmode="lin" valueType="num">
                                      <p:cBhvr additive="base">
                                        <p:cTn id="52"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nodeType="click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9" grpId="0" animBg="1"/>
      <p:bldP spid="10" grpId="0" animBg="1"/>
      <p:bldP spid="11"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Bangladesh school's self-help scheme stops children dropping out | Arab News">
            <a:extLst>
              <a:ext uri="{FF2B5EF4-FFF2-40B4-BE49-F238E27FC236}">
                <a16:creationId xmlns:a16="http://schemas.microsoft.com/office/drawing/2014/main" id="{1D4A63DF-1C86-4ADD-A5D3-BEF1147CFD54}"/>
              </a:ext>
            </a:extLst>
          </p:cNvPr>
          <p:cNvSpPr>
            <a:spLocks noChangeAspect="1" noChangeArrowheads="1"/>
          </p:cNvSpPr>
          <p:nvPr/>
        </p:nvSpPr>
        <p:spPr bwMode="auto">
          <a:xfrm>
            <a:off x="1455750" y="44689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 name="AutoShape 4" descr="Bangladesh school's self-help scheme stops children dropping out | Arab News">
            <a:extLst>
              <a:ext uri="{FF2B5EF4-FFF2-40B4-BE49-F238E27FC236}">
                <a16:creationId xmlns:a16="http://schemas.microsoft.com/office/drawing/2014/main" id="{599D621F-604C-45DF-B298-0FC50C93406C}"/>
              </a:ext>
            </a:extLst>
          </p:cNvPr>
          <p:cNvSpPr>
            <a:spLocks noChangeAspect="1" noChangeArrowheads="1"/>
          </p:cNvSpPr>
          <p:nvPr/>
        </p:nvSpPr>
        <p:spPr bwMode="auto">
          <a:xfrm>
            <a:off x="1608150" y="59929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5" name="AutoShape 6" descr="Bangladesh school's self-help scheme stops children dropping out | Arab News">
            <a:extLst>
              <a:ext uri="{FF2B5EF4-FFF2-40B4-BE49-F238E27FC236}">
                <a16:creationId xmlns:a16="http://schemas.microsoft.com/office/drawing/2014/main" id="{7BFB11DC-B321-4D48-AF91-8D8A04660D63}"/>
              </a:ext>
            </a:extLst>
          </p:cNvPr>
          <p:cNvSpPr>
            <a:spLocks noChangeAspect="1" noChangeArrowheads="1"/>
          </p:cNvSpPr>
          <p:nvPr/>
        </p:nvSpPr>
        <p:spPr bwMode="auto">
          <a:xfrm>
            <a:off x="1760550" y="75169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AutoShape 8" descr="Bangladesh school's self-help scheme stops children dropping out | Arab News">
            <a:extLst>
              <a:ext uri="{FF2B5EF4-FFF2-40B4-BE49-F238E27FC236}">
                <a16:creationId xmlns:a16="http://schemas.microsoft.com/office/drawing/2014/main" id="{24E6863E-CCD9-46E3-A753-7B15B3BB90C9}"/>
              </a:ext>
            </a:extLst>
          </p:cNvPr>
          <p:cNvSpPr>
            <a:spLocks noChangeAspect="1" noChangeArrowheads="1"/>
          </p:cNvSpPr>
          <p:nvPr/>
        </p:nvSpPr>
        <p:spPr bwMode="auto">
          <a:xfrm>
            <a:off x="1912950" y="904095"/>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7" name="Picture 6">
            <a:extLst>
              <a:ext uri="{FF2B5EF4-FFF2-40B4-BE49-F238E27FC236}">
                <a16:creationId xmlns:a16="http://schemas.microsoft.com/office/drawing/2014/main" id="{6C358E39-D554-45D6-BE4A-00AA3D65EF5D}"/>
              </a:ext>
            </a:extLst>
          </p:cNvPr>
          <p:cNvPicPr>
            <a:picLocks noChangeAspect="1"/>
          </p:cNvPicPr>
          <p:nvPr/>
        </p:nvPicPr>
        <p:blipFill rotWithShape="1">
          <a:blip r:embed="rId3">
            <a:extLst>
              <a:ext uri="{28A0092B-C50C-407E-A947-70E740481C1C}">
                <a14:useLocalDpi xmlns:a14="http://schemas.microsoft.com/office/drawing/2010/main" val="0"/>
              </a:ext>
            </a:extLst>
          </a:blip>
          <a:srcRect r="9650"/>
          <a:stretch/>
        </p:blipFill>
        <p:spPr>
          <a:xfrm>
            <a:off x="7890196" y="208402"/>
            <a:ext cx="3995714" cy="2567194"/>
          </a:xfrm>
          <a:prstGeom prst="rect">
            <a:avLst/>
          </a:prstGeom>
          <a:ln>
            <a:solidFill>
              <a:schemeClr val="tx1"/>
            </a:solidFill>
          </a:ln>
        </p:spPr>
      </p:pic>
      <p:sp>
        <p:nvSpPr>
          <p:cNvPr id="10" name="TextBox 6">
            <a:extLst>
              <a:ext uri="{FF2B5EF4-FFF2-40B4-BE49-F238E27FC236}">
                <a16:creationId xmlns:a16="http://schemas.microsoft.com/office/drawing/2014/main" id="{9B66343F-EDEE-4AF5-B1E9-070CDA8DE9B2}"/>
              </a:ext>
            </a:extLst>
          </p:cNvPr>
          <p:cNvSpPr txBox="1"/>
          <p:nvPr/>
        </p:nvSpPr>
        <p:spPr>
          <a:xfrm>
            <a:off x="829014" y="2933870"/>
            <a:ext cx="3393461" cy="646331"/>
          </a:xfrm>
          <a:prstGeom prst="rect">
            <a:avLst/>
          </a:prstGeom>
          <a:solidFill>
            <a:schemeClr val="accent4">
              <a:lumMod val="20000"/>
              <a:lumOff val="80000"/>
            </a:schemeClr>
          </a:solidFill>
          <a:ln w="285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600" b="1" dirty="0">
                <a:solidFill>
                  <a:srgbClr val="002060"/>
                </a:solidFill>
                <a:latin typeface="TimesNewRomanPSMT"/>
              </a:rPr>
              <a:t>Little toys</a:t>
            </a:r>
          </a:p>
        </p:txBody>
      </p:sp>
      <p:sp>
        <p:nvSpPr>
          <p:cNvPr id="11" name="TextBox 7">
            <a:extLst>
              <a:ext uri="{FF2B5EF4-FFF2-40B4-BE49-F238E27FC236}">
                <a16:creationId xmlns:a16="http://schemas.microsoft.com/office/drawing/2014/main" id="{EEF67F70-160A-4020-B185-80C66F78C64F}"/>
              </a:ext>
            </a:extLst>
          </p:cNvPr>
          <p:cNvSpPr txBox="1"/>
          <p:nvPr/>
        </p:nvSpPr>
        <p:spPr>
          <a:xfrm>
            <a:off x="8459535" y="2880953"/>
            <a:ext cx="3426375" cy="584775"/>
          </a:xfrm>
          <a:prstGeom prst="rect">
            <a:avLst/>
          </a:prstGeom>
          <a:solidFill>
            <a:schemeClr val="accent4">
              <a:lumMod val="20000"/>
              <a:lumOff val="80000"/>
            </a:schemeClr>
          </a:solidFill>
          <a:ln w="28575">
            <a:solidFill>
              <a:srgbClr val="00206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solidFill>
                  <a:srgbClr val="002060"/>
                </a:solidFill>
                <a:latin typeface="TimesNewRomanPSMT"/>
              </a:rPr>
              <a:t>Little birds</a:t>
            </a:r>
          </a:p>
        </p:txBody>
      </p:sp>
      <p:sp>
        <p:nvSpPr>
          <p:cNvPr id="13" name="TextBox 12">
            <a:extLst>
              <a:ext uri="{FF2B5EF4-FFF2-40B4-BE49-F238E27FC236}">
                <a16:creationId xmlns:a16="http://schemas.microsoft.com/office/drawing/2014/main" id="{1E93E1DD-499F-4477-B3CF-79B922BFD098}"/>
              </a:ext>
            </a:extLst>
          </p:cNvPr>
          <p:cNvSpPr txBox="1"/>
          <p:nvPr/>
        </p:nvSpPr>
        <p:spPr>
          <a:xfrm>
            <a:off x="8036232" y="6135208"/>
            <a:ext cx="3703642" cy="584775"/>
          </a:xfrm>
          <a:prstGeom prst="rect">
            <a:avLst/>
          </a:prstGeom>
          <a:solidFill>
            <a:schemeClr val="accent4">
              <a:lumMod val="20000"/>
              <a:lumOff val="80000"/>
            </a:schemeClr>
          </a:solidFill>
          <a:ln w="28575">
            <a:solidFill>
              <a:srgbClr val="00206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solidFill>
                  <a:srgbClr val="002060"/>
                </a:solidFill>
                <a:latin typeface="TimesNewRomanPSMT"/>
              </a:rPr>
              <a:t>Little children</a:t>
            </a:r>
          </a:p>
        </p:txBody>
      </p:sp>
      <p:sp>
        <p:nvSpPr>
          <p:cNvPr id="14" name="TextBox 17">
            <a:extLst>
              <a:ext uri="{FF2B5EF4-FFF2-40B4-BE49-F238E27FC236}">
                <a16:creationId xmlns:a16="http://schemas.microsoft.com/office/drawing/2014/main" id="{0173D516-AE63-40B2-8B70-61BA2AA052AC}"/>
              </a:ext>
            </a:extLst>
          </p:cNvPr>
          <p:cNvSpPr txBox="1"/>
          <p:nvPr/>
        </p:nvSpPr>
        <p:spPr>
          <a:xfrm>
            <a:off x="4836729" y="1208896"/>
            <a:ext cx="2973631" cy="4247317"/>
          </a:xfrm>
          <a:prstGeom prst="rect">
            <a:avLst/>
          </a:prstGeom>
          <a:solidFill>
            <a:schemeClr val="accent4">
              <a:lumMod val="60000"/>
              <a:lumOff val="40000"/>
            </a:schemeClr>
          </a:solidFill>
          <a:ln>
            <a:solidFill>
              <a:srgbClr val="00206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5400" b="1" dirty="0">
                <a:solidFill>
                  <a:srgbClr val="002060"/>
                </a:solidFill>
                <a:latin typeface="TimesNewRomanPSMT"/>
              </a:rPr>
              <a:t>All are little things</a:t>
            </a:r>
          </a:p>
          <a:p>
            <a:pPr algn="ctr"/>
            <a:r>
              <a:rPr lang="en-US" sz="5400" b="1" dirty="0">
                <a:solidFill>
                  <a:srgbClr val="002060"/>
                </a:solidFill>
                <a:latin typeface="TimesNewRomanPSMT"/>
              </a:rPr>
              <a:t>And beings</a:t>
            </a:r>
          </a:p>
        </p:txBody>
      </p:sp>
      <p:pic>
        <p:nvPicPr>
          <p:cNvPr id="16" name="Picture 15">
            <a:extLst>
              <a:ext uri="{FF2B5EF4-FFF2-40B4-BE49-F238E27FC236}">
                <a16:creationId xmlns:a16="http://schemas.microsoft.com/office/drawing/2014/main" id="{44EBB1B2-8658-4453-9F7A-D4CCCC40070C}"/>
              </a:ext>
            </a:extLst>
          </p:cNvPr>
          <p:cNvPicPr>
            <a:picLocks noChangeAspect="1"/>
          </p:cNvPicPr>
          <p:nvPr/>
        </p:nvPicPr>
        <p:blipFill rotWithShape="1">
          <a:blip r:embed="rId4">
            <a:extLst>
              <a:ext uri="{28A0092B-C50C-407E-A947-70E740481C1C}">
                <a14:useLocalDpi xmlns:a14="http://schemas.microsoft.com/office/drawing/2010/main" val="0"/>
              </a:ext>
            </a:extLst>
          </a:blip>
          <a:srcRect l="3834" t="56" r="328" b="1619"/>
          <a:stretch/>
        </p:blipFill>
        <p:spPr>
          <a:xfrm>
            <a:off x="165785" y="192806"/>
            <a:ext cx="4615770" cy="2807235"/>
          </a:xfrm>
          <a:prstGeom prst="rect">
            <a:avLst/>
          </a:prstGeom>
          <a:ln>
            <a:solidFill>
              <a:schemeClr val="tx1"/>
            </a:solidFill>
          </a:ln>
        </p:spPr>
      </p:pic>
      <p:pic>
        <p:nvPicPr>
          <p:cNvPr id="18" name="Picture 17">
            <a:extLst>
              <a:ext uri="{FF2B5EF4-FFF2-40B4-BE49-F238E27FC236}">
                <a16:creationId xmlns:a16="http://schemas.microsoft.com/office/drawing/2014/main" id="{6F38A8BB-59FF-41E1-88D7-326C2DE11EAB}"/>
              </a:ext>
            </a:extLst>
          </p:cNvPr>
          <p:cNvPicPr>
            <a:picLocks noChangeAspect="1"/>
          </p:cNvPicPr>
          <p:nvPr/>
        </p:nvPicPr>
        <p:blipFill rotWithShape="1">
          <a:blip r:embed="rId5">
            <a:extLst>
              <a:ext uri="{28A0092B-C50C-407E-A947-70E740481C1C}">
                <a14:useLocalDpi xmlns:a14="http://schemas.microsoft.com/office/drawing/2010/main" val="0"/>
              </a:ext>
            </a:extLst>
          </a:blip>
          <a:srcRect b="5980"/>
          <a:stretch/>
        </p:blipFill>
        <p:spPr>
          <a:xfrm>
            <a:off x="314469" y="3665771"/>
            <a:ext cx="4318401" cy="2440534"/>
          </a:xfrm>
          <a:prstGeom prst="rect">
            <a:avLst/>
          </a:prstGeom>
          <a:ln>
            <a:solidFill>
              <a:schemeClr val="tx1"/>
            </a:solidFill>
          </a:ln>
        </p:spPr>
      </p:pic>
      <p:pic>
        <p:nvPicPr>
          <p:cNvPr id="20" name="Picture 19">
            <a:extLst>
              <a:ext uri="{FF2B5EF4-FFF2-40B4-BE49-F238E27FC236}">
                <a16:creationId xmlns:a16="http://schemas.microsoft.com/office/drawing/2014/main" id="{186E3DD6-F793-4A15-B9E2-4F96E93B66C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27980" y="3580201"/>
            <a:ext cx="4190165" cy="2440534"/>
          </a:xfrm>
          <a:prstGeom prst="rect">
            <a:avLst/>
          </a:prstGeom>
          <a:ln>
            <a:solidFill>
              <a:schemeClr val="tx1"/>
            </a:solidFill>
          </a:ln>
        </p:spPr>
      </p:pic>
      <p:sp>
        <p:nvSpPr>
          <p:cNvPr id="22" name="TextBox 8">
            <a:extLst>
              <a:ext uri="{FF2B5EF4-FFF2-40B4-BE49-F238E27FC236}">
                <a16:creationId xmlns:a16="http://schemas.microsoft.com/office/drawing/2014/main" id="{261B88A5-6B48-49FA-A0A4-99CBB6DFE5A2}"/>
              </a:ext>
            </a:extLst>
          </p:cNvPr>
          <p:cNvSpPr txBox="1"/>
          <p:nvPr/>
        </p:nvSpPr>
        <p:spPr>
          <a:xfrm>
            <a:off x="829014" y="6118717"/>
            <a:ext cx="2947970" cy="584775"/>
          </a:xfrm>
          <a:prstGeom prst="rect">
            <a:avLst/>
          </a:prstGeom>
          <a:solidFill>
            <a:schemeClr val="accent4">
              <a:lumMod val="20000"/>
              <a:lumOff val="80000"/>
            </a:schemeClr>
          </a:solidFill>
          <a:ln w="28575">
            <a:solidFill>
              <a:srgbClr val="00206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b="1" dirty="0">
                <a:solidFill>
                  <a:srgbClr val="002060"/>
                </a:solidFill>
                <a:latin typeface="TimesNewRomanPSMT"/>
              </a:rPr>
              <a:t>Little kitten</a:t>
            </a:r>
          </a:p>
        </p:txBody>
      </p:sp>
    </p:spTree>
    <p:extLst>
      <p:ext uri="{BB962C8B-B14F-4D97-AF65-F5344CB8AC3E}">
        <p14:creationId xmlns:p14="http://schemas.microsoft.com/office/powerpoint/2010/main" val="26993139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animEffect transition="in" filter="fade">
                                      <p:cBhvr>
                                        <p:cTn id="41" dur="500"/>
                                        <p:tgtEl>
                                          <p:spTgt spid="11"/>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p:cTn id="44" dur="500" fill="hold"/>
                                        <p:tgtEl>
                                          <p:spTgt spid="13"/>
                                        </p:tgtEl>
                                        <p:attrNameLst>
                                          <p:attrName>ppt_w</p:attrName>
                                        </p:attrNameLst>
                                      </p:cBhvr>
                                      <p:tavLst>
                                        <p:tav tm="0">
                                          <p:val>
                                            <p:fltVal val="0"/>
                                          </p:val>
                                        </p:tav>
                                        <p:tav tm="100000">
                                          <p:val>
                                            <p:strVal val="#ppt_w"/>
                                          </p:val>
                                        </p:tav>
                                      </p:tavLst>
                                    </p:anim>
                                    <p:anim calcmode="lin" valueType="num">
                                      <p:cBhvr>
                                        <p:cTn id="45" dur="500" fill="hold"/>
                                        <p:tgtEl>
                                          <p:spTgt spid="13"/>
                                        </p:tgtEl>
                                        <p:attrNameLst>
                                          <p:attrName>ppt_h</p:attrName>
                                        </p:attrNameLst>
                                      </p:cBhvr>
                                      <p:tavLst>
                                        <p:tav tm="0">
                                          <p:val>
                                            <p:fltVal val="0"/>
                                          </p:val>
                                        </p:tav>
                                        <p:tav tm="100000">
                                          <p:val>
                                            <p:strVal val="#ppt_h"/>
                                          </p:val>
                                        </p:tav>
                                      </p:tavLst>
                                    </p:anim>
                                    <p:animEffect transition="in" filter="fade">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32"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circle(out)">
                                      <p:cBhvr>
                                        <p:cTn id="5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0D37954-7684-47A2-AD06-F847B3D3F064}"/>
              </a:ext>
            </a:extLst>
          </p:cNvPr>
          <p:cNvSpPr txBox="1"/>
          <p:nvPr/>
        </p:nvSpPr>
        <p:spPr>
          <a:xfrm>
            <a:off x="1" y="185649"/>
            <a:ext cx="5714999" cy="1077218"/>
          </a:xfrm>
          <a:prstGeom prst="rect">
            <a:avLst/>
          </a:prstGeom>
          <a:solidFill>
            <a:schemeClr val="accent4">
              <a:lumMod val="20000"/>
              <a:lumOff val="80000"/>
            </a:schemeClr>
          </a:solidFill>
          <a:ln>
            <a:solidFill>
              <a:srgbClr val="002060"/>
            </a:solidFill>
          </a:ln>
        </p:spPr>
        <p:txBody>
          <a:bodyPr wrap="square">
            <a:spAutoFit/>
          </a:bodyPr>
          <a:lstStyle/>
          <a:p>
            <a:pPr algn="l"/>
            <a:r>
              <a:rPr lang="en-US" sz="2800" b="1" i="0" u="none" strike="noStrike" baseline="0" dirty="0">
                <a:solidFill>
                  <a:srgbClr val="33CD00"/>
                </a:solidFill>
                <a:latin typeface="TimesNewRomanPS-BoldMT"/>
              </a:rPr>
              <a:t>Questions:</a:t>
            </a:r>
          </a:p>
          <a:p>
            <a:pPr algn="l"/>
            <a:r>
              <a:rPr lang="en-GB" sz="3600" b="0" i="0" u="none" strike="noStrike" baseline="0" dirty="0">
                <a:solidFill>
                  <a:srgbClr val="000000"/>
                </a:solidFill>
                <a:latin typeface="TimesNewRomanPSMT"/>
              </a:rPr>
              <a:t>b) Match the rhyming words.</a:t>
            </a:r>
            <a:endParaRPr lang="en-US" sz="3600" dirty="0"/>
          </a:p>
        </p:txBody>
      </p:sp>
      <p:graphicFrame>
        <p:nvGraphicFramePr>
          <p:cNvPr id="4" name="Table 4">
            <a:extLst>
              <a:ext uri="{FF2B5EF4-FFF2-40B4-BE49-F238E27FC236}">
                <a16:creationId xmlns:a16="http://schemas.microsoft.com/office/drawing/2014/main" id="{6DE3E697-467B-44A4-8448-3ED3D743AF7D}"/>
              </a:ext>
            </a:extLst>
          </p:cNvPr>
          <p:cNvGraphicFramePr>
            <a:graphicFrameLocks noGrp="1"/>
          </p:cNvGraphicFramePr>
          <p:nvPr/>
        </p:nvGraphicFramePr>
        <p:xfrm>
          <a:off x="1096026" y="1640766"/>
          <a:ext cx="4127010" cy="3840480"/>
        </p:xfrm>
        <a:graphic>
          <a:graphicData uri="http://schemas.openxmlformats.org/drawingml/2006/table">
            <a:tbl>
              <a:tblPr firstRow="1" bandRow="1">
                <a:tableStyleId>{5C22544A-7EE6-4342-B048-85BDC9FD1C3A}</a:tableStyleId>
              </a:tblPr>
              <a:tblGrid>
                <a:gridCol w="2063505">
                  <a:extLst>
                    <a:ext uri="{9D8B030D-6E8A-4147-A177-3AD203B41FA5}">
                      <a16:colId xmlns:a16="http://schemas.microsoft.com/office/drawing/2014/main" val="2280290514"/>
                    </a:ext>
                  </a:extLst>
                </a:gridCol>
                <a:gridCol w="2063505">
                  <a:extLst>
                    <a:ext uri="{9D8B030D-6E8A-4147-A177-3AD203B41FA5}">
                      <a16:colId xmlns:a16="http://schemas.microsoft.com/office/drawing/2014/main" val="3941836167"/>
                    </a:ext>
                  </a:extLst>
                </a:gridCol>
              </a:tblGrid>
              <a:tr h="0">
                <a:tc>
                  <a:txBody>
                    <a:bodyPr/>
                    <a:lstStyle/>
                    <a:p>
                      <a:r>
                        <a:rPr kumimoji="0" lang="en-US" sz="3600" b="1" i="0" u="none" strike="noStrike" kern="1200" cap="none" spc="0" normalizeH="0" baseline="0" noProof="0" dirty="0">
                          <a:ln>
                            <a:noFill/>
                          </a:ln>
                          <a:solidFill>
                            <a:prstClr val="black"/>
                          </a:solidFill>
                          <a:effectLst/>
                          <a:uLnTx/>
                          <a:uFillTx/>
                          <a:latin typeface="TimesNewRomanPS-BoldMT"/>
                          <a:ea typeface="+mn-ea"/>
                          <a:cs typeface="+mn-cs"/>
                        </a:rPr>
                        <a:t>Cat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NewRomanPS-BoldMT"/>
                          <a:ea typeface="+mn-ea"/>
                          <a:cs typeface="+mn-cs"/>
                        </a:rPr>
                        <a:t> Stay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712025891"/>
                  </a:ext>
                </a:extLst>
              </a:tr>
              <a:tr h="370840">
                <a:tc>
                  <a:txBody>
                    <a:bodyPr/>
                    <a:lstStyle/>
                    <a:p>
                      <a:r>
                        <a:rPr kumimoji="0" lang="en-US" sz="3600" b="1" i="0" u="none" strike="noStrike" kern="1200" cap="none" spc="0" normalizeH="0" baseline="0" noProof="0" dirty="0">
                          <a:ln>
                            <a:noFill/>
                          </a:ln>
                          <a:solidFill>
                            <a:prstClr val="black"/>
                          </a:solidFill>
                          <a:effectLst/>
                          <a:uLnTx/>
                          <a:uFillTx/>
                          <a:latin typeface="TimesNewRomanPS-BoldMT"/>
                          <a:ea typeface="+mn-ea"/>
                          <a:cs typeface="+mn-cs"/>
                        </a:rPr>
                        <a:t>Day</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NewRomanPS-BoldMT"/>
                          <a:ea typeface="+mn-ea"/>
                          <a:cs typeface="+mn-cs"/>
                        </a:rPr>
                        <a:t> 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90867539"/>
                  </a:ext>
                </a:extLst>
              </a:tr>
              <a:tr h="370840">
                <a:tc>
                  <a:txBody>
                    <a:bodyPr/>
                    <a:lstStyle/>
                    <a:p>
                      <a:r>
                        <a:rPr kumimoji="0" lang="en-US" sz="3600" b="1" i="0" u="none" strike="noStrike" kern="1200" cap="none" spc="0" normalizeH="0" baseline="0" noProof="0" dirty="0">
                          <a:ln>
                            <a:noFill/>
                          </a:ln>
                          <a:solidFill>
                            <a:prstClr val="black"/>
                          </a:solidFill>
                          <a:effectLst/>
                          <a:uLnTx/>
                          <a:uFillTx/>
                          <a:latin typeface="TimesNewRomanPS-BoldMT"/>
                          <a:ea typeface="+mn-ea"/>
                          <a:cs typeface="+mn-cs"/>
                        </a:rPr>
                        <a:t>Coat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NewRomanPS-BoldMT"/>
                          <a:ea typeface="+mn-ea"/>
                          <a:cs typeface="+mn-cs"/>
                        </a:rPr>
                        <a:t> Hat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6497512"/>
                  </a:ext>
                </a:extLst>
              </a:tr>
              <a:tr h="370840">
                <a:tc>
                  <a:txBody>
                    <a:bodyPr/>
                    <a:lstStyle/>
                    <a:p>
                      <a:r>
                        <a:rPr kumimoji="0" lang="en-US" sz="3600" b="1" i="0" u="none" strike="noStrike" kern="1200" cap="none" spc="0" normalizeH="0" baseline="0" noProof="0" dirty="0">
                          <a:ln>
                            <a:noFill/>
                          </a:ln>
                          <a:solidFill>
                            <a:prstClr val="black"/>
                          </a:solidFill>
                          <a:effectLst/>
                          <a:uLnTx/>
                          <a:uFillTx/>
                          <a:latin typeface="TimesNewRomanPS-BoldMT"/>
                          <a:ea typeface="+mn-ea"/>
                          <a:cs typeface="+mn-cs"/>
                        </a:rPr>
                        <a:t>Pick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NewRomanPS-BoldMT"/>
                          <a:ea typeface="+mn-ea"/>
                          <a:cs typeface="+mn-cs"/>
                        </a:rPr>
                        <a:t> Boat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62809805"/>
                  </a:ext>
                </a:extLst>
              </a:tr>
              <a:tr h="370840">
                <a:tc>
                  <a:txBody>
                    <a:bodyPr/>
                    <a:lstStyle/>
                    <a:p>
                      <a:r>
                        <a:rPr kumimoji="0" lang="en-US" sz="3600" b="1" i="0" u="none" strike="noStrike" kern="1200" cap="none" spc="0" normalizeH="0" baseline="0" noProof="0" dirty="0">
                          <a:ln>
                            <a:noFill/>
                          </a:ln>
                          <a:solidFill>
                            <a:prstClr val="black"/>
                          </a:solidFill>
                          <a:effectLst/>
                          <a:uLnTx/>
                          <a:uFillTx/>
                          <a:latin typeface="TimesNewRomanPS-BoldMT"/>
                          <a:ea typeface="+mn-ea"/>
                          <a:cs typeface="+mn-cs"/>
                        </a:rPr>
                        <a:t>Sand</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NewRomanPS-BoldMT"/>
                          <a:ea typeface="+mn-ea"/>
                          <a:cs typeface="+mn-cs"/>
                        </a:rPr>
                        <a:t>  How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5287364"/>
                  </a:ext>
                </a:extLst>
              </a:tr>
              <a:tr h="370840">
                <a:tc>
                  <a:txBody>
                    <a:bodyPr/>
                    <a:lstStyle/>
                    <a:p>
                      <a:r>
                        <a:rPr kumimoji="0" lang="en-US" sz="3600" b="1" i="0" u="none" strike="noStrike" kern="1200" cap="none" spc="0" normalizeH="0" baseline="0" noProof="0" dirty="0">
                          <a:ln>
                            <a:noFill/>
                          </a:ln>
                          <a:solidFill>
                            <a:prstClr val="black"/>
                          </a:solidFill>
                          <a:effectLst/>
                          <a:uLnTx/>
                          <a:uFillTx/>
                          <a:latin typeface="TimesNewRomanPS-BoldMT"/>
                          <a:ea typeface="+mn-ea"/>
                          <a:cs typeface="+mn-cs"/>
                        </a:rPr>
                        <a:t>Now</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imesNewRomanPS-BoldMT"/>
                          <a:ea typeface="+mn-ea"/>
                          <a:cs typeface="+mn-cs"/>
                        </a:rPr>
                        <a:t> Kick</a:t>
                      </a:r>
                      <a:endParaRPr kumimoji="0" lang="en-US" sz="36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0179719"/>
                  </a:ext>
                </a:extLst>
              </a:tr>
            </a:tbl>
          </a:graphicData>
        </a:graphic>
      </p:graphicFrame>
      <p:graphicFrame>
        <p:nvGraphicFramePr>
          <p:cNvPr id="16" name="Table 15">
            <a:extLst>
              <a:ext uri="{FF2B5EF4-FFF2-40B4-BE49-F238E27FC236}">
                <a16:creationId xmlns:a16="http://schemas.microsoft.com/office/drawing/2014/main" id="{BE3ACC24-97F4-46FC-B1AC-043EB4B7C71E}"/>
              </a:ext>
            </a:extLst>
          </p:cNvPr>
          <p:cNvGraphicFramePr>
            <a:graphicFrameLocks noGrp="1"/>
          </p:cNvGraphicFramePr>
          <p:nvPr>
            <p:extLst>
              <p:ext uri="{D42A27DB-BD31-4B8C-83A1-F6EECF244321}">
                <p14:modId xmlns:p14="http://schemas.microsoft.com/office/powerpoint/2010/main" val="3943190139"/>
              </p:ext>
            </p:extLst>
          </p:nvPr>
        </p:nvGraphicFramePr>
        <p:xfrm>
          <a:off x="6309215" y="472440"/>
          <a:ext cx="5209522" cy="5913120"/>
        </p:xfrm>
        <a:graphic>
          <a:graphicData uri="http://schemas.openxmlformats.org/drawingml/2006/table">
            <a:tbl>
              <a:tblPr firstRow="1" bandRow="1">
                <a:tableStyleId>{5940675A-B579-460E-94D1-54222C63F5DA}</a:tableStyleId>
              </a:tblPr>
              <a:tblGrid>
                <a:gridCol w="1191723">
                  <a:extLst>
                    <a:ext uri="{9D8B030D-6E8A-4147-A177-3AD203B41FA5}">
                      <a16:colId xmlns:a16="http://schemas.microsoft.com/office/drawing/2014/main" val="20000"/>
                    </a:ext>
                  </a:extLst>
                </a:gridCol>
                <a:gridCol w="1071562">
                  <a:extLst>
                    <a:ext uri="{9D8B030D-6E8A-4147-A177-3AD203B41FA5}">
                      <a16:colId xmlns:a16="http://schemas.microsoft.com/office/drawing/2014/main" val="20001"/>
                    </a:ext>
                  </a:extLst>
                </a:gridCol>
                <a:gridCol w="2946237">
                  <a:extLst>
                    <a:ext uri="{9D8B030D-6E8A-4147-A177-3AD203B41FA5}">
                      <a16:colId xmlns:a16="http://schemas.microsoft.com/office/drawing/2014/main" val="3764757090"/>
                    </a:ext>
                  </a:extLst>
                </a:gridCol>
              </a:tblGrid>
              <a:tr h="478723">
                <a:tc>
                  <a:txBody>
                    <a:bodyPr/>
                    <a:lstStyle/>
                    <a:p>
                      <a:pPr algn="ctr"/>
                      <a:r>
                        <a:rPr lang="en-US" sz="3200" b="1" dirty="0">
                          <a:latin typeface="TimesNewRomanPS-BoldMT"/>
                        </a:rPr>
                        <a:t>Cat</a:t>
                      </a: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TimesNewRomanPS-BoldMT"/>
                        </a:rPr>
                        <a:t>Hat</a:t>
                      </a:r>
                    </a:p>
                  </a:txBody>
                  <a:tcPr>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NewRomanPS-BoldMT"/>
                          <a:ea typeface="+mn-ea"/>
                          <a:cs typeface="+mn-cs"/>
                        </a:rPr>
                        <a:t>Bat, Fat, Mat, Rat, </a:t>
                      </a:r>
                    </a:p>
                  </a:txBody>
                  <a:tcPr>
                    <a:solidFill>
                      <a:schemeClr val="accent4">
                        <a:lumMod val="20000"/>
                        <a:lumOff val="80000"/>
                      </a:schemeClr>
                    </a:solidFill>
                  </a:tcPr>
                </a:tc>
                <a:extLst>
                  <a:ext uri="{0D108BD9-81ED-4DB2-BD59-A6C34878D82A}">
                    <a16:rowId xmlns:a16="http://schemas.microsoft.com/office/drawing/2014/main" val="10000"/>
                  </a:ext>
                </a:extLst>
              </a:tr>
              <a:tr h="370840">
                <a:tc>
                  <a:txBody>
                    <a:bodyPr/>
                    <a:lstStyle/>
                    <a:p>
                      <a:pPr algn="ctr"/>
                      <a:r>
                        <a:rPr lang="en-US" sz="3200" b="1" dirty="0">
                          <a:latin typeface="TimesNewRomanPS-BoldMT"/>
                        </a:rPr>
                        <a:t>Day </a:t>
                      </a: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TimesNewRomanPS-BoldMT"/>
                        </a:rPr>
                        <a:t>Stay</a:t>
                      </a:r>
                    </a:p>
                  </a:txBody>
                  <a:tcPr>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NewRomanPS-BoldMT"/>
                          <a:ea typeface="+mn-ea"/>
                          <a:cs typeface="+mn-cs"/>
                        </a:rPr>
                        <a:t>Bay, Lay, May, Pay</a:t>
                      </a:r>
                    </a:p>
                  </a:txBody>
                  <a:tcPr>
                    <a:solidFill>
                      <a:schemeClr val="accent4">
                        <a:lumMod val="20000"/>
                        <a:lumOff val="80000"/>
                      </a:schemeClr>
                    </a:solidFill>
                  </a:tcPr>
                </a:tc>
                <a:extLst>
                  <a:ext uri="{0D108BD9-81ED-4DB2-BD59-A6C34878D82A}">
                    <a16:rowId xmlns:a16="http://schemas.microsoft.com/office/drawing/2014/main" val="10001"/>
                  </a:ext>
                </a:extLst>
              </a:tr>
              <a:tr h="370840">
                <a:tc>
                  <a:txBody>
                    <a:bodyPr/>
                    <a:lstStyle/>
                    <a:p>
                      <a:pPr algn="ctr"/>
                      <a:r>
                        <a:rPr lang="en-US" sz="3200" b="1" dirty="0">
                          <a:latin typeface="TimesNewRomanPS-BoldMT"/>
                        </a:rPr>
                        <a:t>Coat</a:t>
                      </a: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TimesNewRomanPS-BoldMT"/>
                        </a:rPr>
                        <a:t>Boat </a:t>
                      </a:r>
                    </a:p>
                  </a:txBody>
                  <a:tcPr>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rgbClr val="7030A0"/>
                          </a:solidFill>
                          <a:latin typeface="TimesNewRomanPS-BoldMT"/>
                        </a:rPr>
                        <a:t>Goat,</a:t>
                      </a:r>
                      <a:r>
                        <a:rPr lang="en-US" sz="3200" b="1" baseline="0" dirty="0">
                          <a:solidFill>
                            <a:srgbClr val="7030A0"/>
                          </a:solidFill>
                          <a:latin typeface="TimesNewRomanPS-BoldMT"/>
                        </a:rPr>
                        <a:t> Moat</a:t>
                      </a:r>
                      <a:endParaRPr lang="en-US" sz="3200" b="1" dirty="0">
                        <a:solidFill>
                          <a:srgbClr val="7030A0"/>
                        </a:solidFill>
                        <a:latin typeface="TimesNewRomanPS-BoldMT"/>
                      </a:endParaRPr>
                    </a:p>
                  </a:txBody>
                  <a:tcPr>
                    <a:solidFill>
                      <a:schemeClr val="accent4">
                        <a:lumMod val="20000"/>
                        <a:lumOff val="80000"/>
                      </a:schemeClr>
                    </a:solidFill>
                  </a:tcPr>
                </a:tc>
                <a:extLst>
                  <a:ext uri="{0D108BD9-81ED-4DB2-BD59-A6C34878D82A}">
                    <a16:rowId xmlns:a16="http://schemas.microsoft.com/office/drawing/2014/main" val="10002"/>
                  </a:ext>
                </a:extLst>
              </a:tr>
              <a:tr h="370840">
                <a:tc>
                  <a:txBody>
                    <a:bodyPr/>
                    <a:lstStyle/>
                    <a:p>
                      <a:pPr algn="ctr"/>
                      <a:r>
                        <a:rPr lang="en-US" sz="3200" b="1" dirty="0">
                          <a:latin typeface="TimesNewRomanPS-BoldMT"/>
                        </a:rPr>
                        <a:t>Pick</a:t>
                      </a: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TimesNewRomanPS-BoldMT"/>
                        </a:rPr>
                        <a:t>Kick</a:t>
                      </a:r>
                    </a:p>
                  </a:txBody>
                  <a:tcPr>
                    <a:blipFill>
                      <a:blip r:embed="rId3"/>
                      <a:tile tx="0" ty="0" sx="100000" sy="100000" flip="none" algn="tl"/>
                    </a:blip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NewRomanPS-BoldMT"/>
                          <a:ea typeface="+mn-ea"/>
                          <a:cs typeface="+mn-cs"/>
                        </a:rPr>
                        <a:t>Wick, Sick, Pick</a:t>
                      </a:r>
                      <a:endParaRPr lang="en-US" sz="3200" b="1" dirty="0">
                        <a:solidFill>
                          <a:srgbClr val="7030A0"/>
                        </a:solidFill>
                        <a:latin typeface="TimesNewRomanPS-BoldMT"/>
                      </a:endParaRPr>
                    </a:p>
                  </a:txBody>
                  <a:tcPr>
                    <a:solidFill>
                      <a:schemeClr val="accent4">
                        <a:lumMod val="20000"/>
                        <a:lumOff val="80000"/>
                      </a:schemeClr>
                    </a:solidFill>
                  </a:tcPr>
                </a:tc>
                <a:extLst>
                  <a:ext uri="{0D108BD9-81ED-4DB2-BD59-A6C34878D82A}">
                    <a16:rowId xmlns:a16="http://schemas.microsoft.com/office/drawing/2014/main" val="10003"/>
                  </a:ext>
                </a:extLst>
              </a:tr>
              <a:tr h="370840">
                <a:tc>
                  <a:txBody>
                    <a:bodyPr/>
                    <a:lstStyle/>
                    <a:p>
                      <a:pPr algn="ctr"/>
                      <a:r>
                        <a:rPr lang="en-US" sz="3200" b="1" dirty="0">
                          <a:latin typeface="TimesNewRomanPS-BoldMT"/>
                        </a:rPr>
                        <a:t>Sand</a:t>
                      </a:r>
                    </a:p>
                  </a:txBody>
                  <a:tcPr>
                    <a:solidFill>
                      <a:schemeClr val="accent2">
                        <a:lumMod val="20000"/>
                        <a:lumOff val="80000"/>
                      </a:schemeClr>
                    </a:solidFill>
                  </a:tcPr>
                </a:tc>
                <a:tc>
                  <a:txBody>
                    <a:bodyPr/>
                    <a:lstStyle/>
                    <a:p>
                      <a:pPr algn="ctr"/>
                      <a:r>
                        <a:rPr lang="en-US" sz="3200" b="1" dirty="0">
                          <a:latin typeface="TimesNewRomanPS-BoldMT"/>
                        </a:rPr>
                        <a:t>Land</a:t>
                      </a:r>
                    </a:p>
                  </a:txBody>
                  <a:tcPr>
                    <a:blipFill>
                      <a:blip r:embed="rId3"/>
                      <a:tile tx="0" ty="0" sx="100000" sy="100000" flip="none" algn="tl"/>
                    </a:blipFill>
                  </a:tcPr>
                </a:tc>
                <a:tc>
                  <a:txBody>
                    <a:bodyPr/>
                    <a:lstStyle/>
                    <a:p>
                      <a:pPr algn="ctr"/>
                      <a:r>
                        <a:rPr kumimoji="0" lang="en-US" sz="3200" b="1" i="0" u="none" strike="noStrike" kern="1200" cap="none" spc="0" normalizeH="0" baseline="0" noProof="0" dirty="0">
                          <a:ln>
                            <a:noFill/>
                          </a:ln>
                          <a:solidFill>
                            <a:srgbClr val="7030A0"/>
                          </a:solidFill>
                          <a:effectLst/>
                          <a:uLnTx/>
                          <a:uFillTx/>
                          <a:latin typeface="TimesNewRomanPS-BoldMT"/>
                          <a:ea typeface="+mn-ea"/>
                          <a:cs typeface="+mn-cs"/>
                        </a:rPr>
                        <a:t>Band, Hand, </a:t>
                      </a:r>
                      <a:endParaRPr lang="en-US" sz="3200" b="1" dirty="0">
                        <a:solidFill>
                          <a:srgbClr val="7030A0"/>
                        </a:solidFill>
                        <a:latin typeface="TimesNewRomanPS-BoldMT"/>
                      </a:endParaRPr>
                    </a:p>
                  </a:txBody>
                  <a:tcPr>
                    <a:solidFill>
                      <a:schemeClr val="accent4">
                        <a:lumMod val="20000"/>
                        <a:lumOff val="80000"/>
                      </a:schemeClr>
                    </a:solidFill>
                  </a:tcPr>
                </a:tc>
                <a:extLst>
                  <a:ext uri="{0D108BD9-81ED-4DB2-BD59-A6C34878D82A}">
                    <a16:rowId xmlns:a16="http://schemas.microsoft.com/office/drawing/2014/main" val="10004"/>
                  </a:ext>
                </a:extLst>
              </a:tr>
              <a:tr h="370840">
                <a:tc>
                  <a:txBody>
                    <a:bodyPr/>
                    <a:lstStyle/>
                    <a:p>
                      <a:pPr algn="ctr"/>
                      <a:r>
                        <a:rPr lang="en-US" sz="3200" b="1" dirty="0">
                          <a:latin typeface="TimesNewRomanPS-BoldMT"/>
                        </a:rPr>
                        <a:t>Now</a:t>
                      </a:r>
                    </a:p>
                  </a:txBody>
                  <a:tcPr>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dirty="0">
                          <a:latin typeface="TimesNewRomanPS-BoldMT"/>
                        </a:rPr>
                        <a:t>How</a:t>
                      </a:r>
                    </a:p>
                  </a:txBody>
                  <a:tcPr>
                    <a:blipFill>
                      <a:blip r:embed="rId3"/>
                      <a:tile tx="0" ty="0" sx="100000" sy="100000" flip="none" algn="tl"/>
                    </a:blip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7030A0"/>
                          </a:solidFill>
                          <a:effectLst/>
                          <a:uLnTx/>
                          <a:uFillTx/>
                          <a:latin typeface="TimesNewRomanPS-BoldMT"/>
                          <a:ea typeface="+mn-ea"/>
                          <a:cs typeface="+mn-cs"/>
                        </a:rPr>
                        <a:t> Low, Sow, Row, Wow</a:t>
                      </a:r>
                    </a:p>
                  </a:txBody>
                  <a:tcPr>
                    <a:solidFill>
                      <a:schemeClr val="accent4">
                        <a:lumMod val="20000"/>
                        <a:lumOff val="80000"/>
                      </a:schemeClr>
                    </a:solidFill>
                  </a:tcPr>
                </a:tc>
                <a:extLst>
                  <a:ext uri="{0D108BD9-81ED-4DB2-BD59-A6C34878D82A}">
                    <a16:rowId xmlns:a16="http://schemas.microsoft.com/office/drawing/2014/main" val="10005"/>
                  </a:ext>
                </a:extLst>
              </a:tr>
            </a:tbl>
          </a:graphicData>
        </a:graphic>
      </p:graphicFrame>
      <p:cxnSp>
        <p:nvCxnSpPr>
          <p:cNvPr id="14" name="Straight Arrow Connector 13">
            <a:extLst>
              <a:ext uri="{FF2B5EF4-FFF2-40B4-BE49-F238E27FC236}">
                <a16:creationId xmlns:a16="http://schemas.microsoft.com/office/drawing/2014/main" id="{0F20397F-3B4B-46AB-95D0-DF6EFF98A1CE}"/>
              </a:ext>
            </a:extLst>
          </p:cNvPr>
          <p:cNvCxnSpPr/>
          <p:nvPr/>
        </p:nvCxnSpPr>
        <p:spPr>
          <a:xfrm>
            <a:off x="1690241" y="1728254"/>
            <a:ext cx="1794934" cy="177800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9459C71-E5AB-4D77-95C1-D875A668128D}"/>
              </a:ext>
            </a:extLst>
          </p:cNvPr>
          <p:cNvCxnSpPr>
            <a:cxnSpLocks/>
          </p:cNvCxnSpPr>
          <p:nvPr/>
        </p:nvCxnSpPr>
        <p:spPr>
          <a:xfrm flipV="1">
            <a:off x="1870404" y="1917204"/>
            <a:ext cx="1845018" cy="97429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52450D4-7347-46FF-9340-4B0FA0EF4825}"/>
              </a:ext>
            </a:extLst>
          </p:cNvPr>
          <p:cNvCxnSpPr>
            <a:cxnSpLocks/>
          </p:cNvCxnSpPr>
          <p:nvPr/>
        </p:nvCxnSpPr>
        <p:spPr>
          <a:xfrm>
            <a:off x="1767830" y="3112091"/>
            <a:ext cx="2164599" cy="96330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A00BD74-A739-4919-9570-2E915F6DFFAF}"/>
              </a:ext>
            </a:extLst>
          </p:cNvPr>
          <p:cNvCxnSpPr>
            <a:cxnSpLocks/>
          </p:cNvCxnSpPr>
          <p:nvPr/>
        </p:nvCxnSpPr>
        <p:spPr>
          <a:xfrm>
            <a:off x="1917817" y="3726844"/>
            <a:ext cx="2014612" cy="1624357"/>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E95562B-2224-4590-A018-3AC558606441}"/>
              </a:ext>
            </a:extLst>
          </p:cNvPr>
          <p:cNvCxnSpPr>
            <a:cxnSpLocks/>
          </p:cNvCxnSpPr>
          <p:nvPr/>
        </p:nvCxnSpPr>
        <p:spPr>
          <a:xfrm flipV="1">
            <a:off x="2043513" y="2334587"/>
            <a:ext cx="1689480" cy="228748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752E4ED-7180-47F3-BAF4-369C8FE9EE04}"/>
              </a:ext>
            </a:extLst>
          </p:cNvPr>
          <p:cNvCxnSpPr>
            <a:cxnSpLocks/>
          </p:cNvCxnSpPr>
          <p:nvPr/>
        </p:nvCxnSpPr>
        <p:spPr>
          <a:xfrm flipV="1">
            <a:off x="1785938" y="4453293"/>
            <a:ext cx="1929484" cy="71878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6304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9"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0-#ppt_w/2"/>
                                          </p:val>
                                        </p:tav>
                                        <p:tav tm="100000">
                                          <p:val>
                                            <p:strVal val="#ppt_x"/>
                                          </p:val>
                                        </p:tav>
                                      </p:tavLst>
                                    </p:anim>
                                    <p:anim calcmode="lin" valueType="num">
                                      <p:cBhvr additive="base">
                                        <p:cTn id="22"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0-#ppt_w/2"/>
                                          </p:val>
                                        </p:tav>
                                        <p:tav tm="100000">
                                          <p:val>
                                            <p:strVal val="#ppt_x"/>
                                          </p:val>
                                        </p:tav>
                                      </p:tavLst>
                                    </p:anim>
                                    <p:anim calcmode="lin" valueType="num">
                                      <p:cBhvr additive="base">
                                        <p:cTn id="34"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0-#ppt_w/2"/>
                                          </p:val>
                                        </p:tav>
                                        <p:tav tm="100000">
                                          <p:val>
                                            <p:strVal val="#ppt_x"/>
                                          </p:val>
                                        </p:tav>
                                      </p:tavLst>
                                    </p:anim>
                                    <p:anim calcmode="lin" valueType="num">
                                      <p:cBhvr additive="base">
                                        <p:cTn id="40"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12"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0-#ppt_w/2"/>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12" fill="hold" nodeType="click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0-#ppt_w/2"/>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608B58-E7AE-48CD-A7E8-3F14D40151B7}"/>
              </a:ext>
            </a:extLst>
          </p:cNvPr>
          <p:cNvSpPr txBox="1"/>
          <p:nvPr/>
        </p:nvSpPr>
        <p:spPr>
          <a:xfrm>
            <a:off x="2986088" y="973009"/>
            <a:ext cx="6215062" cy="4832092"/>
          </a:xfrm>
          <a:prstGeom prst="rect">
            <a:avLst/>
          </a:prstGeom>
          <a:solidFill>
            <a:schemeClr val="accent4">
              <a:lumMod val="20000"/>
              <a:lumOff val="80000"/>
            </a:schemeClr>
          </a:solidFill>
          <a:ln w="6350">
            <a:solidFill>
              <a:schemeClr val="tx1"/>
            </a:solidFill>
          </a:ln>
        </p:spPr>
        <p:txBody>
          <a:bodyPr wrap="square">
            <a:spAutoFit/>
          </a:bodyPr>
          <a:lstStyle/>
          <a:p>
            <a:pPr algn="l"/>
            <a:r>
              <a:rPr lang="en-GB" sz="4400" b="0" i="0" u="none" strike="noStrike" baseline="0" dirty="0">
                <a:latin typeface="TimesNewRomanPSMT"/>
              </a:rPr>
              <a:t>Answer:</a:t>
            </a:r>
          </a:p>
          <a:p>
            <a:pPr algn="l"/>
            <a:r>
              <a:rPr lang="en-GB" sz="4400" b="0" i="0" u="none" strike="noStrike" baseline="0" dirty="0" err="1">
                <a:latin typeface="TimesNewRomanPSMT"/>
              </a:rPr>
              <a:t>i</a:t>
            </a:r>
            <a:r>
              <a:rPr lang="en-GB" sz="4400" b="0" i="0" u="none" strike="noStrike" baseline="0" dirty="0">
                <a:latin typeface="TimesNewRomanPSMT"/>
              </a:rPr>
              <a:t>) Little grains of sand</a:t>
            </a:r>
          </a:p>
          <a:p>
            <a:pPr algn="l"/>
            <a:r>
              <a:rPr lang="en-US" sz="4400" b="0" i="0" u="none" strike="noStrike" baseline="0" dirty="0">
                <a:latin typeface="TimesNewRomanPSMT"/>
              </a:rPr>
              <a:t>And the pleasant land</a:t>
            </a:r>
          </a:p>
          <a:p>
            <a:pPr algn="l"/>
            <a:r>
              <a:rPr lang="en-GB" sz="4400" b="0" i="0" u="none" strike="noStrike" baseline="0" dirty="0">
                <a:latin typeface="TimesNewRomanPSMT"/>
              </a:rPr>
              <a:t>ii) Humble though they be</a:t>
            </a:r>
          </a:p>
          <a:p>
            <a:pPr algn="l"/>
            <a:r>
              <a:rPr lang="en-US" sz="4400" b="0" i="0" u="none" strike="noStrike" baseline="0" dirty="0">
                <a:latin typeface="TimesNewRomanPSMT"/>
              </a:rPr>
              <a:t>of eternity</a:t>
            </a:r>
          </a:p>
          <a:p>
            <a:pPr algn="l"/>
            <a:r>
              <a:rPr lang="en-GB" sz="4400" b="0" i="0" u="none" strike="noStrike" baseline="0" dirty="0">
                <a:latin typeface="TimesNewRomanPSMT"/>
              </a:rPr>
              <a:t>iii) Little words of love</a:t>
            </a:r>
          </a:p>
          <a:p>
            <a:pPr algn="l"/>
            <a:r>
              <a:rPr lang="en-US" sz="4400" b="0" i="0" u="none" strike="noStrike" baseline="0" dirty="0">
                <a:latin typeface="TimesNewRomanPSMT"/>
              </a:rPr>
              <a:t>Like the heaven above</a:t>
            </a:r>
            <a:endParaRPr lang="en-US" sz="6000" dirty="0"/>
          </a:p>
        </p:txBody>
      </p:sp>
      <p:sp>
        <p:nvSpPr>
          <p:cNvPr id="5" name="TextBox 4">
            <a:extLst>
              <a:ext uri="{FF2B5EF4-FFF2-40B4-BE49-F238E27FC236}">
                <a16:creationId xmlns:a16="http://schemas.microsoft.com/office/drawing/2014/main" id="{AFFFC796-2BB5-47A1-82CF-CCC2B4EE54D6}"/>
              </a:ext>
            </a:extLst>
          </p:cNvPr>
          <p:cNvSpPr txBox="1"/>
          <p:nvPr/>
        </p:nvSpPr>
        <p:spPr>
          <a:xfrm>
            <a:off x="700088" y="248217"/>
            <a:ext cx="10558462" cy="584775"/>
          </a:xfrm>
          <a:prstGeom prst="rect">
            <a:avLst/>
          </a:prstGeom>
          <a:blipFill>
            <a:blip r:embed="rId2"/>
            <a:tile tx="0" ty="0" sx="100000" sy="100000" flip="none" algn="tl"/>
          </a:blipFill>
          <a:ln>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TimesNewRomanPSMT"/>
                <a:ea typeface="+mn-ea"/>
                <a:cs typeface="+mn-cs"/>
              </a:rPr>
              <a:t>c) Can you identify the rhyming words in the following lines?</a:t>
            </a:r>
          </a:p>
        </p:txBody>
      </p:sp>
      <p:sp>
        <p:nvSpPr>
          <p:cNvPr id="7" name="Circle: Hollow 6">
            <a:extLst>
              <a:ext uri="{FF2B5EF4-FFF2-40B4-BE49-F238E27FC236}">
                <a16:creationId xmlns:a16="http://schemas.microsoft.com/office/drawing/2014/main" id="{5105BCC1-2478-42DA-931B-B7A3509870DE}"/>
              </a:ext>
            </a:extLst>
          </p:cNvPr>
          <p:cNvSpPr/>
          <p:nvPr/>
        </p:nvSpPr>
        <p:spPr>
          <a:xfrm>
            <a:off x="6974684" y="1671202"/>
            <a:ext cx="1240629" cy="875418"/>
          </a:xfrm>
          <a:prstGeom prst="donut">
            <a:avLst>
              <a:gd name="adj" fmla="val 51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ircle: Hollow 7">
            <a:extLst>
              <a:ext uri="{FF2B5EF4-FFF2-40B4-BE49-F238E27FC236}">
                <a16:creationId xmlns:a16="http://schemas.microsoft.com/office/drawing/2014/main" id="{F3D59E4A-33BD-4903-9D68-FB488C5C8328}"/>
              </a:ext>
            </a:extLst>
          </p:cNvPr>
          <p:cNvSpPr/>
          <p:nvPr/>
        </p:nvSpPr>
        <p:spPr>
          <a:xfrm>
            <a:off x="6815139" y="2448627"/>
            <a:ext cx="1400174" cy="642475"/>
          </a:xfrm>
          <a:prstGeom prst="donut">
            <a:avLst>
              <a:gd name="adj" fmla="val 51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ircle: Hollow 8">
            <a:extLst>
              <a:ext uri="{FF2B5EF4-FFF2-40B4-BE49-F238E27FC236}">
                <a16:creationId xmlns:a16="http://schemas.microsoft.com/office/drawing/2014/main" id="{5AB838DE-5FE5-4A57-9B57-7CC91532E856}"/>
              </a:ext>
            </a:extLst>
          </p:cNvPr>
          <p:cNvSpPr/>
          <p:nvPr/>
        </p:nvSpPr>
        <p:spPr>
          <a:xfrm>
            <a:off x="8215313" y="3033402"/>
            <a:ext cx="985837" cy="642475"/>
          </a:xfrm>
          <a:prstGeom prst="donut">
            <a:avLst>
              <a:gd name="adj" fmla="val 51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Circle: Hollow 9">
            <a:extLst>
              <a:ext uri="{FF2B5EF4-FFF2-40B4-BE49-F238E27FC236}">
                <a16:creationId xmlns:a16="http://schemas.microsoft.com/office/drawing/2014/main" id="{1A1629FB-FC25-441D-ADC0-53DF5342EB3D}"/>
              </a:ext>
            </a:extLst>
          </p:cNvPr>
          <p:cNvSpPr/>
          <p:nvPr/>
        </p:nvSpPr>
        <p:spPr>
          <a:xfrm>
            <a:off x="3600450" y="3675877"/>
            <a:ext cx="2071688" cy="867549"/>
          </a:xfrm>
          <a:prstGeom prst="donut">
            <a:avLst>
              <a:gd name="adj" fmla="val 51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ircle: Hollow 10">
            <a:extLst>
              <a:ext uri="{FF2B5EF4-FFF2-40B4-BE49-F238E27FC236}">
                <a16:creationId xmlns:a16="http://schemas.microsoft.com/office/drawing/2014/main" id="{11B0CBD2-0FB6-4201-8A94-8B7DFE07253F}"/>
              </a:ext>
            </a:extLst>
          </p:cNvPr>
          <p:cNvSpPr/>
          <p:nvPr/>
        </p:nvSpPr>
        <p:spPr>
          <a:xfrm>
            <a:off x="7203283" y="4162659"/>
            <a:ext cx="1400174" cy="876434"/>
          </a:xfrm>
          <a:prstGeom prst="donut">
            <a:avLst>
              <a:gd name="adj" fmla="val 51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ircle: Hollow 11">
            <a:extLst>
              <a:ext uri="{FF2B5EF4-FFF2-40B4-BE49-F238E27FC236}">
                <a16:creationId xmlns:a16="http://schemas.microsoft.com/office/drawing/2014/main" id="{4969AE34-10D8-4100-BB8C-BAB876DD2E78}"/>
              </a:ext>
            </a:extLst>
          </p:cNvPr>
          <p:cNvSpPr/>
          <p:nvPr/>
        </p:nvSpPr>
        <p:spPr>
          <a:xfrm>
            <a:off x="6662741" y="5137059"/>
            <a:ext cx="1838322" cy="607622"/>
          </a:xfrm>
          <a:prstGeom prst="donut">
            <a:avLst>
              <a:gd name="adj" fmla="val 512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858547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fltVal val="0"/>
                                          </p:val>
                                        </p:tav>
                                        <p:tav tm="100000">
                                          <p:val>
                                            <p:strVal val="#ppt_w"/>
                                          </p:val>
                                        </p:tav>
                                      </p:tavLst>
                                    </p:anim>
                                    <p:anim calcmode="lin" valueType="num">
                                      <p:cBhvr>
                                        <p:cTn id="43" dur="500" fill="hold"/>
                                        <p:tgtEl>
                                          <p:spTgt spid="10"/>
                                        </p:tgtEl>
                                        <p:attrNameLst>
                                          <p:attrName>ppt_h</p:attrName>
                                        </p:attrNameLst>
                                      </p:cBhvr>
                                      <p:tavLst>
                                        <p:tav tm="0">
                                          <p:val>
                                            <p:fltVal val="0"/>
                                          </p:val>
                                        </p:tav>
                                        <p:tav tm="100000">
                                          <p:val>
                                            <p:strVal val="#ppt_h"/>
                                          </p:val>
                                        </p:tav>
                                      </p:tavLst>
                                    </p:anim>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9" grpId="0" animBg="1"/>
      <p:bldP spid="10" grpId="0" animBg="1"/>
      <p:bldP spid="11"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F5F2CE-6CD7-4CA2-9993-D9C794BF5B83}"/>
              </a:ext>
            </a:extLst>
          </p:cNvPr>
          <p:cNvSpPr/>
          <p:nvPr/>
        </p:nvSpPr>
        <p:spPr>
          <a:xfrm>
            <a:off x="0" y="119308"/>
            <a:ext cx="12192000" cy="523220"/>
          </a:xfrm>
          <a:prstGeom prst="rect">
            <a:avLst/>
          </a:prstGeom>
          <a:solidFill>
            <a:schemeClr val="accent2">
              <a:lumMod val="60000"/>
              <a:lumOff val="40000"/>
            </a:scheme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FF0000"/>
                </a:solidFill>
                <a:effectLst/>
                <a:uLnTx/>
                <a:uFillTx/>
                <a:latin typeface="TimesNewRomanPSMT"/>
              </a:rPr>
              <a:t>2.6: </a:t>
            </a:r>
            <a:r>
              <a:rPr kumimoji="0" lang="en-US" sz="2800" b="1" i="0" u="none" strike="noStrike" kern="0" cap="none" spc="0" normalizeH="0" baseline="0" noProof="0" dirty="0">
                <a:ln>
                  <a:noFill/>
                </a:ln>
                <a:solidFill>
                  <a:prstClr val="black"/>
                </a:solidFill>
                <a:effectLst/>
                <a:uLnTx/>
                <a:uFillTx/>
                <a:latin typeface="TimesNewRomanPSMT"/>
              </a:rPr>
              <a:t>Make a list of the “little things” you usually do and share it with the class. </a:t>
            </a:r>
          </a:p>
        </p:txBody>
      </p:sp>
      <p:sp>
        <p:nvSpPr>
          <p:cNvPr id="3" name="Rectangle 2">
            <a:extLst>
              <a:ext uri="{FF2B5EF4-FFF2-40B4-BE49-F238E27FC236}">
                <a16:creationId xmlns:a16="http://schemas.microsoft.com/office/drawing/2014/main" id="{D051A29C-BA7C-413B-9234-828DE63090B4}"/>
              </a:ext>
            </a:extLst>
          </p:cNvPr>
          <p:cNvSpPr/>
          <p:nvPr/>
        </p:nvSpPr>
        <p:spPr>
          <a:xfrm>
            <a:off x="223105" y="752337"/>
            <a:ext cx="11745790" cy="1384995"/>
          </a:xfrm>
          <a:prstGeom prst="rect">
            <a:avLst/>
          </a:prstGeom>
          <a:solidFill>
            <a:schemeClr val="accent4">
              <a:lumMod val="20000"/>
              <a:lumOff val="80000"/>
            </a:schemeClr>
          </a:solid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70AD47"/>
                </a:solidFill>
                <a:effectLst/>
                <a:uLnTx/>
                <a:uFillTx/>
                <a:latin typeface="TimesNewRomanPSMT"/>
              </a:rPr>
              <a:t>For example: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srgbClr val="002060"/>
                </a:solidFill>
                <a:effectLst/>
                <a:uLnTx/>
                <a:uFillTx/>
                <a:latin typeface="TimesNewRomanPSMT"/>
              </a:rPr>
              <a:t>I wash my hands before I eat. I keep my room clean. I wash my clothes in off day </a:t>
            </a:r>
            <a:r>
              <a:rPr kumimoji="0" lang="en-US" sz="2800" b="1" i="0" u="none" strike="noStrike" kern="0" cap="none" spc="0" normalizeH="0" baseline="0" noProof="0" dirty="0">
                <a:ln>
                  <a:noFill/>
                </a:ln>
                <a:solidFill>
                  <a:prstClr val="black"/>
                </a:solidFill>
                <a:effectLst/>
                <a:uLnTx/>
                <a:uFillTx/>
                <a:latin typeface="TimesNewRomanPSMT"/>
              </a:rPr>
              <a:t>----------------------------</a:t>
            </a:r>
            <a:endParaRPr kumimoji="0" lang="en-US" sz="2800" b="0" i="0" u="none" strike="noStrike" kern="0" cap="none" spc="0" normalizeH="0" baseline="0" noProof="0" dirty="0">
              <a:ln>
                <a:noFill/>
              </a:ln>
              <a:solidFill>
                <a:prstClr val="black"/>
              </a:solidFill>
              <a:effectLst/>
              <a:uLnTx/>
              <a:uFillTx/>
              <a:latin typeface="TimesNewRomanPSMT"/>
            </a:endParaRPr>
          </a:p>
        </p:txBody>
      </p:sp>
      <p:sp>
        <p:nvSpPr>
          <p:cNvPr id="5" name="Rectangle 4">
            <a:extLst>
              <a:ext uri="{FF2B5EF4-FFF2-40B4-BE49-F238E27FC236}">
                <a16:creationId xmlns:a16="http://schemas.microsoft.com/office/drawing/2014/main" id="{BAEE10FF-8534-42CD-99CA-243DFCB21076}"/>
              </a:ext>
            </a:extLst>
          </p:cNvPr>
          <p:cNvSpPr/>
          <p:nvPr/>
        </p:nvSpPr>
        <p:spPr>
          <a:xfrm>
            <a:off x="223104" y="2885021"/>
            <a:ext cx="4539370" cy="3046988"/>
          </a:xfrm>
          <a:prstGeom prst="rect">
            <a:avLst/>
          </a:prstGeom>
          <a:solidFill>
            <a:schemeClr val="accent4">
              <a:lumMod val="20000"/>
              <a:lumOff val="80000"/>
            </a:schemeClr>
          </a:solidFill>
          <a:ln>
            <a:solidFill>
              <a:srgbClr val="002060"/>
            </a:solidFill>
          </a:ln>
        </p:spPr>
        <p:txBody>
          <a:bodyPr wrap="square">
            <a:spAutoFit/>
          </a:bodyPr>
          <a:lstStyle/>
          <a:p>
            <a:pPr lvl="0">
              <a:defRPr/>
            </a:pPr>
            <a:r>
              <a:rPr lang="en-US" sz="3200" kern="0" dirty="0">
                <a:solidFill>
                  <a:prstClr val="black"/>
                </a:solidFill>
                <a:latin typeface="TimesNewRomanPSMT"/>
              </a:rPr>
              <a:t> I sweep floor.</a:t>
            </a:r>
            <a:endParaRPr kumimoji="0" lang="en-US" sz="3200" b="0" i="0" u="none" strike="noStrike" kern="0" cap="none" spc="0" normalizeH="0" baseline="0" noProof="0" dirty="0">
              <a:ln>
                <a:noFill/>
              </a:ln>
              <a:solidFill>
                <a:prstClr val="black"/>
              </a:solidFill>
              <a:effectLst/>
              <a:uLnTx/>
              <a:uFillTx/>
              <a:latin typeface="TimesNewRomanPSMT"/>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TimesNewRomanPSMT"/>
              </a:rPr>
              <a:t>I feed pets and cattle.</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TimesNewRomanPSMT"/>
              </a:rPr>
              <a:t>I water in kitchen garden.</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TimesNewRomanPSMT"/>
              </a:rPr>
              <a:t>I take out the trash.</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TimesNewRomanPSMT"/>
              </a:rPr>
              <a:t>I make</a:t>
            </a:r>
            <a:r>
              <a:rPr kumimoji="0" lang="en-US" sz="3200" b="0" i="0" u="none" strike="noStrike" kern="0" cap="none" spc="0" normalizeH="0" noProof="0" dirty="0">
                <a:ln>
                  <a:noFill/>
                </a:ln>
                <a:solidFill>
                  <a:prstClr val="black"/>
                </a:solidFill>
                <a:effectLst/>
                <a:uLnTx/>
                <a:uFillTx/>
                <a:latin typeface="TimesNewRomanPSMT"/>
              </a:rPr>
              <a:t> ready </a:t>
            </a:r>
            <a:r>
              <a:rPr lang="en-US" sz="3200" kern="0" dirty="0">
                <a:solidFill>
                  <a:prstClr val="black"/>
                </a:solidFill>
                <a:latin typeface="TimesNewRomanPSMT"/>
              </a:rPr>
              <a:t>my </a:t>
            </a:r>
            <a:r>
              <a:rPr kumimoji="0" lang="en-US" sz="3200" b="0" i="0" u="none" strike="noStrike" kern="0" cap="none" spc="0" normalizeH="0" baseline="0" noProof="0" dirty="0">
                <a:ln>
                  <a:noFill/>
                </a:ln>
                <a:solidFill>
                  <a:prstClr val="black"/>
                </a:solidFill>
                <a:effectLst/>
                <a:uLnTx/>
                <a:uFillTx/>
                <a:latin typeface="TimesNewRomanPSMT"/>
              </a:rPr>
              <a:t>bed.</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TimesNewRomanPSMT"/>
              </a:rPr>
              <a:t>I clean the bathrooms.</a:t>
            </a:r>
          </a:p>
        </p:txBody>
      </p:sp>
      <p:sp>
        <p:nvSpPr>
          <p:cNvPr id="6" name="TextBox 5">
            <a:extLst>
              <a:ext uri="{FF2B5EF4-FFF2-40B4-BE49-F238E27FC236}">
                <a16:creationId xmlns:a16="http://schemas.microsoft.com/office/drawing/2014/main" id="{7771CE4D-5157-441A-8B82-A9660761470F}"/>
              </a:ext>
            </a:extLst>
          </p:cNvPr>
          <p:cNvSpPr txBox="1"/>
          <p:nvPr/>
        </p:nvSpPr>
        <p:spPr>
          <a:xfrm>
            <a:off x="4853328" y="2368371"/>
            <a:ext cx="2781325" cy="584775"/>
          </a:xfrm>
          <a:prstGeom prst="rect">
            <a:avLst/>
          </a:prstGeom>
          <a:solidFill>
            <a:srgbClr val="002060"/>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chemeClr val="bg1"/>
                </a:solidFill>
                <a:effectLst/>
                <a:uLnTx/>
                <a:uFillTx/>
                <a:latin typeface="TimesNewRomanPSMT"/>
              </a:rPr>
              <a:t>Some clues---</a:t>
            </a:r>
          </a:p>
        </p:txBody>
      </p:sp>
      <p:sp>
        <p:nvSpPr>
          <p:cNvPr id="8" name="TextBox 7">
            <a:extLst>
              <a:ext uri="{FF2B5EF4-FFF2-40B4-BE49-F238E27FC236}">
                <a16:creationId xmlns:a16="http://schemas.microsoft.com/office/drawing/2014/main" id="{C08650D4-DE93-4FFC-A3DC-7CA728A75C40}"/>
              </a:ext>
            </a:extLst>
          </p:cNvPr>
          <p:cNvSpPr txBox="1"/>
          <p:nvPr/>
        </p:nvSpPr>
        <p:spPr>
          <a:xfrm>
            <a:off x="7725507" y="2660758"/>
            <a:ext cx="4243388" cy="3539430"/>
          </a:xfrm>
          <a:prstGeom prst="rect">
            <a:avLst/>
          </a:prstGeom>
          <a:solidFill>
            <a:schemeClr val="accent4">
              <a:lumMod val="20000"/>
              <a:lumOff val="80000"/>
            </a:schemeClr>
          </a:solidFill>
          <a:ln>
            <a:solidFill>
              <a:srgbClr val="00206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TimesNewRomanPSMT"/>
                <a:ea typeface="+mn-ea"/>
                <a:cs typeface="+mn-cs"/>
              </a:rPr>
              <a:t> I arrange my</a:t>
            </a:r>
            <a:r>
              <a:rPr kumimoji="0" lang="en-US" sz="3200" b="0" i="0" u="none" strike="noStrike" kern="0" cap="none" spc="0" normalizeH="0" noProof="0" dirty="0">
                <a:ln>
                  <a:noFill/>
                </a:ln>
                <a:solidFill>
                  <a:prstClr val="black"/>
                </a:solidFill>
                <a:effectLst/>
                <a:uLnTx/>
                <a:uFillTx/>
                <a:latin typeface="TimesNewRomanPSMT"/>
                <a:ea typeface="+mn-ea"/>
                <a:cs typeface="+mn-cs"/>
              </a:rPr>
              <a:t> table.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kern="0" baseline="0" dirty="0">
                <a:solidFill>
                  <a:prstClr val="black"/>
                </a:solidFill>
                <a:latin typeface="TimesNewRomanPSMT"/>
              </a:rPr>
              <a:t>I</a:t>
            </a:r>
            <a:r>
              <a:rPr lang="en-US" sz="3200" kern="0" dirty="0">
                <a:solidFill>
                  <a:prstClr val="black"/>
                </a:solidFill>
                <a:latin typeface="TimesNewRomanPSMT"/>
              </a:rPr>
              <a:t> arrange my school bag.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TimesNewRomanPSMT"/>
                <a:ea typeface="+mn-ea"/>
                <a:cs typeface="+mn-cs"/>
              </a:rPr>
              <a:t> </a:t>
            </a:r>
            <a:r>
              <a:rPr kumimoji="0" lang="en-US" sz="3200" b="0" i="0" u="none" strike="noStrike" kern="0" cap="none" spc="0" normalizeH="0" baseline="0" noProof="0">
                <a:ln>
                  <a:noFill/>
                </a:ln>
                <a:solidFill>
                  <a:prstClr val="black"/>
                </a:solidFill>
                <a:effectLst/>
                <a:uLnTx/>
                <a:uFillTx/>
                <a:latin typeface="TimesNewRomanPSMT"/>
                <a:ea typeface="+mn-ea"/>
                <a:cs typeface="+mn-cs"/>
              </a:rPr>
              <a:t>I plan </a:t>
            </a:r>
            <a:r>
              <a:rPr kumimoji="0" lang="en-US" sz="3200" b="0" i="0" u="none" strike="noStrike" kern="0" cap="none" spc="0" normalizeH="0" baseline="0" noProof="0" dirty="0">
                <a:ln>
                  <a:noFill/>
                </a:ln>
                <a:solidFill>
                  <a:prstClr val="black"/>
                </a:solidFill>
                <a:effectLst/>
                <a:uLnTx/>
                <a:uFillTx/>
                <a:latin typeface="TimesNewRomanPSMT"/>
                <a:ea typeface="+mn-ea"/>
                <a:cs typeface="+mn-cs"/>
              </a:rPr>
              <a:t>weekly meals.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u="none" strike="noStrike" kern="0" cap="none" spc="0" normalizeH="0" baseline="0" noProof="0" dirty="0">
                <a:ln>
                  <a:noFill/>
                </a:ln>
                <a:solidFill>
                  <a:prstClr val="black"/>
                </a:solidFill>
                <a:effectLst/>
                <a:uLnTx/>
                <a:uFillTx/>
                <a:latin typeface="TimesNewRomanPSMT"/>
                <a:ea typeface="+mn-ea"/>
                <a:cs typeface="+mn-cs"/>
              </a:rPr>
              <a:t>I  do</a:t>
            </a:r>
            <a:r>
              <a:rPr kumimoji="0" lang="en-US" sz="3200" b="0" u="none" strike="noStrike" kern="0" cap="none" spc="0" normalizeH="0" noProof="0" dirty="0">
                <a:ln>
                  <a:noFill/>
                </a:ln>
                <a:solidFill>
                  <a:prstClr val="black"/>
                </a:solidFill>
                <a:effectLst/>
                <a:uLnTx/>
                <a:uFillTx/>
                <a:latin typeface="TimesNewRomanPSMT"/>
                <a:ea typeface="+mn-ea"/>
                <a:cs typeface="+mn-cs"/>
              </a:rPr>
              <a:t> g</a:t>
            </a:r>
            <a:r>
              <a:rPr kumimoji="0" lang="en-US" sz="3200" b="0" u="none" strike="noStrike" kern="0" cap="none" spc="0" normalizeH="0" baseline="0" noProof="0" dirty="0">
                <a:ln>
                  <a:noFill/>
                </a:ln>
                <a:solidFill>
                  <a:prstClr val="black"/>
                </a:solidFill>
                <a:effectLst/>
                <a:uLnTx/>
                <a:uFillTx/>
                <a:latin typeface="TimesNewRomanPSMT"/>
                <a:ea typeface="+mn-ea"/>
                <a:cs typeface="+mn-cs"/>
              </a:rPr>
              <a:t>rocery</a:t>
            </a:r>
            <a:r>
              <a:rPr kumimoji="0" lang="en-US" sz="3200" b="0" i="0" u="none" strike="noStrike" kern="0" cap="none" spc="0" normalizeH="0" baseline="0" noProof="0" dirty="0">
                <a:ln>
                  <a:noFill/>
                </a:ln>
                <a:solidFill>
                  <a:prstClr val="black"/>
                </a:solidFill>
                <a:effectLst/>
                <a:uLnTx/>
                <a:uFillTx/>
                <a:latin typeface="TimesNewRomanPSMT"/>
                <a:ea typeface="+mn-ea"/>
                <a:cs typeface="+mn-cs"/>
              </a:rPr>
              <a:t> shopping.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TimesNewRomanPSMT"/>
                <a:ea typeface="+mn-ea"/>
                <a:cs typeface="+mn-cs"/>
              </a:rPr>
              <a:t> I water</a:t>
            </a:r>
            <a:r>
              <a:rPr kumimoji="0" lang="en-US" sz="3200" b="0" i="0" u="none" strike="noStrike" kern="0" cap="none" spc="0" normalizeH="0" noProof="0" dirty="0">
                <a:ln>
                  <a:noFill/>
                </a:ln>
                <a:solidFill>
                  <a:prstClr val="black"/>
                </a:solidFill>
                <a:effectLst/>
                <a:uLnTx/>
                <a:uFillTx/>
                <a:latin typeface="TimesNewRomanPSMT"/>
                <a:ea typeface="+mn-ea"/>
                <a:cs typeface="+mn-cs"/>
              </a:rPr>
              <a:t> in my</a:t>
            </a:r>
            <a:r>
              <a:rPr kumimoji="0" lang="en-US" sz="3200" b="0" i="0" u="none" strike="noStrike" kern="0" cap="none" spc="0" normalizeH="0" baseline="0" noProof="0" dirty="0">
                <a:ln>
                  <a:noFill/>
                </a:ln>
                <a:solidFill>
                  <a:prstClr val="black"/>
                </a:solidFill>
                <a:effectLst/>
                <a:uLnTx/>
                <a:uFillTx/>
                <a:latin typeface="TimesNewRomanPSMT"/>
                <a:ea typeface="+mn-ea"/>
                <a:cs typeface="+mn-cs"/>
              </a:rPr>
              <a:t> plants.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TimesNewRomanPSMT"/>
                <a:ea typeface="+mn-ea"/>
                <a:cs typeface="+mn-cs"/>
              </a:rPr>
              <a:t> I throw away</a:t>
            </a:r>
            <a:r>
              <a:rPr kumimoji="0" lang="en-US" sz="3200" b="0" i="0" u="none" strike="noStrike" kern="0" cap="none" spc="0" normalizeH="0" noProof="0" dirty="0">
                <a:ln>
                  <a:noFill/>
                </a:ln>
                <a:solidFill>
                  <a:prstClr val="black"/>
                </a:solidFill>
                <a:effectLst/>
                <a:uLnTx/>
                <a:uFillTx/>
                <a:latin typeface="TimesNewRomanPSMT"/>
                <a:ea typeface="+mn-ea"/>
                <a:cs typeface="+mn-cs"/>
              </a:rPr>
              <a:t> </a:t>
            </a:r>
            <a:r>
              <a:rPr kumimoji="0" lang="en-US" sz="3200" b="0" i="0" u="none" strike="noStrike" kern="0" cap="none" spc="0" normalizeH="0" baseline="0" noProof="0" dirty="0">
                <a:ln>
                  <a:noFill/>
                </a:ln>
                <a:solidFill>
                  <a:prstClr val="black"/>
                </a:solidFill>
                <a:effectLst/>
                <a:uLnTx/>
                <a:uFillTx/>
                <a:latin typeface="TimesNewRomanPSMT"/>
                <a:ea typeface="+mn-ea"/>
                <a:cs typeface="+mn-cs"/>
              </a:rPr>
              <a:t>the garbage</a:t>
            </a:r>
            <a:r>
              <a:rPr kumimoji="0" lang="en-US" sz="3200" b="0" i="0" u="none" strike="noStrike" kern="0" cap="none" spc="0" normalizeH="0" noProof="0" dirty="0">
                <a:ln>
                  <a:noFill/>
                </a:ln>
                <a:solidFill>
                  <a:prstClr val="black"/>
                </a:solidFill>
                <a:effectLst/>
                <a:uLnTx/>
                <a:uFillTx/>
                <a:latin typeface="TimesNewRomanPSMT"/>
                <a:ea typeface="+mn-ea"/>
                <a:cs typeface="+mn-cs"/>
              </a:rPr>
              <a:t> in bin.</a:t>
            </a:r>
            <a:endParaRPr kumimoji="0" lang="en-US" sz="3200" b="0" i="0" u="none" strike="noStrike" kern="0" cap="none" spc="0" normalizeH="0" baseline="0" noProof="0" dirty="0">
              <a:ln>
                <a:noFill/>
              </a:ln>
              <a:solidFill>
                <a:prstClr val="black"/>
              </a:solidFill>
              <a:effectLst/>
              <a:uLnTx/>
              <a:uFillTx/>
              <a:latin typeface="TimesNewRomanPSMT"/>
              <a:ea typeface="+mn-ea"/>
              <a:cs typeface="+mn-cs"/>
            </a:endParaRPr>
          </a:p>
        </p:txBody>
      </p:sp>
    </p:spTree>
    <p:extLst>
      <p:ext uri="{BB962C8B-B14F-4D97-AF65-F5344CB8AC3E}">
        <p14:creationId xmlns:p14="http://schemas.microsoft.com/office/powerpoint/2010/main" val="1285920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27D9E1-42A3-4AF7-8F8D-F5ACA586D92A}"/>
              </a:ext>
            </a:extLst>
          </p:cNvPr>
          <p:cNvSpPr txBox="1"/>
          <p:nvPr/>
        </p:nvSpPr>
        <p:spPr>
          <a:xfrm>
            <a:off x="3722229" y="54165"/>
            <a:ext cx="5021943" cy="769441"/>
          </a:xfrm>
          <a:prstGeom prst="rect">
            <a:avLst/>
          </a:prstGeom>
          <a:solidFill>
            <a:schemeClr val="accent6">
              <a:lumMod val="50000"/>
            </a:schemeClr>
          </a:solidFill>
        </p:spPr>
        <p:txBody>
          <a:bodyPr wrap="square" rtlCol="0">
            <a:spAutoFit/>
          </a:bodyPr>
          <a:lstStyle/>
          <a:p>
            <a:pPr algn="ctr"/>
            <a:r>
              <a:rPr lang="en-US" sz="4400" b="1" dirty="0">
                <a:solidFill>
                  <a:schemeClr val="bg1"/>
                </a:solidFill>
                <a:latin typeface="TimesNewRomanPS-BoldMT"/>
              </a:rPr>
              <a:t>2.7 :Group work</a:t>
            </a:r>
          </a:p>
        </p:txBody>
      </p:sp>
      <p:sp>
        <p:nvSpPr>
          <p:cNvPr id="3" name="Rectangle 2">
            <a:extLst>
              <a:ext uri="{FF2B5EF4-FFF2-40B4-BE49-F238E27FC236}">
                <a16:creationId xmlns:a16="http://schemas.microsoft.com/office/drawing/2014/main" id="{AF136465-2EDE-4FF2-B961-7B83A67E53C2}"/>
              </a:ext>
            </a:extLst>
          </p:cNvPr>
          <p:cNvSpPr/>
          <p:nvPr/>
        </p:nvSpPr>
        <p:spPr>
          <a:xfrm>
            <a:off x="247423" y="690434"/>
            <a:ext cx="11697149" cy="1077218"/>
          </a:xfrm>
          <a:prstGeom prst="rect">
            <a:avLst/>
          </a:prstGeom>
          <a:solidFill>
            <a:schemeClr val="accent4">
              <a:lumMod val="20000"/>
              <a:lumOff val="80000"/>
            </a:schemeClr>
          </a:solidFill>
          <a:ln>
            <a:solidFill>
              <a:srgbClr val="002060"/>
            </a:solidFill>
          </a:ln>
        </p:spPr>
        <p:txBody>
          <a:bodyPr wrap="square">
            <a:spAutoFit/>
          </a:bodyPr>
          <a:lstStyle/>
          <a:p>
            <a:r>
              <a:rPr lang="en-US" sz="3200" b="1" dirty="0">
                <a:latin typeface="TimesNewRomanPS-BoldMT"/>
              </a:rPr>
              <a:t>Design a poster on ‘The little steps to keep the classroom neat and clean’ and present it to the class.</a:t>
            </a:r>
          </a:p>
        </p:txBody>
      </p:sp>
      <p:sp>
        <p:nvSpPr>
          <p:cNvPr id="4" name="Rectangle 3">
            <a:extLst>
              <a:ext uri="{FF2B5EF4-FFF2-40B4-BE49-F238E27FC236}">
                <a16:creationId xmlns:a16="http://schemas.microsoft.com/office/drawing/2014/main" id="{22B10CC4-580D-4387-A382-236092A47516}"/>
              </a:ext>
            </a:extLst>
          </p:cNvPr>
          <p:cNvSpPr/>
          <p:nvPr/>
        </p:nvSpPr>
        <p:spPr>
          <a:xfrm>
            <a:off x="247422" y="3990076"/>
            <a:ext cx="11697149" cy="2677656"/>
          </a:xfrm>
          <a:prstGeom prst="rect">
            <a:avLst/>
          </a:prstGeom>
          <a:solidFill>
            <a:schemeClr val="accent4">
              <a:lumMod val="40000"/>
              <a:lumOff val="60000"/>
            </a:schemeClr>
          </a:solidFill>
          <a:ln>
            <a:solidFill>
              <a:schemeClr val="accent2">
                <a:lumMod val="50000"/>
              </a:schemeClr>
            </a:solidFill>
          </a:ln>
        </p:spPr>
        <p:txBody>
          <a:bodyPr wrap="square">
            <a:spAutoFit/>
          </a:bodyPr>
          <a:lstStyle/>
          <a:p>
            <a:pPr algn="just"/>
            <a:r>
              <a:rPr lang="en-US" sz="2800" dirty="0">
                <a:latin typeface="TimesNewRomanPS-BoldMT"/>
              </a:rPr>
              <a:t>Such as ‘Group-A’ will brush, ‘Group-B’ will sweep the room, ‘Group- C’ will move the chair, table, and benches for easy cleaning, ‘Group-D’ will sweep spider nets around the roofs and corners of the classroom And ‘Group-E’ will rearrange chair, table, and benches   as before. After that, We will be ready to bust out all the dust from the chair, table, and benches. Finally, we will wash our hands. </a:t>
            </a:r>
          </a:p>
        </p:txBody>
      </p:sp>
      <p:sp>
        <p:nvSpPr>
          <p:cNvPr id="6" name="TextBox 5">
            <a:extLst>
              <a:ext uri="{FF2B5EF4-FFF2-40B4-BE49-F238E27FC236}">
                <a16:creationId xmlns:a16="http://schemas.microsoft.com/office/drawing/2014/main" id="{B39BCACD-1C93-43FA-89ED-EA2B5784DEC1}"/>
              </a:ext>
            </a:extLst>
          </p:cNvPr>
          <p:cNvSpPr txBox="1"/>
          <p:nvPr/>
        </p:nvSpPr>
        <p:spPr>
          <a:xfrm>
            <a:off x="247422" y="1870308"/>
            <a:ext cx="11697149" cy="2123658"/>
          </a:xfrm>
          <a:prstGeom prst="rect">
            <a:avLst/>
          </a:prstGeom>
          <a:blipFill>
            <a:blip r:embed="rId2"/>
            <a:tile tx="0" ty="0" sx="100000" sy="100000" flip="none" algn="tl"/>
          </a:blipFill>
          <a:ln>
            <a:solidFill>
              <a:srgbClr val="002060"/>
            </a:solidFill>
          </a:ln>
        </p:spPr>
        <p:txBody>
          <a:bodyPr wrap="square">
            <a:spAutoFit/>
          </a:bodyPr>
          <a:lstStyle/>
          <a:p>
            <a:pPr algn="just"/>
            <a:r>
              <a:rPr kumimoji="0" lang="en-US" sz="3200" b="1" i="0" u="none" strike="noStrike" kern="1200" cap="none" spc="0" normalizeH="0" baseline="0" noProof="0" dirty="0">
                <a:ln>
                  <a:noFill/>
                </a:ln>
                <a:solidFill>
                  <a:prstClr val="black"/>
                </a:solidFill>
                <a:effectLst/>
                <a:uLnTx/>
                <a:uFillTx/>
                <a:latin typeface="TimesNewRomanPS-BoldMT"/>
              </a:rPr>
              <a:t>Answer:</a:t>
            </a:r>
            <a:r>
              <a:rPr kumimoji="0" lang="en-US" sz="3200" b="0" i="0" u="none" strike="noStrike" kern="1200" cap="none" spc="0" normalizeH="0" baseline="0" noProof="0" dirty="0">
                <a:ln>
                  <a:noFill/>
                </a:ln>
                <a:solidFill>
                  <a:prstClr val="black"/>
                </a:solidFill>
                <a:effectLst/>
                <a:uLnTx/>
                <a:uFillTx/>
                <a:latin typeface="TimesNewRomanPS-BoldMT"/>
              </a:rPr>
              <a:t>  We stay at least 6 hours at School. So it is very essential to keep </a:t>
            </a:r>
            <a:r>
              <a:rPr kumimoji="0" lang="en-US" sz="3200" b="0" i="0" u="none" strike="noStrike" kern="1200" cap="none" spc="0" normalizeH="0" baseline="0" noProof="0" dirty="0">
                <a:ln>
                  <a:noFill/>
                </a:ln>
                <a:solidFill>
                  <a:prstClr val="black"/>
                </a:solidFill>
                <a:effectLst/>
                <a:uLnTx/>
                <a:uFillTx/>
                <a:latin typeface="TimesNewRomanPS-BoldMT"/>
                <a:hlinkClick r:id="rId3"/>
              </a:rPr>
              <a:t>the classroom</a:t>
            </a:r>
            <a:r>
              <a:rPr kumimoji="0" lang="en-US" sz="3200" b="0" i="0" u="none" strike="noStrike" kern="1200" cap="none" spc="0" normalizeH="0" baseline="0" noProof="0" dirty="0">
                <a:ln>
                  <a:noFill/>
                </a:ln>
                <a:solidFill>
                  <a:prstClr val="black"/>
                </a:solidFill>
                <a:effectLst/>
                <a:uLnTx/>
                <a:uFillTx/>
                <a:latin typeface="TimesNewRomanPS-BoldMT"/>
              </a:rPr>
              <a:t> clean . It’s a very simple task.</a:t>
            </a:r>
            <a:r>
              <a:rPr lang="en-US" sz="3200" dirty="0">
                <a:solidFill>
                  <a:prstClr val="black"/>
                </a:solidFill>
                <a:latin typeface="TimesNewRomanPS-BoldMT"/>
              </a:rPr>
              <a:t> First, We all students will get together. Students will express their idea about cleanliness. We will make some groups as Group A,B,C,D,E, </a:t>
            </a:r>
            <a:r>
              <a:rPr lang="en-US" sz="3200" dirty="0" err="1">
                <a:solidFill>
                  <a:prstClr val="black"/>
                </a:solidFill>
                <a:latin typeface="TimesNewRomanPS-BoldMT"/>
              </a:rPr>
              <a:t>etc</a:t>
            </a:r>
            <a:r>
              <a:rPr lang="en-US" sz="3200" dirty="0">
                <a:solidFill>
                  <a:prstClr val="black"/>
                </a:solidFill>
                <a:latin typeface="TimesNewRomanPS-BoldMT"/>
              </a:rPr>
              <a:t> .</a:t>
            </a:r>
            <a:r>
              <a:rPr kumimoji="0" lang="en-US" sz="3200" b="0" i="0" u="none" strike="noStrike" kern="1200" cap="none" spc="0" normalizeH="0" baseline="0" noProof="0" dirty="0">
                <a:ln>
                  <a:noFill/>
                </a:ln>
                <a:solidFill>
                  <a:prstClr val="black"/>
                </a:solidFill>
                <a:effectLst/>
                <a:uLnTx/>
                <a:uFillTx/>
                <a:latin typeface="TimesNewRomanPS-BoldMT"/>
              </a:rPr>
              <a:t> </a:t>
            </a:r>
            <a:endParaRPr lang="en-US" sz="3200" dirty="0"/>
          </a:p>
        </p:txBody>
      </p:sp>
    </p:spTree>
    <p:extLst>
      <p:ext uri="{BB962C8B-B14F-4D97-AF65-F5344CB8AC3E}">
        <p14:creationId xmlns:p14="http://schemas.microsoft.com/office/powerpoint/2010/main" val="17506532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1000"/>
                                        <p:tgtEl>
                                          <p:spTgt spid="4"/>
                                        </p:tgtEl>
                                      </p:cBhvr>
                                    </p:animEffect>
                                    <p:anim calcmode="lin" valueType="num">
                                      <p:cBhvr>
                                        <p:cTn id="29" dur="1000" fill="hold"/>
                                        <p:tgtEl>
                                          <p:spTgt spid="4"/>
                                        </p:tgtEl>
                                        <p:attrNameLst>
                                          <p:attrName>ppt_x</p:attrName>
                                        </p:attrNameLst>
                                      </p:cBhvr>
                                      <p:tavLst>
                                        <p:tav tm="0">
                                          <p:val>
                                            <p:strVal val="#ppt_x"/>
                                          </p:val>
                                        </p:tav>
                                        <p:tav tm="100000">
                                          <p:val>
                                            <p:strVal val="#ppt_x"/>
                                          </p:val>
                                        </p:tav>
                                      </p:tavLst>
                                    </p:anim>
                                    <p:anim calcmode="lin" valueType="num">
                                      <p:cBhvr>
                                        <p:cTn id="3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401C45F-8ABF-407D-BFEF-FDC3B686021C}"/>
              </a:ext>
            </a:extLst>
          </p:cNvPr>
          <p:cNvPicPr>
            <a:picLocks noChangeAspect="1"/>
          </p:cNvPicPr>
          <p:nvPr/>
        </p:nvPicPr>
        <p:blipFill rotWithShape="1">
          <a:blip r:embed="rId2">
            <a:extLst>
              <a:ext uri="{28A0092B-C50C-407E-A947-70E740481C1C}">
                <a14:useLocalDpi xmlns:a14="http://schemas.microsoft.com/office/drawing/2010/main" val="0"/>
              </a:ext>
            </a:extLst>
          </a:blip>
          <a:srcRect b="4375"/>
          <a:stretch/>
        </p:blipFill>
        <p:spPr>
          <a:xfrm>
            <a:off x="559593" y="1508760"/>
            <a:ext cx="11072813" cy="4840142"/>
          </a:xfrm>
          <a:prstGeom prst="rect">
            <a:avLst/>
          </a:prstGeom>
          <a:ln w="76200">
            <a:solidFill>
              <a:srgbClr val="00B0F0"/>
            </a:solidFill>
          </a:ln>
        </p:spPr>
      </p:pic>
      <p:sp>
        <p:nvSpPr>
          <p:cNvPr id="3" name="TextBox 2">
            <a:extLst>
              <a:ext uri="{FF2B5EF4-FFF2-40B4-BE49-F238E27FC236}">
                <a16:creationId xmlns:a16="http://schemas.microsoft.com/office/drawing/2014/main" id="{4998F793-94F0-4A58-BCD9-98C467914D02}"/>
              </a:ext>
            </a:extLst>
          </p:cNvPr>
          <p:cNvSpPr txBox="1"/>
          <p:nvPr/>
        </p:nvSpPr>
        <p:spPr>
          <a:xfrm>
            <a:off x="868680" y="460494"/>
            <a:ext cx="10149839" cy="707886"/>
          </a:xfrm>
          <a:prstGeom prst="rect">
            <a:avLst/>
          </a:prstGeom>
          <a:solidFill>
            <a:schemeClr val="accent4">
              <a:lumMod val="20000"/>
              <a:lumOff val="80000"/>
            </a:schemeClr>
          </a:solidFill>
        </p:spPr>
        <p:txBody>
          <a:bodyPr wrap="square" rtlCol="0">
            <a:spAutoFit/>
          </a:bodyPr>
          <a:lstStyle/>
          <a:p>
            <a:r>
              <a:rPr lang="en-US" sz="4000" b="1" dirty="0">
                <a:latin typeface="TimesNewRomanPSMT"/>
              </a:rPr>
              <a:t> Students Activities: Designing poster paper</a:t>
            </a:r>
          </a:p>
        </p:txBody>
      </p:sp>
    </p:spTree>
    <p:extLst>
      <p:ext uri="{BB962C8B-B14F-4D97-AF65-F5344CB8AC3E}">
        <p14:creationId xmlns:p14="http://schemas.microsoft.com/office/powerpoint/2010/main" val="5964261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1D7314-A765-4CD3-9950-9C4591745FB7}"/>
              </a:ext>
            </a:extLst>
          </p:cNvPr>
          <p:cNvPicPr>
            <a:picLocks noChangeAspect="1"/>
          </p:cNvPicPr>
          <p:nvPr/>
        </p:nvPicPr>
        <p:blipFill rotWithShape="1">
          <a:blip r:embed="rId3">
            <a:extLst>
              <a:ext uri="{28A0092B-C50C-407E-A947-70E740481C1C}">
                <a14:useLocalDpi xmlns:a14="http://schemas.microsoft.com/office/drawing/2010/main" val="0"/>
              </a:ext>
            </a:extLst>
          </a:blip>
          <a:srcRect l="797" t="717" r="665" b="2170"/>
          <a:stretch/>
        </p:blipFill>
        <p:spPr>
          <a:xfrm>
            <a:off x="466724" y="414337"/>
            <a:ext cx="11258551" cy="6029325"/>
          </a:xfrm>
          <a:prstGeom prst="rect">
            <a:avLst/>
          </a:prstGeom>
          <a:ln w="76200">
            <a:solidFill>
              <a:srgbClr val="FF0000"/>
            </a:solidFill>
          </a:ln>
        </p:spPr>
      </p:pic>
    </p:spTree>
    <p:extLst>
      <p:ext uri="{BB962C8B-B14F-4D97-AF65-F5344CB8AC3E}">
        <p14:creationId xmlns:p14="http://schemas.microsoft.com/office/powerpoint/2010/main" val="37885495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4082642-78D8-4FC0-A325-66DE14C0C90F}"/>
              </a:ext>
            </a:extLst>
          </p:cNvPr>
          <p:cNvSpPr/>
          <p:nvPr/>
        </p:nvSpPr>
        <p:spPr>
          <a:xfrm>
            <a:off x="5043488" y="2171700"/>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6579C66-B166-4E31-8BC9-1C663AD1BA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01" y="163007"/>
            <a:ext cx="11401424" cy="6531986"/>
          </a:xfrm>
          <a:prstGeom prst="rect">
            <a:avLst/>
          </a:prstGeom>
        </p:spPr>
      </p:pic>
    </p:spTree>
    <p:extLst>
      <p:ext uri="{BB962C8B-B14F-4D97-AF65-F5344CB8AC3E}">
        <p14:creationId xmlns:p14="http://schemas.microsoft.com/office/powerpoint/2010/main" val="19067498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1D9E99-A010-4859-A3B0-0C20B29538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639" y="407193"/>
            <a:ext cx="10982324" cy="6043613"/>
          </a:xfrm>
          <a:prstGeom prst="rect">
            <a:avLst/>
          </a:prstGeom>
          <a:ln w="57150">
            <a:solidFill>
              <a:srgbClr val="002060"/>
            </a:solidFill>
          </a:ln>
        </p:spPr>
      </p:pic>
    </p:spTree>
    <p:extLst>
      <p:ext uri="{BB962C8B-B14F-4D97-AF65-F5344CB8AC3E}">
        <p14:creationId xmlns:p14="http://schemas.microsoft.com/office/powerpoint/2010/main" val="28511581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468D93-4E8A-41C8-9FA3-44C8F4DA27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950" y="511892"/>
            <a:ext cx="9944100" cy="5577040"/>
          </a:xfrm>
          <a:prstGeom prst="rect">
            <a:avLst/>
          </a:prstGeom>
        </p:spPr>
      </p:pic>
    </p:spTree>
    <p:extLst>
      <p:ext uri="{BB962C8B-B14F-4D97-AF65-F5344CB8AC3E}">
        <p14:creationId xmlns:p14="http://schemas.microsoft.com/office/powerpoint/2010/main" val="34247200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005E791-680C-47A3-BE29-1A31CF9382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744" y="604358"/>
            <a:ext cx="10958511" cy="5649283"/>
          </a:xfrm>
          <a:prstGeom prst="rect">
            <a:avLst/>
          </a:prstGeom>
          <a:ln w="57150">
            <a:solidFill>
              <a:srgbClr val="FF0000"/>
            </a:solidFill>
          </a:ln>
        </p:spPr>
      </p:pic>
    </p:spTree>
    <p:extLst>
      <p:ext uri="{BB962C8B-B14F-4D97-AF65-F5344CB8AC3E}">
        <p14:creationId xmlns:p14="http://schemas.microsoft.com/office/powerpoint/2010/main" val="303124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llout: Down Arrow 2">
            <a:extLst>
              <a:ext uri="{FF2B5EF4-FFF2-40B4-BE49-F238E27FC236}">
                <a16:creationId xmlns:a16="http://schemas.microsoft.com/office/drawing/2014/main" id="{21ECFEEA-DBD0-4181-AEC1-5671761D41F2}"/>
              </a:ext>
            </a:extLst>
          </p:cNvPr>
          <p:cNvSpPr/>
          <p:nvPr/>
        </p:nvSpPr>
        <p:spPr>
          <a:xfrm>
            <a:off x="957262" y="628650"/>
            <a:ext cx="10872788" cy="2500310"/>
          </a:xfrm>
          <a:prstGeom prst="downArrowCallout">
            <a:avLst>
              <a:gd name="adj1" fmla="val 25000"/>
              <a:gd name="adj2" fmla="val 28125"/>
              <a:gd name="adj3" fmla="val 25000"/>
              <a:gd name="adj4" fmla="val 64977"/>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TimesNewRomanPSMT"/>
              </a:rPr>
              <a:t>So dear, Our today’s Lesson is---</a:t>
            </a:r>
          </a:p>
        </p:txBody>
      </p:sp>
      <p:sp>
        <p:nvSpPr>
          <p:cNvPr id="4" name="Rectangle 3">
            <a:extLst>
              <a:ext uri="{FF2B5EF4-FFF2-40B4-BE49-F238E27FC236}">
                <a16:creationId xmlns:a16="http://schemas.microsoft.com/office/drawing/2014/main" id="{359F4056-0050-49BF-91FF-4CFBDDAB541D}"/>
              </a:ext>
            </a:extLst>
          </p:cNvPr>
          <p:cNvSpPr/>
          <p:nvPr/>
        </p:nvSpPr>
        <p:spPr>
          <a:xfrm>
            <a:off x="3368039" y="2978149"/>
            <a:ext cx="6051234" cy="3251201"/>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noProof="0" dirty="0">
                <a:solidFill>
                  <a:srgbClr val="7030A0"/>
                </a:solidFill>
                <a:latin typeface="TimesNewRomanPSMT"/>
              </a:rPr>
              <a:t>Little things</a:t>
            </a:r>
          </a:p>
          <a:p>
            <a:pPr lvl="0" algn="ctr"/>
            <a:r>
              <a:rPr lang="en-US" sz="5400" b="1" dirty="0">
                <a:solidFill>
                  <a:srgbClr val="0070C0"/>
                </a:solidFill>
                <a:latin typeface="TimesNewRomanPSMT"/>
                <a:cs typeface="Arial" panose="020B0604020202020204" pitchFamily="34" charset="0"/>
              </a:rPr>
              <a:t>Unit-2</a:t>
            </a:r>
          </a:p>
          <a:p>
            <a:pPr lvl="0" algn="ctr"/>
            <a:r>
              <a:rPr lang="en-US" sz="5400" b="1" dirty="0">
                <a:solidFill>
                  <a:srgbClr val="0070C0"/>
                </a:solidFill>
                <a:latin typeface="TimesNewRomanPSMT"/>
                <a:cs typeface="Arial" panose="020B0604020202020204" pitchFamily="34" charset="0"/>
              </a:rPr>
              <a:t>(</a:t>
            </a:r>
            <a:r>
              <a:rPr lang="en-US" sz="4400" b="1" dirty="0">
                <a:solidFill>
                  <a:srgbClr val="0070C0"/>
                </a:solidFill>
                <a:latin typeface="TimesNewRomanPSMT"/>
                <a:cs typeface="Arial" panose="020B0604020202020204" pitchFamily="34" charset="0"/>
              </a:rPr>
              <a:t>About 6 hours</a:t>
            </a:r>
            <a:r>
              <a:rPr lang="en-US" sz="5400" b="1" dirty="0">
                <a:solidFill>
                  <a:srgbClr val="0070C0"/>
                </a:solidFill>
                <a:latin typeface="TimesNewRomanPSMT"/>
                <a:cs typeface="Arial" panose="020B0604020202020204" pitchFamily="34" charset="0"/>
              </a:rPr>
              <a:t>)</a:t>
            </a:r>
          </a:p>
        </p:txBody>
      </p:sp>
    </p:spTree>
    <p:extLst>
      <p:ext uri="{BB962C8B-B14F-4D97-AF65-F5344CB8AC3E}">
        <p14:creationId xmlns:p14="http://schemas.microsoft.com/office/powerpoint/2010/main" val="2181695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repeatCount="300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3000"/>
                                        <p:tgtEl>
                                          <p:spTgt spid="4"/>
                                        </p:tgtEl>
                                      </p:cBhvr>
                                    </p:animEffect>
                                    <p:anim calcmode="lin" valueType="num">
                                      <p:cBhvr>
                                        <p:cTn id="15" dur="3000" fill="hold"/>
                                        <p:tgtEl>
                                          <p:spTgt spid="4"/>
                                        </p:tgtEl>
                                        <p:attrNameLst>
                                          <p:attrName>ppt_x</p:attrName>
                                        </p:attrNameLst>
                                      </p:cBhvr>
                                      <p:tavLst>
                                        <p:tav tm="0">
                                          <p:val>
                                            <p:strVal val="#ppt_x"/>
                                          </p:val>
                                        </p:tav>
                                        <p:tav tm="100000">
                                          <p:val>
                                            <p:strVal val="#ppt_x"/>
                                          </p:val>
                                        </p:tav>
                                      </p:tavLst>
                                    </p:anim>
                                    <p:anim calcmode="lin" valueType="num">
                                      <p:cBhvr>
                                        <p:cTn id="16" dur="3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069931-682C-4264-84DA-FC1518FE48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788" y="235610"/>
            <a:ext cx="11168424" cy="6079465"/>
          </a:xfrm>
          <a:prstGeom prst="rect">
            <a:avLst/>
          </a:prstGeom>
        </p:spPr>
      </p:pic>
    </p:spTree>
    <p:extLst>
      <p:ext uri="{BB962C8B-B14F-4D97-AF65-F5344CB8AC3E}">
        <p14:creationId xmlns:p14="http://schemas.microsoft.com/office/powerpoint/2010/main" val="22360992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2AFCA0-B0FA-41C2-82B6-229416AAAB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7237" y="257175"/>
            <a:ext cx="10529887" cy="6086475"/>
          </a:xfrm>
          <a:prstGeom prst="rect">
            <a:avLst/>
          </a:prstGeom>
        </p:spPr>
      </p:pic>
    </p:spTree>
    <p:extLst>
      <p:ext uri="{BB962C8B-B14F-4D97-AF65-F5344CB8AC3E}">
        <p14:creationId xmlns:p14="http://schemas.microsoft.com/office/powerpoint/2010/main" val="22981008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00338" y="908432"/>
            <a:ext cx="3962400" cy="470898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b="1" dirty="0">
                <a:ln w="11430"/>
                <a:solidFill>
                  <a:srgbClr val="0000CC"/>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Good</a:t>
            </a:r>
          </a:p>
          <a:p>
            <a:pPr algn="ctr"/>
            <a:r>
              <a:rPr lang="en-US" sz="6000" b="1" dirty="0">
                <a:ln w="11430"/>
                <a:solidFill>
                  <a:srgbClr val="0000CC"/>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Bye</a:t>
            </a:r>
          </a:p>
          <a:p>
            <a:pPr algn="ctr"/>
            <a:r>
              <a:rPr lang="en-US" sz="6000" b="1" dirty="0">
                <a:ln w="11430"/>
                <a:solidFill>
                  <a:srgbClr val="0000CC"/>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For </a:t>
            </a:r>
          </a:p>
          <a:p>
            <a:pPr algn="ctr"/>
            <a:r>
              <a:rPr lang="en-US" sz="6000" b="1" dirty="0">
                <a:ln w="11430"/>
                <a:solidFill>
                  <a:srgbClr val="0000CC"/>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Today,</a:t>
            </a:r>
          </a:p>
          <a:p>
            <a:pPr algn="ctr"/>
            <a:r>
              <a:rPr lang="en-US" sz="6000" b="1" dirty="0">
                <a:ln w="11430"/>
                <a:solidFill>
                  <a:srgbClr val="FF0000"/>
                </a:solidFill>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Thank you</a:t>
            </a:r>
          </a:p>
        </p:txBody>
      </p:sp>
      <p:pic>
        <p:nvPicPr>
          <p:cNvPr id="3" name="Picture 2">
            <a:extLst>
              <a:ext uri="{FF2B5EF4-FFF2-40B4-BE49-F238E27FC236}">
                <a16:creationId xmlns:a16="http://schemas.microsoft.com/office/drawing/2014/main" id="{B2F612E9-77AB-4206-8F64-00C16C3E3304}"/>
              </a:ext>
            </a:extLst>
          </p:cNvPr>
          <p:cNvPicPr>
            <a:picLocks noChangeAspect="1"/>
          </p:cNvPicPr>
          <p:nvPr/>
        </p:nvPicPr>
        <p:blipFill rotWithShape="1">
          <a:blip r:embed="rId3">
            <a:extLst>
              <a:ext uri="{28A0092B-C50C-407E-A947-70E740481C1C}">
                <a14:useLocalDpi xmlns:a14="http://schemas.microsoft.com/office/drawing/2010/main" val="0"/>
              </a:ext>
            </a:extLst>
          </a:blip>
          <a:srcRect b="2801"/>
          <a:stretch/>
        </p:blipFill>
        <p:spPr>
          <a:xfrm>
            <a:off x="1129262" y="894832"/>
            <a:ext cx="5437676" cy="5068337"/>
          </a:xfrm>
          <a:prstGeom prst="rect">
            <a:avLst/>
          </a:prstGeom>
        </p:spPr>
      </p:pic>
    </p:spTree>
    <p:extLst>
      <p:ext uri="{BB962C8B-B14F-4D97-AF65-F5344CB8AC3E}">
        <p14:creationId xmlns:p14="http://schemas.microsoft.com/office/powerpoint/2010/main" val="30502571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hlinkClick r:id="" action="ppaction://noaction"/>
            <a:extLst>
              <a:ext uri="{FF2B5EF4-FFF2-40B4-BE49-F238E27FC236}">
                <a16:creationId xmlns:a16="http://schemas.microsoft.com/office/drawing/2014/main" id="{E172BB63-D5A5-43F7-81AF-9F8C3BEA0708}"/>
              </a:ext>
            </a:extLst>
          </p:cNvPr>
          <p:cNvSpPr/>
          <p:nvPr/>
        </p:nvSpPr>
        <p:spPr>
          <a:xfrm>
            <a:off x="533400" y="893008"/>
            <a:ext cx="11125200" cy="5071983"/>
          </a:xfrm>
          <a:prstGeom prst="rect">
            <a:avLst/>
          </a:prstGeom>
          <a:solidFill>
            <a:schemeClr val="accent4">
              <a:lumMod val="20000"/>
              <a:lumOff val="8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0" b="1" dirty="0">
                <a:solidFill>
                  <a:srgbClr val="000000"/>
                </a:solidFill>
                <a:latin typeface="TimesNewRomanPS-BoldMT"/>
              </a:rPr>
              <a:t>Competency 2: Ability to use appropriate vocabulary/ expression (in form of synonyms, antonyms, phrases, etc.) in accordance with the context. </a:t>
            </a:r>
            <a:endParaRPr lang="en-US" sz="4000" b="1" dirty="0">
              <a:solidFill>
                <a:schemeClr val="tx1"/>
              </a:solidFill>
              <a:latin typeface="TimesNewRomanPS-BoldMT"/>
              <a:cs typeface="Times New Roman" panose="02020603050405020304" pitchFamily="18" charset="0"/>
            </a:endParaRPr>
          </a:p>
          <a:p>
            <a:r>
              <a:rPr lang="en-US" sz="4000" b="1" dirty="0">
                <a:solidFill>
                  <a:schemeClr val="tx1"/>
                </a:solidFill>
                <a:latin typeface="TimesNewRomanPS-BoldMT"/>
                <a:cs typeface="Times New Roman" panose="02020603050405020304" pitchFamily="18" charset="0"/>
              </a:rPr>
              <a:t>At the end of the Unit, Students will be able to-</a:t>
            </a:r>
            <a:endParaRPr lang="en-US" sz="3200" i="1" dirty="0">
              <a:latin typeface="TimesNewRomanPS-BoldMT"/>
            </a:endParaRPr>
          </a:p>
          <a:p>
            <a:pPr marL="457200" indent="-457200">
              <a:buFont typeface="Wingdings" panose="05000000000000000000" pitchFamily="2" charset="2"/>
              <a:buChar char="Ø"/>
            </a:pPr>
            <a:r>
              <a:rPr lang="en-US" sz="3600" b="1" dirty="0">
                <a:solidFill>
                  <a:srgbClr val="002060"/>
                </a:solidFill>
                <a:latin typeface="TimesNewRomanPS-BoldMT"/>
              </a:rPr>
              <a:t>recite a poem.</a:t>
            </a:r>
            <a:endParaRPr lang="en-US" sz="3600" b="1" i="1" dirty="0">
              <a:solidFill>
                <a:srgbClr val="002060"/>
              </a:solidFill>
              <a:latin typeface="TimesNewRomanPS-BoldMT"/>
            </a:endParaRPr>
          </a:p>
          <a:p>
            <a:pPr marL="457200" indent="-457200">
              <a:buFont typeface="Wingdings" panose="05000000000000000000" pitchFamily="2" charset="2"/>
              <a:buChar char="Ø"/>
            </a:pPr>
            <a:r>
              <a:rPr lang="en-US" sz="3600" b="1" dirty="0">
                <a:solidFill>
                  <a:srgbClr val="002060"/>
                </a:solidFill>
                <a:latin typeface="TimesNewRomanPS-BoldMT"/>
              </a:rPr>
              <a:t>tell about  Rhyme.</a:t>
            </a:r>
          </a:p>
          <a:p>
            <a:pPr marL="457200" indent="-457200">
              <a:buFont typeface="Wingdings" panose="05000000000000000000" pitchFamily="2" charset="2"/>
              <a:buChar char="Ø"/>
            </a:pPr>
            <a:r>
              <a:rPr lang="en-US" sz="3600" b="1" dirty="0">
                <a:solidFill>
                  <a:srgbClr val="002060"/>
                </a:solidFill>
                <a:latin typeface="TimesNewRomanPS-BoldMT"/>
              </a:rPr>
              <a:t>describe about little things in our life.</a:t>
            </a:r>
          </a:p>
        </p:txBody>
      </p:sp>
    </p:spTree>
    <p:extLst>
      <p:ext uri="{BB962C8B-B14F-4D97-AF65-F5344CB8AC3E}">
        <p14:creationId xmlns:p14="http://schemas.microsoft.com/office/powerpoint/2010/main" val="450069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6BCA8DE-91D7-921D-8AAE-089FA0AD8672}"/>
              </a:ext>
            </a:extLst>
          </p:cNvPr>
          <p:cNvSpPr txBox="1"/>
          <p:nvPr/>
        </p:nvSpPr>
        <p:spPr>
          <a:xfrm>
            <a:off x="342314" y="1306523"/>
            <a:ext cx="11507372" cy="4031873"/>
          </a:xfrm>
          <a:prstGeom prst="rect">
            <a:avLst/>
          </a:prstGeom>
          <a:solidFill>
            <a:schemeClr val="accent4">
              <a:lumMod val="20000"/>
              <a:lumOff val="80000"/>
            </a:schemeClr>
          </a:solidFill>
          <a:ln>
            <a:solidFill>
              <a:srgbClr val="002060"/>
            </a:solidFill>
          </a:ln>
        </p:spPr>
        <p:txBody>
          <a:bodyPr wrap="square">
            <a:spAutoFit/>
          </a:bodyPr>
          <a:lstStyle/>
          <a:p>
            <a:r>
              <a:rPr lang="en-US" sz="3200" b="1" i="0" u="none" strike="noStrike" baseline="0" dirty="0">
                <a:solidFill>
                  <a:srgbClr val="000000"/>
                </a:solidFill>
                <a:latin typeface="Times New Roman" panose="02020603050405020304" pitchFamily="18" charset="0"/>
              </a:rPr>
              <a:t>                        Experience (6.5 hours) </a:t>
            </a:r>
            <a:endParaRPr lang="en-US" sz="3200" b="0" i="0" u="none" strike="noStrike" baseline="0" dirty="0">
              <a:solidFill>
                <a:srgbClr val="000000"/>
              </a:solidFill>
              <a:latin typeface="Times New Roman" panose="02020603050405020304" pitchFamily="18" charset="0"/>
            </a:endParaRPr>
          </a:p>
          <a:p>
            <a:r>
              <a:rPr lang="en-GB" sz="3200" b="1" i="0" u="none" strike="noStrike" baseline="0" dirty="0">
                <a:solidFill>
                  <a:srgbClr val="000000"/>
                </a:solidFill>
                <a:latin typeface="Times New Roman" panose="02020603050405020304" pitchFamily="18" charset="0"/>
              </a:rPr>
              <a:t>Firstly</a:t>
            </a:r>
            <a:r>
              <a:rPr lang="en-GB" sz="3200" b="0" i="0" u="none" strike="noStrike" baseline="0" dirty="0">
                <a:solidFill>
                  <a:srgbClr val="000000"/>
                </a:solidFill>
                <a:latin typeface="Times New Roman" panose="02020603050405020304" pitchFamily="18" charset="0"/>
              </a:rPr>
              <a:t>, SS will share their experiences of how they tried to make others happy. </a:t>
            </a:r>
          </a:p>
          <a:p>
            <a:r>
              <a:rPr lang="en-GB" sz="3200" b="1" i="0" u="none" strike="noStrike" baseline="0" dirty="0">
                <a:solidFill>
                  <a:srgbClr val="000000"/>
                </a:solidFill>
                <a:latin typeface="Times New Roman" panose="02020603050405020304" pitchFamily="18" charset="0"/>
              </a:rPr>
              <a:t>Then</a:t>
            </a:r>
            <a:r>
              <a:rPr lang="en-GB" sz="3200" b="0" i="0" u="none" strike="noStrike" baseline="0" dirty="0">
                <a:solidFill>
                  <a:srgbClr val="000000"/>
                </a:solidFill>
                <a:latin typeface="Times New Roman" panose="02020603050405020304" pitchFamily="18" charset="0"/>
              </a:rPr>
              <a:t>, SS will be exposed to the poem. </a:t>
            </a:r>
          </a:p>
          <a:p>
            <a:r>
              <a:rPr lang="en-GB" sz="3200" b="1" i="0" u="none" strike="noStrike" baseline="0" dirty="0">
                <a:solidFill>
                  <a:srgbClr val="000000"/>
                </a:solidFill>
                <a:latin typeface="Times New Roman" panose="02020603050405020304" pitchFamily="18" charset="0"/>
              </a:rPr>
              <a:t>After that</a:t>
            </a:r>
            <a:r>
              <a:rPr lang="en-GB" sz="3200" b="0" i="0" u="none" strike="noStrike" baseline="0" dirty="0">
                <a:solidFill>
                  <a:srgbClr val="000000"/>
                </a:solidFill>
                <a:latin typeface="Times New Roman" panose="02020603050405020304" pitchFamily="18" charset="0"/>
              </a:rPr>
              <a:t>, SS will be engaged in the discussion to find out some interesting things in the poem as well as some literary features of the poem. </a:t>
            </a:r>
          </a:p>
          <a:p>
            <a:r>
              <a:rPr lang="en-GB" sz="3200" b="1" i="0" u="none" strike="noStrike" baseline="0" dirty="0">
                <a:solidFill>
                  <a:srgbClr val="000000"/>
                </a:solidFill>
                <a:latin typeface="Times New Roman" panose="02020603050405020304" pitchFamily="18" charset="0"/>
              </a:rPr>
              <a:t>Finally, </a:t>
            </a:r>
            <a:r>
              <a:rPr lang="en-GB" sz="3200" b="0" i="0" u="none" strike="noStrike" baseline="0" dirty="0">
                <a:solidFill>
                  <a:srgbClr val="000000"/>
                </a:solidFill>
                <a:latin typeface="Times New Roman" panose="02020603050405020304" pitchFamily="18" charset="0"/>
              </a:rPr>
              <a:t>they will produce texts. </a:t>
            </a:r>
          </a:p>
        </p:txBody>
      </p:sp>
    </p:spTree>
    <p:extLst>
      <p:ext uri="{BB962C8B-B14F-4D97-AF65-F5344CB8AC3E}">
        <p14:creationId xmlns:p14="http://schemas.microsoft.com/office/powerpoint/2010/main" val="228231014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D55EEB-D2B1-B61C-BAE4-E44BC994C1AE}"/>
              </a:ext>
            </a:extLst>
          </p:cNvPr>
          <p:cNvSpPr txBox="1"/>
          <p:nvPr/>
        </p:nvSpPr>
        <p:spPr>
          <a:xfrm>
            <a:off x="405619" y="442520"/>
            <a:ext cx="11380762" cy="5632311"/>
          </a:xfrm>
          <a:prstGeom prst="rect">
            <a:avLst/>
          </a:prstGeom>
          <a:solidFill>
            <a:schemeClr val="accent4">
              <a:lumMod val="20000"/>
              <a:lumOff val="80000"/>
            </a:schemeClr>
          </a:solidFill>
          <a:ln>
            <a:solidFill>
              <a:srgbClr val="002060"/>
            </a:solidFill>
          </a:ln>
        </p:spPr>
        <p:txBody>
          <a:bodyPr wrap="square">
            <a:spAutoFit/>
          </a:bodyPr>
          <a:lstStyle/>
          <a:p>
            <a:pPr algn="just"/>
            <a:r>
              <a:rPr lang="en-US" sz="4000" b="1" i="0" u="none" strike="noStrike" baseline="0" dirty="0">
                <a:solidFill>
                  <a:srgbClr val="000000"/>
                </a:solidFill>
                <a:latin typeface="Times New Roman" panose="02020603050405020304" pitchFamily="18" charset="0"/>
              </a:rPr>
              <a:t>Note </a:t>
            </a:r>
            <a:endParaRPr lang="en-US" sz="4000" b="0" i="0" u="none" strike="noStrike" baseline="0" dirty="0">
              <a:solidFill>
                <a:srgbClr val="000000"/>
              </a:solidFill>
              <a:latin typeface="Times New Roman" panose="02020603050405020304" pitchFamily="18" charset="0"/>
            </a:endParaRPr>
          </a:p>
          <a:p>
            <a:pPr algn="just"/>
            <a:r>
              <a:rPr lang="en-GB" sz="4000" b="0" i="0" u="none" strike="noStrike" baseline="0" dirty="0">
                <a:solidFill>
                  <a:srgbClr val="000000"/>
                </a:solidFill>
                <a:latin typeface="Times New Roman" panose="02020603050405020304" pitchFamily="18" charset="0"/>
              </a:rPr>
              <a:t>A poem is a kind of literary writing. It has some characteristics. Two of them are Stanza and Rhyming. </a:t>
            </a:r>
          </a:p>
          <a:p>
            <a:pPr algn="just"/>
            <a:r>
              <a:rPr lang="en-GB" sz="4000" b="1" i="0" u="none" strike="noStrike" baseline="0" dirty="0">
                <a:solidFill>
                  <a:srgbClr val="000000"/>
                </a:solidFill>
                <a:latin typeface="Times New Roman" panose="02020603050405020304" pitchFamily="18" charset="0"/>
              </a:rPr>
              <a:t>Stanza: </a:t>
            </a:r>
            <a:r>
              <a:rPr lang="en-GB" sz="4000" b="0" i="0" u="none" strike="noStrike" baseline="0" dirty="0">
                <a:solidFill>
                  <a:srgbClr val="000000"/>
                </a:solidFill>
                <a:latin typeface="Times New Roman" panose="02020603050405020304" pitchFamily="18" charset="0"/>
              </a:rPr>
              <a:t>A stanza is a group of lines in a poem. It consists of two or more lines arranged together as a unit. Most poems are divided into stanzas. A stanza in a poem is like a paragraph in an essay. </a:t>
            </a:r>
          </a:p>
          <a:p>
            <a:pPr algn="just"/>
            <a:r>
              <a:rPr lang="en-GB" sz="4000" b="1" i="0" u="none" strike="noStrike" baseline="0" dirty="0">
                <a:solidFill>
                  <a:srgbClr val="000000"/>
                </a:solidFill>
                <a:latin typeface="Times New Roman" panose="02020603050405020304" pitchFamily="18" charset="0"/>
              </a:rPr>
              <a:t>Rhyming: </a:t>
            </a:r>
            <a:r>
              <a:rPr lang="en-GB" sz="4000" b="0" i="0" u="none" strike="noStrike" baseline="0" dirty="0">
                <a:solidFill>
                  <a:srgbClr val="000000"/>
                </a:solidFill>
                <a:latin typeface="Times New Roman" panose="02020603050405020304" pitchFamily="18" charset="0"/>
              </a:rPr>
              <a:t>The similar sounding words at the ends of the alternate lines of a poem. </a:t>
            </a:r>
            <a:endParaRPr lang="en-US" sz="4000" dirty="0"/>
          </a:p>
        </p:txBody>
      </p:sp>
    </p:spTree>
    <p:extLst>
      <p:ext uri="{BB962C8B-B14F-4D97-AF65-F5344CB8AC3E}">
        <p14:creationId xmlns:p14="http://schemas.microsoft.com/office/powerpoint/2010/main" val="889199743"/>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CB9FAB-0675-4B68-891A-525EC5001652}"/>
              </a:ext>
            </a:extLst>
          </p:cNvPr>
          <p:cNvSpPr txBox="1"/>
          <p:nvPr/>
        </p:nvSpPr>
        <p:spPr>
          <a:xfrm>
            <a:off x="4100511" y="77956"/>
            <a:ext cx="3271839" cy="523220"/>
          </a:xfrm>
          <a:prstGeom prst="rect">
            <a:avLst/>
          </a:prstGeom>
          <a:solidFill>
            <a:schemeClr val="accent4">
              <a:lumMod val="60000"/>
              <a:lumOff val="40000"/>
            </a:schemeClr>
          </a:solidFill>
        </p:spPr>
        <p:txBody>
          <a:bodyPr wrap="square">
            <a:spAutoFit/>
          </a:bodyPr>
          <a:lstStyle/>
          <a:p>
            <a:r>
              <a:rPr lang="en-US" sz="2800" b="1" i="0" u="none" strike="noStrike" baseline="0">
                <a:latin typeface="TimesNewRomanPS-BoldMT"/>
              </a:rPr>
              <a:t>New vocabulary:</a:t>
            </a:r>
            <a:endParaRPr lang="en-US" dirty="0"/>
          </a:p>
        </p:txBody>
      </p:sp>
      <p:sp>
        <p:nvSpPr>
          <p:cNvPr id="5" name="TextBox 4">
            <a:extLst>
              <a:ext uri="{FF2B5EF4-FFF2-40B4-BE49-F238E27FC236}">
                <a16:creationId xmlns:a16="http://schemas.microsoft.com/office/drawing/2014/main" id="{BB388FCD-8FAD-447A-8A2A-A2A1BD565518}"/>
              </a:ext>
            </a:extLst>
          </p:cNvPr>
          <p:cNvSpPr txBox="1"/>
          <p:nvPr/>
        </p:nvSpPr>
        <p:spPr>
          <a:xfrm>
            <a:off x="228814" y="587637"/>
            <a:ext cx="11473760" cy="1323439"/>
          </a:xfrm>
          <a:prstGeom prst="rect">
            <a:avLst/>
          </a:prstGeom>
          <a:solidFill>
            <a:schemeClr val="accent6">
              <a:lumMod val="40000"/>
              <a:lumOff val="60000"/>
            </a:schemeClr>
          </a:solidFill>
          <a:ln>
            <a:solidFill>
              <a:srgbClr val="7030A0"/>
            </a:solidFill>
          </a:ln>
        </p:spPr>
        <p:txBody>
          <a:bodyPr wrap="square">
            <a:spAutoFit/>
          </a:bodyPr>
          <a:lstStyle/>
          <a:p>
            <a:pPr algn="l"/>
            <a:r>
              <a:rPr lang="en-GB" sz="4000" b="1" i="0" u="none" strike="noStrike" baseline="0" dirty="0">
                <a:solidFill>
                  <a:srgbClr val="33CD00"/>
                </a:solidFill>
                <a:latin typeface="TimesNewRomanPS-BoldMT"/>
              </a:rPr>
              <a:t>New Vocabularies: </a:t>
            </a:r>
            <a:r>
              <a:rPr lang="en-GB" sz="4000" b="0" i="0" u="none" strike="noStrike" baseline="0" dirty="0">
                <a:solidFill>
                  <a:srgbClr val="000000"/>
                </a:solidFill>
                <a:latin typeface="TimesNewRomanPSMT"/>
              </a:rPr>
              <a:t>Mighty, Ocean, Humble, Eternity, Deeds, Eden, Heaven, </a:t>
            </a:r>
            <a:r>
              <a:rPr lang="en-US" sz="4000" b="0" i="0" u="none" strike="noStrike" baseline="0" dirty="0">
                <a:solidFill>
                  <a:srgbClr val="000000"/>
                </a:solidFill>
                <a:latin typeface="TimesNewRomanPSMT"/>
              </a:rPr>
              <a:t>Above, Alternate.</a:t>
            </a:r>
            <a:endParaRPr lang="en-US" sz="4000" dirty="0">
              <a:latin typeface="TimesNewRomanPS-BoldMT"/>
            </a:endParaRPr>
          </a:p>
        </p:txBody>
      </p:sp>
      <p:sp>
        <p:nvSpPr>
          <p:cNvPr id="7" name="Callout: Down Arrow 6">
            <a:extLst>
              <a:ext uri="{FF2B5EF4-FFF2-40B4-BE49-F238E27FC236}">
                <a16:creationId xmlns:a16="http://schemas.microsoft.com/office/drawing/2014/main" id="{BEA6E816-13D1-4F11-B74D-BE689E2EAB08}"/>
              </a:ext>
            </a:extLst>
          </p:cNvPr>
          <p:cNvSpPr/>
          <p:nvPr/>
        </p:nvSpPr>
        <p:spPr>
          <a:xfrm>
            <a:off x="2343148" y="1985190"/>
            <a:ext cx="6115053" cy="755528"/>
          </a:xfrm>
          <a:prstGeom prst="downArrowCallout">
            <a:avLst>
              <a:gd name="adj1" fmla="val 25000"/>
              <a:gd name="adj2" fmla="val 30952"/>
              <a:gd name="adj3" fmla="val 25000"/>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NewRomanPSMT"/>
              </a:rPr>
              <a:t>Key Word:   Mighty ( Adj)</a:t>
            </a:r>
            <a:endParaRPr lang="en-US" sz="3600" b="1" dirty="0">
              <a:solidFill>
                <a:srgbClr val="00B0F0"/>
              </a:solidFill>
              <a:latin typeface="TimesNewRomanPSMT"/>
            </a:endParaRPr>
          </a:p>
        </p:txBody>
      </p:sp>
      <p:sp>
        <p:nvSpPr>
          <p:cNvPr id="8" name="Callout: Down Arrow 7">
            <a:extLst>
              <a:ext uri="{FF2B5EF4-FFF2-40B4-BE49-F238E27FC236}">
                <a16:creationId xmlns:a16="http://schemas.microsoft.com/office/drawing/2014/main" id="{5FA9876D-6A2B-4445-A28F-1960A9C7D4EE}"/>
              </a:ext>
            </a:extLst>
          </p:cNvPr>
          <p:cNvSpPr/>
          <p:nvPr/>
        </p:nvSpPr>
        <p:spPr>
          <a:xfrm>
            <a:off x="2343148" y="2641433"/>
            <a:ext cx="7196364" cy="755528"/>
          </a:xfrm>
          <a:prstGeom prst="downArrowCallout">
            <a:avLst>
              <a:gd name="adj1" fmla="val 31745"/>
              <a:gd name="adj2" fmla="val 44840"/>
              <a:gd name="adj3" fmla="val 19048"/>
              <a:gd name="adj4" fmla="val 7291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a:solidFill>
                  <a:schemeClr val="tx1"/>
                </a:solidFill>
                <a:latin typeface="NikoshBAN"/>
              </a:rPr>
              <a:t> </a:t>
            </a:r>
            <a:r>
              <a:rPr lang="en-US" sz="3600" b="1" dirty="0">
                <a:solidFill>
                  <a:schemeClr val="tx1"/>
                </a:solidFill>
                <a:latin typeface="TimesNewRomanPS-BoldMT"/>
              </a:rPr>
              <a:t>Synonym : Massive/ Huge/ </a:t>
            </a:r>
            <a:r>
              <a:rPr lang="en-US" sz="3600" b="1" dirty="0">
                <a:solidFill>
                  <a:schemeClr val="tx1"/>
                </a:solidFill>
                <a:latin typeface="SutonnySushreeOMJ" panose="00000400000000000000" pitchFamily="2" charset="0"/>
                <a:cs typeface="SutonnySushreeOMJ" panose="00000400000000000000" pitchFamily="2" charset="0"/>
              </a:rPr>
              <a:t>বিশাল </a:t>
            </a:r>
          </a:p>
        </p:txBody>
      </p:sp>
      <p:sp>
        <p:nvSpPr>
          <p:cNvPr id="9" name="Callout: Down Arrow 8">
            <a:extLst>
              <a:ext uri="{FF2B5EF4-FFF2-40B4-BE49-F238E27FC236}">
                <a16:creationId xmlns:a16="http://schemas.microsoft.com/office/drawing/2014/main" id="{D80D2260-49F1-4CC3-9278-970E47E8DCF2}"/>
              </a:ext>
            </a:extLst>
          </p:cNvPr>
          <p:cNvSpPr/>
          <p:nvPr/>
        </p:nvSpPr>
        <p:spPr>
          <a:xfrm>
            <a:off x="2081462" y="3344062"/>
            <a:ext cx="7786414" cy="1026930"/>
          </a:xfrm>
          <a:prstGeom prst="downArrowCallout">
            <a:avLst>
              <a:gd name="adj1" fmla="val 25000"/>
              <a:gd name="adj2" fmla="val 30952"/>
              <a:gd name="adj3" fmla="val 25000"/>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TimesNewRomanPSMT"/>
              </a:rPr>
              <a:t>.</a:t>
            </a:r>
            <a:r>
              <a:rPr lang="en-US" sz="3200" b="1" dirty="0">
                <a:solidFill>
                  <a:srgbClr val="00B0F0"/>
                </a:solidFill>
                <a:latin typeface="TimesNewRomanPSMT"/>
              </a:rPr>
              <a:t>Antonym: Little/ Tiny/Small ( </a:t>
            </a:r>
            <a:r>
              <a:rPr lang="en-US" sz="3200" b="1" dirty="0" err="1">
                <a:solidFill>
                  <a:srgbClr val="00B0F0"/>
                </a:solidFill>
                <a:latin typeface="TimesNewRomanPSMT"/>
              </a:rPr>
              <a:t>ছোট</a:t>
            </a:r>
            <a:r>
              <a:rPr lang="en-US" sz="3200" b="1" dirty="0">
                <a:solidFill>
                  <a:srgbClr val="00B0F0"/>
                </a:solidFill>
                <a:latin typeface="TimesNewRomanPSMT"/>
              </a:rPr>
              <a:t>)</a:t>
            </a:r>
          </a:p>
        </p:txBody>
      </p:sp>
      <p:sp>
        <p:nvSpPr>
          <p:cNvPr id="10" name="Rectangle 9">
            <a:extLst>
              <a:ext uri="{FF2B5EF4-FFF2-40B4-BE49-F238E27FC236}">
                <a16:creationId xmlns:a16="http://schemas.microsoft.com/office/drawing/2014/main" id="{9E9B154F-B008-438A-B777-09D38C0633C7}"/>
              </a:ext>
            </a:extLst>
          </p:cNvPr>
          <p:cNvSpPr/>
          <p:nvPr/>
        </p:nvSpPr>
        <p:spPr>
          <a:xfrm>
            <a:off x="717722" y="4343959"/>
            <a:ext cx="10756555" cy="52934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TimesNewRomanPS-BoldMT"/>
              </a:rPr>
              <a:t>Example Sentence:</a:t>
            </a:r>
            <a:r>
              <a:rPr lang="en-GB" sz="2800" dirty="0">
                <a:solidFill>
                  <a:srgbClr val="002060"/>
                </a:solidFill>
                <a:latin typeface="TimesNewRomanPSMT"/>
              </a:rPr>
              <a:t>The mighty ocean can be used to </a:t>
            </a:r>
            <a:r>
              <a:rPr lang="en-US" sz="2800" dirty="0">
                <a:solidFill>
                  <a:srgbClr val="002060"/>
                </a:solidFill>
                <a:latin typeface="TimesNewRomanPSMT"/>
              </a:rPr>
              <a:t>produce electricity.</a:t>
            </a:r>
            <a:endParaRPr kumimoji="0" lang="en-US" sz="2800" b="1" i="0" u="none" strike="noStrike" kern="1200" cap="none" spc="0" normalizeH="0" baseline="0" noProof="0" dirty="0">
              <a:ln>
                <a:noFill/>
              </a:ln>
              <a:solidFill>
                <a:srgbClr val="002060"/>
              </a:solidFill>
              <a:effectLst/>
              <a:uLnTx/>
              <a:uFillTx/>
              <a:latin typeface="TimesNewRomanPS-BoldMT"/>
            </a:endParaRPr>
          </a:p>
        </p:txBody>
      </p:sp>
      <p:sp>
        <p:nvSpPr>
          <p:cNvPr id="12" name="Rectangle 11">
            <a:extLst>
              <a:ext uri="{FF2B5EF4-FFF2-40B4-BE49-F238E27FC236}">
                <a16:creationId xmlns:a16="http://schemas.microsoft.com/office/drawing/2014/main" id="{FE95D689-9E90-47FF-B81F-EE0C50C36DB4}"/>
              </a:ext>
            </a:extLst>
          </p:cNvPr>
          <p:cNvSpPr/>
          <p:nvPr/>
        </p:nvSpPr>
        <p:spPr>
          <a:xfrm>
            <a:off x="1955543" y="5249310"/>
            <a:ext cx="8280911" cy="52934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TimesNewRomanPS-BoldMT"/>
              </a:rPr>
              <a:t>Example Sentence:</a:t>
            </a:r>
            <a:r>
              <a:rPr lang="en-GB" sz="2800" dirty="0">
                <a:solidFill>
                  <a:srgbClr val="002060"/>
                </a:solidFill>
                <a:latin typeface="TimesNewRomanPSMT"/>
              </a:rPr>
              <a:t>Elephant is a mighty animal</a:t>
            </a:r>
            <a:r>
              <a:rPr lang="en-US" sz="2800" dirty="0">
                <a:solidFill>
                  <a:srgbClr val="002060"/>
                </a:solidFill>
                <a:latin typeface="TimesNewRomanPSMT"/>
              </a:rPr>
              <a:t>.</a:t>
            </a:r>
            <a:endParaRPr kumimoji="0" lang="en-US" sz="2800" b="1" i="0" u="none" strike="noStrike" kern="1200" cap="none" spc="0" normalizeH="0" baseline="0" noProof="0" dirty="0">
              <a:ln>
                <a:noFill/>
              </a:ln>
              <a:solidFill>
                <a:srgbClr val="002060"/>
              </a:solidFill>
              <a:effectLst/>
              <a:uLnTx/>
              <a:uFillTx/>
              <a:latin typeface="TimesNewRomanPS-BoldMT"/>
            </a:endParaRPr>
          </a:p>
        </p:txBody>
      </p:sp>
    </p:spTree>
    <p:extLst>
      <p:ext uri="{BB962C8B-B14F-4D97-AF65-F5344CB8AC3E}">
        <p14:creationId xmlns:p14="http://schemas.microsoft.com/office/powerpoint/2010/main" val="34412703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7CB9FAB-0675-4B68-891A-525EC5001652}"/>
              </a:ext>
            </a:extLst>
          </p:cNvPr>
          <p:cNvSpPr txBox="1"/>
          <p:nvPr/>
        </p:nvSpPr>
        <p:spPr>
          <a:xfrm>
            <a:off x="4100511" y="77956"/>
            <a:ext cx="3271839" cy="523220"/>
          </a:xfrm>
          <a:prstGeom prst="rect">
            <a:avLst/>
          </a:prstGeom>
          <a:solidFill>
            <a:schemeClr val="accent4">
              <a:lumMod val="60000"/>
              <a:lumOff val="40000"/>
            </a:schemeClr>
          </a:solidFill>
        </p:spPr>
        <p:txBody>
          <a:bodyPr wrap="square">
            <a:spAutoFit/>
          </a:bodyPr>
          <a:lstStyle/>
          <a:p>
            <a:r>
              <a:rPr lang="en-US" sz="2800" b="1" i="0" u="none" strike="noStrike" baseline="0">
                <a:latin typeface="TimesNewRomanPS-BoldMT"/>
              </a:rPr>
              <a:t>New vocabulary:</a:t>
            </a:r>
            <a:endParaRPr lang="en-US" dirty="0"/>
          </a:p>
        </p:txBody>
      </p:sp>
      <p:sp>
        <p:nvSpPr>
          <p:cNvPr id="7" name="Callout: Down Arrow 6">
            <a:extLst>
              <a:ext uri="{FF2B5EF4-FFF2-40B4-BE49-F238E27FC236}">
                <a16:creationId xmlns:a16="http://schemas.microsoft.com/office/drawing/2014/main" id="{BEA6E816-13D1-4F11-B74D-BE689E2EAB08}"/>
              </a:ext>
            </a:extLst>
          </p:cNvPr>
          <p:cNvSpPr/>
          <p:nvPr/>
        </p:nvSpPr>
        <p:spPr>
          <a:xfrm>
            <a:off x="2240755" y="770270"/>
            <a:ext cx="7710490" cy="755528"/>
          </a:xfrm>
          <a:prstGeom prst="downArrowCallout">
            <a:avLst>
              <a:gd name="adj1" fmla="val 25000"/>
              <a:gd name="adj2" fmla="val 30952"/>
              <a:gd name="adj3" fmla="val 25000"/>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NewRomanPSMT"/>
              </a:rPr>
              <a:t>Key Word: </a:t>
            </a:r>
            <a:r>
              <a:rPr lang="en-GB" sz="4000" dirty="0">
                <a:solidFill>
                  <a:prstClr val="black"/>
                </a:solidFill>
                <a:latin typeface="TimesNewRomanPS-BoldMT"/>
              </a:rPr>
              <a:t>Ocean ( Noun) </a:t>
            </a:r>
            <a:r>
              <a:rPr lang="en-GB" sz="4000" dirty="0" err="1">
                <a:solidFill>
                  <a:prstClr val="black"/>
                </a:solidFill>
                <a:latin typeface="TimesNewRomanPS-BoldMT"/>
              </a:rPr>
              <a:t>সমুদ্র</a:t>
            </a:r>
            <a:endParaRPr lang="en-US" sz="3600" b="1" dirty="0">
              <a:solidFill>
                <a:srgbClr val="00B0F0"/>
              </a:solidFill>
              <a:latin typeface="TimesNewRomanPSMT"/>
            </a:endParaRPr>
          </a:p>
        </p:txBody>
      </p:sp>
      <p:sp>
        <p:nvSpPr>
          <p:cNvPr id="8" name="Callout: Down Arrow 7">
            <a:extLst>
              <a:ext uri="{FF2B5EF4-FFF2-40B4-BE49-F238E27FC236}">
                <a16:creationId xmlns:a16="http://schemas.microsoft.com/office/drawing/2014/main" id="{5FA9876D-6A2B-4445-A28F-1960A9C7D4EE}"/>
              </a:ext>
            </a:extLst>
          </p:cNvPr>
          <p:cNvSpPr/>
          <p:nvPr/>
        </p:nvSpPr>
        <p:spPr>
          <a:xfrm>
            <a:off x="911025" y="1658821"/>
            <a:ext cx="10369950" cy="755528"/>
          </a:xfrm>
          <a:prstGeom prst="downArrowCallout">
            <a:avLst>
              <a:gd name="adj1" fmla="val 31745"/>
              <a:gd name="adj2" fmla="val 44840"/>
              <a:gd name="adj3" fmla="val 19048"/>
              <a:gd name="adj4" fmla="val 7291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NewRomanPSMT"/>
              </a:rPr>
              <a:t>Synonym: </a:t>
            </a:r>
            <a:r>
              <a:rPr lang="en-US" sz="3200" b="1" dirty="0">
                <a:solidFill>
                  <a:srgbClr val="002060"/>
                </a:solidFill>
                <a:latin typeface="TimesNewRomanPS-BoldMT"/>
              </a:rPr>
              <a:t>Sea/ blue/ brine </a:t>
            </a:r>
            <a:r>
              <a:rPr lang="as-IN" sz="3200" b="1" dirty="0">
                <a:solidFill>
                  <a:srgbClr val="002060"/>
                </a:solidFill>
                <a:latin typeface="TimesNewRomanPS-BoldMT"/>
              </a:rPr>
              <a:t>(মহাসমুদ্র/সমুদ্র)</a:t>
            </a:r>
            <a:endParaRPr lang="en-US" sz="3200" b="1" dirty="0">
              <a:solidFill>
                <a:srgbClr val="002060"/>
              </a:solidFill>
              <a:latin typeface="TimesNewRomanPS-BoldMT"/>
              <a:cs typeface="SutonnySushreeOMJ" panose="00000400000000000000" pitchFamily="2" charset="0"/>
            </a:endParaRPr>
          </a:p>
        </p:txBody>
      </p:sp>
      <p:sp>
        <p:nvSpPr>
          <p:cNvPr id="9" name="Callout: Down Arrow 8">
            <a:extLst>
              <a:ext uri="{FF2B5EF4-FFF2-40B4-BE49-F238E27FC236}">
                <a16:creationId xmlns:a16="http://schemas.microsoft.com/office/drawing/2014/main" id="{D80D2260-49F1-4CC3-9278-970E47E8DCF2}"/>
              </a:ext>
            </a:extLst>
          </p:cNvPr>
          <p:cNvSpPr/>
          <p:nvPr/>
        </p:nvSpPr>
        <p:spPr>
          <a:xfrm>
            <a:off x="911025" y="3435922"/>
            <a:ext cx="10815373" cy="1007729"/>
          </a:xfrm>
          <a:prstGeom prst="downArrowCallout">
            <a:avLst>
              <a:gd name="adj1" fmla="val 25000"/>
              <a:gd name="adj2" fmla="val 30952"/>
              <a:gd name="adj3" fmla="val 25000"/>
              <a:gd name="adj4" fmla="val 6497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NewRomanPS-BoldMT"/>
              </a:rPr>
              <a:t>Example Sentence: </a:t>
            </a:r>
            <a:r>
              <a:rPr lang="en-GB" sz="3200" b="1" dirty="0">
                <a:solidFill>
                  <a:srgbClr val="002060"/>
                </a:solidFill>
                <a:latin typeface="TimesNewRomanPSMT"/>
              </a:rPr>
              <a:t>Oceans are a source of food for </a:t>
            </a:r>
            <a:r>
              <a:rPr lang="en-US" sz="3200" b="1" dirty="0">
                <a:solidFill>
                  <a:srgbClr val="002060"/>
                </a:solidFill>
                <a:latin typeface="TimesNewRomanPSMT"/>
              </a:rPr>
              <a:t>mankind.</a:t>
            </a:r>
            <a:r>
              <a:rPr lang="en-US" sz="2400" b="1" dirty="0">
                <a:latin typeface="TimesNewRomanPSMT"/>
              </a:rPr>
              <a:t>.</a:t>
            </a:r>
            <a:endParaRPr lang="en-US" sz="2400" b="1" dirty="0">
              <a:solidFill>
                <a:schemeClr val="tx1"/>
              </a:solidFill>
              <a:latin typeface="TimesNewRomanPS-BoldMT"/>
            </a:endParaRPr>
          </a:p>
        </p:txBody>
      </p:sp>
      <p:sp>
        <p:nvSpPr>
          <p:cNvPr id="10" name="Rectangle 9">
            <a:extLst>
              <a:ext uri="{FF2B5EF4-FFF2-40B4-BE49-F238E27FC236}">
                <a16:creationId xmlns:a16="http://schemas.microsoft.com/office/drawing/2014/main" id="{9E9B154F-B008-438A-B777-09D38C0633C7}"/>
              </a:ext>
            </a:extLst>
          </p:cNvPr>
          <p:cNvSpPr/>
          <p:nvPr/>
        </p:nvSpPr>
        <p:spPr>
          <a:xfrm>
            <a:off x="2027028" y="4789333"/>
            <a:ext cx="8902909" cy="756829"/>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TimesNewRomanPS-BoldMT"/>
              </a:rPr>
              <a:t>Your </a:t>
            </a:r>
            <a:r>
              <a:rPr kumimoji="0" lang="en-US" sz="3200" b="1" i="0" u="none" strike="noStrike" kern="1200" cap="none" spc="0" normalizeH="0" baseline="0" noProof="0" dirty="0">
                <a:ln>
                  <a:noFill/>
                </a:ln>
                <a:solidFill>
                  <a:prstClr val="black"/>
                </a:solidFill>
                <a:effectLst/>
                <a:uLnTx/>
                <a:uFillTx/>
                <a:latin typeface="TimesNewRomanPS-BoldMT"/>
              </a:rPr>
              <a:t>Sentence: </a:t>
            </a:r>
            <a:r>
              <a:rPr lang="en-US" sz="3200" b="1" dirty="0">
                <a:solidFill>
                  <a:prstClr val="black"/>
                </a:solidFill>
                <a:latin typeface="TimesNewRomanPS-BoldMT"/>
              </a:rPr>
              <a:t>I like to see ocean </a:t>
            </a:r>
            <a:r>
              <a:rPr kumimoji="0" lang="en-US" sz="3200" b="1" i="0" u="none" strike="noStrike" kern="1200" cap="none" spc="0" normalizeH="0" baseline="0" noProof="0" dirty="0">
                <a:ln>
                  <a:noFill/>
                </a:ln>
                <a:solidFill>
                  <a:prstClr val="black"/>
                </a:solidFill>
                <a:effectLst/>
                <a:uLnTx/>
                <a:uFillTx/>
                <a:latin typeface="TimesNewRomanPS-BoldMT"/>
              </a:rPr>
              <a:t>.   </a:t>
            </a:r>
          </a:p>
        </p:txBody>
      </p:sp>
      <p:sp>
        <p:nvSpPr>
          <p:cNvPr id="11" name="Callout: Down Arrow 10">
            <a:extLst>
              <a:ext uri="{FF2B5EF4-FFF2-40B4-BE49-F238E27FC236}">
                <a16:creationId xmlns:a16="http://schemas.microsoft.com/office/drawing/2014/main" id="{89578399-CF8D-461F-BAF4-D2B9626823AF}"/>
              </a:ext>
            </a:extLst>
          </p:cNvPr>
          <p:cNvSpPr/>
          <p:nvPr/>
        </p:nvSpPr>
        <p:spPr>
          <a:xfrm>
            <a:off x="953031" y="2547372"/>
            <a:ext cx="10369950" cy="755528"/>
          </a:xfrm>
          <a:prstGeom prst="downArrowCallout">
            <a:avLst>
              <a:gd name="adj1" fmla="val 31745"/>
              <a:gd name="adj2" fmla="val 44840"/>
              <a:gd name="adj3" fmla="val 19048"/>
              <a:gd name="adj4" fmla="val 72913"/>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latin typeface="TimesNewRomanPSMT"/>
              </a:rPr>
              <a:t>Antonym: </a:t>
            </a:r>
            <a:r>
              <a:rPr lang="en-US" sz="3200" b="1" dirty="0">
                <a:solidFill>
                  <a:srgbClr val="002060"/>
                </a:solidFill>
                <a:latin typeface="TimesNewRomanPS-BoldMT"/>
              </a:rPr>
              <a:t>Shore/ Beach </a:t>
            </a:r>
            <a:r>
              <a:rPr lang="as-IN" sz="3200" b="1" dirty="0">
                <a:solidFill>
                  <a:srgbClr val="002060"/>
                </a:solidFill>
                <a:latin typeface="TimesNewRomanPS-BoldMT"/>
              </a:rPr>
              <a:t>(</a:t>
            </a:r>
            <a:r>
              <a:rPr lang="en-US" sz="3200" b="1" dirty="0">
                <a:solidFill>
                  <a:srgbClr val="002060"/>
                </a:solidFill>
                <a:latin typeface="TimesNewRomanPS-BoldMT"/>
              </a:rPr>
              <a:t>সমুদ্রের তীর</a:t>
            </a:r>
            <a:r>
              <a:rPr lang="as-IN" sz="3200" b="1" dirty="0">
                <a:solidFill>
                  <a:srgbClr val="002060"/>
                </a:solidFill>
                <a:latin typeface="TimesNewRomanPS-BoldMT"/>
              </a:rPr>
              <a:t>)</a:t>
            </a:r>
            <a:endParaRPr lang="en-US" sz="3200" b="1" dirty="0">
              <a:solidFill>
                <a:srgbClr val="002060"/>
              </a:solidFill>
              <a:latin typeface="TimesNewRomanPS-BoldMT"/>
              <a:cs typeface="SutonnySushreeOMJ" panose="00000400000000000000" pitchFamily="2" charset="0"/>
            </a:endParaRPr>
          </a:p>
        </p:txBody>
      </p:sp>
    </p:spTree>
    <p:extLst>
      <p:ext uri="{BB962C8B-B14F-4D97-AF65-F5344CB8AC3E}">
        <p14:creationId xmlns:p14="http://schemas.microsoft.com/office/powerpoint/2010/main" val="38126525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5722</TotalTime>
  <Words>2314</Words>
  <Application>Microsoft Office PowerPoint</Application>
  <PresentationFormat>Widescreen</PresentationFormat>
  <Paragraphs>336</Paragraphs>
  <Slides>42</Slides>
  <Notes>22</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Elephant</vt:lpstr>
      <vt:lpstr>NikoshBAN</vt:lpstr>
      <vt:lpstr>SutonnySushreeOMJ</vt:lpstr>
      <vt:lpstr>Times New Roman</vt:lpstr>
      <vt:lpstr>TimesNewRomanPS-BoldMT</vt:lpstr>
      <vt:lpstr>TimesNewRomanPSMT</vt:lpstr>
      <vt:lpstr>Wide Latin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ManikChandraMajumder</dc:creator>
  <cp:lastModifiedBy>Manik Chandra Majumder</cp:lastModifiedBy>
  <cp:revision>540</cp:revision>
  <dcterms:created xsi:type="dcterms:W3CDTF">2021-12-06T10:21:39Z</dcterms:created>
  <dcterms:modified xsi:type="dcterms:W3CDTF">2023-11-27T14:41:17Z</dcterms:modified>
</cp:coreProperties>
</file>