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70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48AEF-AC30-4A45-84F6-D19E3216E24C}">
          <p14:sldIdLst>
            <p14:sldId id="270"/>
            <p14:sldId id="258"/>
            <p14:sldId id="259"/>
          </p14:sldIdLst>
        </p14:section>
        <p14:section name="Untitled Section" id="{5832C697-0DC3-4D18-A205-AB3F2ECB0F89}">
          <p14:sldIdLst/>
        </p14:section>
        <p14:section name="Untitled Section" id="{83BBDE78-160B-4B6A-8A79-98F81EA58B53}">
          <p14:sldIdLst>
            <p14:sldId id="257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A0BE"/>
    <a:srgbClr val="B8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2" autoAdjust="0"/>
    <p:restoredTop sz="94403" autoAdjust="0"/>
  </p:normalViewPr>
  <p:slideViewPr>
    <p:cSldViewPr>
      <p:cViewPr>
        <p:scale>
          <a:sx n="43" d="100"/>
          <a:sy n="43" d="100"/>
        </p:scale>
        <p:origin x="30" y="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500CA-8193-4D03-BE59-1927683D0E77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DE841-8740-4980-ACBA-3D132B4893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8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DE841-8740-4980-ACBA-3D132B4893C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0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DE841-8740-4980-ACBA-3D132B4893C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66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54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17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2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9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0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9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3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98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8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7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6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FF6A4-85E6-46AD-BA8B-6AEC8B85A2F4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0597A-17A4-46ED-9BC8-F614BF1BEB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6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195736" y="404664"/>
            <a:ext cx="5000660" cy="1512168"/>
          </a:xfrm>
          <a:prstGeom prst="round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আজকের ক্লাসে সবাইকে স্বাগতম </a:t>
            </a:r>
            <a:endParaRPr lang="en-US" sz="4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276872"/>
            <a:ext cx="6096000" cy="37444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28596" y="0"/>
            <a:ext cx="83058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বচনভেদে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ar-EG" sz="36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اسم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IN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যথাঃ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200" y="990600"/>
            <a:ext cx="2971800" cy="8382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ar-EG" sz="32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 واحد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একবচন</a:t>
            </a:r>
            <a:r>
              <a:rPr lang="ar-EG" sz="32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 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276600" y="990600"/>
            <a:ext cx="2667000" cy="8382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</a:t>
            </a:r>
            <a:r>
              <a:rPr lang="ar-EG" sz="2800" dirty="0" smtClean="0">
                <a:solidFill>
                  <a:srgbClr val="002060"/>
                </a:solidFill>
                <a:latin typeface="NikoshBAN" pitchFamily="2" charset="0"/>
                <a:cs typeface="Arial" pitchFamily="34" charset="0"/>
              </a:rPr>
              <a:t> تثنية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দ্বিবচন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48400" y="990600"/>
            <a:ext cx="2819400" cy="838200"/>
          </a:xfrm>
          <a:prstGeom prst="roundRect">
            <a:avLst/>
          </a:prstGeom>
          <a:solidFill>
            <a:srgbClr val="B8F2FA"/>
          </a:solidFill>
          <a:ln>
            <a:solidFill>
              <a:srgbClr val="00B05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ar-EG" sz="2800" dirty="0" smtClean="0">
                <a:solidFill>
                  <a:srgbClr val="7030A0"/>
                </a:solidFill>
                <a:latin typeface="NikoshBAN" pitchFamily="2" charset="0"/>
                <a:cs typeface="Arial" pitchFamily="34" charset="0"/>
              </a:rPr>
              <a:t>جمع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বহুবচন</a:t>
            </a:r>
            <a:endParaRPr lang="en-US" sz="2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2143116"/>
            <a:ext cx="8991600" cy="12954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32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واحد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পরিচয়ঃ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একজন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ব্যক্তি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ar-EG" sz="28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واح</a:t>
            </a:r>
            <a:r>
              <a:rPr lang="ar-EG" sz="2800" dirty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د</a:t>
            </a:r>
            <a:r>
              <a:rPr lang="ar-EG" sz="28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  </a:t>
            </a:r>
            <a:r>
              <a:rPr lang="bn-IN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IN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যথাঃ</a:t>
            </a:r>
            <a:r>
              <a:rPr lang="ar-EG" sz="28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 كتاب- رجل 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3500438"/>
            <a:ext cx="8991600" cy="13716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EG" sz="4400" dirty="0" smtClean="0">
                <a:solidFill>
                  <a:srgbClr val="C00000"/>
                </a:solidFill>
                <a:latin typeface="NikoshBAN" pitchFamily="2" charset="0"/>
                <a:cs typeface="Arial" pitchFamily="34" charset="0"/>
              </a:rPr>
              <a:t>تثنية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পরিচয়ঃ</a:t>
            </a:r>
            <a:endParaRPr lang="bn-IN" sz="3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দুইজন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ব্যক্তি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ar-EG" sz="28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تثنية  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বলে। যথাঃ</a:t>
            </a:r>
            <a:r>
              <a:rPr lang="ar-EG" sz="28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كتابان – رجلان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6200" y="5257800"/>
            <a:ext cx="8991600" cy="15240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EG" sz="3200" dirty="0" smtClean="0">
                <a:latin typeface="NikoshBAN" pitchFamily="2" charset="0"/>
                <a:cs typeface="Arial" pitchFamily="34" charset="0"/>
              </a:rPr>
              <a:t>جمع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পরিচয়ঃ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দুয়ের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অধিক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ব্যক্তি</a:t>
            </a:r>
            <a:r>
              <a:rPr lang="en-US" sz="28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28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 جمع </a:t>
            </a:r>
            <a:r>
              <a:rPr lang="bn-IN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বলে। যথাঃ</a:t>
            </a:r>
            <a:r>
              <a:rPr lang="ar-EG" sz="28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 كتب – رجال 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9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86519" y="878575"/>
            <a:ext cx="4223414" cy="685800"/>
          </a:xfrm>
          <a:prstGeom prst="roundRect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শূন্যস্থান</a:t>
            </a: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পূরন</a:t>
            </a: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52400" y="1752600"/>
            <a:ext cx="8839200" cy="82625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ক)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ar-EG" sz="32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اسم 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পুরুষ</a:t>
            </a:r>
            <a:r>
              <a:rPr lang="en-US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জাতিকে</a:t>
            </a:r>
            <a:r>
              <a:rPr lang="en-US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...........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52400" y="2743200"/>
            <a:ext cx="8839200" cy="81502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(খ) </a:t>
            </a:r>
            <a:r>
              <a:rPr lang="en-US" sz="4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বচনভেদে</a:t>
            </a:r>
            <a:r>
              <a:rPr lang="en-US" sz="4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EG" sz="4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اسم </a:t>
            </a:r>
            <a:r>
              <a:rPr lang="en-US" sz="4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n-IN" sz="4400" dirty="0" smtClean="0">
                <a:solidFill>
                  <a:schemeClr val="tx1"/>
                </a:solidFill>
                <a:latin typeface="Arial" pitchFamily="34" charset="0"/>
                <a:cs typeface="NikoshBAN" pitchFamily="2" charset="0"/>
              </a:rPr>
              <a:t>................</a:t>
            </a:r>
            <a:r>
              <a:rPr lang="en-US" sz="4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প্রকার</a:t>
            </a:r>
            <a:r>
              <a:rPr lang="en-US" sz="4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।</a:t>
            </a:r>
            <a:endParaRPr lang="en-US" sz="4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86519" y="3737638"/>
            <a:ext cx="8839200" cy="88127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(গ)</a:t>
            </a:r>
            <a:r>
              <a:rPr lang="bn-IN" sz="3200" dirty="0">
                <a:latin typeface="Arial" pitchFamily="34" charset="0"/>
                <a:cs typeface="NikoshBAN" pitchFamily="2" charset="0"/>
              </a:rPr>
              <a:t>  </a:t>
            </a:r>
            <a:r>
              <a:rPr lang="ar-EG" sz="3200" dirty="0">
                <a:latin typeface="Arial" pitchFamily="34" charset="0"/>
                <a:cs typeface="Arial" pitchFamily="34" charset="0"/>
              </a:rPr>
              <a:t>معرفة</a:t>
            </a:r>
            <a:r>
              <a:rPr lang="bn-IN" sz="3200" dirty="0">
                <a:latin typeface="Arial" pitchFamily="34" charset="0"/>
                <a:cs typeface="NikoshBAN" pitchFamily="2" charset="0"/>
              </a:rPr>
              <a:t>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এর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আভিধানিক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অর্থ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 </a:t>
            </a:r>
            <a:r>
              <a:rPr lang="bn-IN" sz="3200" dirty="0" smtClean="0">
                <a:latin typeface="Arial" pitchFamily="34" charset="0"/>
                <a:cs typeface="NikoshBAN" pitchFamily="2" charset="0"/>
              </a:rPr>
              <a:t>..............</a:t>
            </a:r>
            <a:r>
              <a:rPr lang="en-US" sz="3200" dirty="0" smtClean="0">
                <a:latin typeface="Arial" pitchFamily="34" charset="0"/>
                <a:cs typeface="NikoshBAN" pitchFamily="2" charset="0"/>
              </a:rPr>
              <a:t>......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।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52400" y="4757879"/>
            <a:ext cx="8839200" cy="9071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(ঘ)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যে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শব্দ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দ্বারা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bn-IN" sz="2800" dirty="0" smtClean="0">
                <a:solidFill>
                  <a:srgbClr val="FF0000"/>
                </a:solidFill>
                <a:latin typeface="Arial" pitchFamily="34" charset="0"/>
                <a:cs typeface="NikoshBAN" pitchFamily="2" charset="0"/>
              </a:rPr>
              <a:t>..........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NikoshBAN" pitchFamily="2" charset="0"/>
              </a:rPr>
              <a:t>.....</a:t>
            </a:r>
            <a:r>
              <a:rPr lang="bn-IN" sz="2800" dirty="0" smtClean="0">
                <a:solidFill>
                  <a:srgbClr val="FF0000"/>
                </a:solidFill>
                <a:latin typeface="Arial" pitchFamily="34" charset="0"/>
                <a:cs typeface="NikoshBAN" pitchFamily="2" charset="0"/>
              </a:rPr>
              <a:t>..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বুঝায়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তাকে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EG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مؤنث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n-IN" sz="2800" dirty="0" smtClean="0">
                <a:solidFill>
                  <a:srgbClr val="FF0000"/>
                </a:solidFill>
                <a:latin typeface="Arial" pitchFamily="34" charset="0"/>
                <a:cs typeface="NikoshBAN" pitchFamily="2" charset="0"/>
              </a:rPr>
              <a:t>বলে</a:t>
            </a:r>
            <a:r>
              <a:rPr lang="bn-IN" sz="2800" dirty="0">
                <a:solidFill>
                  <a:srgbClr val="FF0000"/>
                </a:solidFill>
                <a:latin typeface="Arial" pitchFamily="34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52400" y="5823044"/>
            <a:ext cx="8839200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(ঙ)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লিঙ্গভেদে</a:t>
            </a:r>
            <a:r>
              <a:rPr lang="ar-EG" sz="3200" dirty="0">
                <a:latin typeface="Arial" pitchFamily="34" charset="0"/>
                <a:cs typeface="Arial" pitchFamily="34" charset="0"/>
              </a:rPr>
              <a:t>  اسم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………</a:t>
            </a:r>
            <a:r>
              <a:rPr lang="bn-IN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bn-IN" sz="3200" dirty="0" smtClean="0">
                <a:latin typeface="Arial" pitchFamily="34" charset="0"/>
                <a:cs typeface="NikoshBAN" pitchFamily="2" charset="0"/>
              </a:rPr>
              <a:t>প্রকার</a:t>
            </a:r>
            <a:r>
              <a:rPr lang="bn-IN" sz="3200" dirty="0">
                <a:latin typeface="Arial" pitchFamily="34" charset="0"/>
                <a:cs typeface="NikoshBAN" pitchFamily="2" charset="0"/>
              </a:rPr>
              <a:t>।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lowchart: Punched Tape 24"/>
          <p:cNvSpPr/>
          <p:nvPr/>
        </p:nvSpPr>
        <p:spPr>
          <a:xfrm>
            <a:off x="2928926" y="-142900"/>
            <a:ext cx="3857652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519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759281"/>
              </p:ext>
            </p:extLst>
          </p:nvPr>
        </p:nvGraphicFramePr>
        <p:xfrm>
          <a:off x="76199" y="1447799"/>
          <a:ext cx="8915400" cy="531685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819400"/>
                <a:gridCol w="3200400"/>
                <a:gridCol w="2895600"/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454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45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45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454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454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45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Rounded Rectangle 28"/>
          <p:cNvSpPr/>
          <p:nvPr/>
        </p:nvSpPr>
        <p:spPr>
          <a:xfrm>
            <a:off x="153593" y="2149245"/>
            <a:ext cx="2713276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رجال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22793" y="2936266"/>
            <a:ext cx="2745198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مساجد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867991" y="2183365"/>
            <a:ext cx="3228009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رجل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82934" y="3702246"/>
            <a:ext cx="2756586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اقلام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867991" y="5259226"/>
            <a:ext cx="3228010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كتاب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096001" y="4486422"/>
            <a:ext cx="2895599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50"/>
                </a:solidFill>
                <a:latin typeface="NikoshBAN" pitchFamily="2" charset="0"/>
                <a:cs typeface="Arial" pitchFamily="34" charset="0"/>
              </a:rPr>
              <a:t>اموال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867991" y="4486422"/>
            <a:ext cx="3214898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مال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84071" y="5259226"/>
            <a:ext cx="2756586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كتب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934524" y="3702247"/>
            <a:ext cx="3228009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قلم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134100" y="3689537"/>
            <a:ext cx="2819399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50"/>
                </a:solidFill>
                <a:latin typeface="NikoshBAN" pitchFamily="2" charset="0"/>
                <a:cs typeface="Arial" pitchFamily="34" charset="0"/>
              </a:rPr>
              <a:t>قلم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159092" y="2157402"/>
            <a:ext cx="2793185" cy="683709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50"/>
                </a:solidFill>
                <a:latin typeface="NikoshBAN" pitchFamily="2" charset="0"/>
                <a:cs typeface="Arial" pitchFamily="34" charset="0"/>
              </a:rPr>
              <a:t>رجل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2867991" y="2947259"/>
            <a:ext cx="3214898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م</a:t>
            </a:r>
            <a:r>
              <a:rPr lang="ar-BH" sz="54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سجد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096001" y="6046816"/>
            <a:ext cx="2895599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50"/>
                </a:solidFill>
                <a:latin typeface="NikoshBAN" pitchFamily="2" charset="0"/>
                <a:cs typeface="Arial" pitchFamily="34" charset="0"/>
              </a:rPr>
              <a:t>اديان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132878" y="5264724"/>
            <a:ext cx="2819399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50"/>
                </a:solidFill>
                <a:latin typeface="NikoshBAN" pitchFamily="2" charset="0"/>
                <a:cs typeface="Arial" pitchFamily="34" charset="0"/>
              </a:rPr>
              <a:t>كتاب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867991" y="6046816"/>
            <a:ext cx="3214899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دين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0907" y="6046816"/>
            <a:ext cx="2756586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اديان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129658" y="4486422"/>
            <a:ext cx="2717835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اموال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082890" y="1447800"/>
            <a:ext cx="2869386" cy="591865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800" dirty="0" smtClean="0">
                <a:solidFill>
                  <a:srgbClr val="00B050"/>
                </a:solidFill>
                <a:latin typeface="NikoshBAN" pitchFamily="2" charset="0"/>
                <a:cs typeface="Arial" pitchFamily="34" charset="0"/>
              </a:rPr>
              <a:t>الالفاظ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6062418" y="2936266"/>
            <a:ext cx="2889859" cy="683709"/>
          </a:xfrm>
          <a:prstGeom prst="roundRect">
            <a:avLst>
              <a:gd name="adj" fmla="val 50000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5400" dirty="0" smtClean="0">
                <a:solidFill>
                  <a:srgbClr val="00B050"/>
                </a:solidFill>
                <a:latin typeface="NikoshBAN" pitchFamily="2" charset="0"/>
                <a:cs typeface="Arial" pitchFamily="34" charset="0"/>
              </a:rPr>
              <a:t>مساجد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0907" y="1447800"/>
            <a:ext cx="2777084" cy="591865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Arial" pitchFamily="34" charset="0"/>
              </a:rPr>
              <a:t>الجمع</a:t>
            </a:r>
            <a:endParaRPr lang="en-US" sz="4800" dirty="0">
              <a:solidFill>
                <a:schemeClr val="accent1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2867991" y="1447800"/>
            <a:ext cx="3228010" cy="591864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800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المفرد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57158" y="785794"/>
            <a:ext cx="3276600" cy="609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বচন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Curved Down Ribbon 27"/>
          <p:cNvSpPr/>
          <p:nvPr/>
        </p:nvSpPr>
        <p:spPr>
          <a:xfrm>
            <a:off x="3428992" y="0"/>
            <a:ext cx="5000660" cy="928694"/>
          </a:xfrm>
          <a:prstGeom prst="ellipseRibbon">
            <a:avLst>
              <a:gd name="adj1" fmla="val 0"/>
              <a:gd name="adj2" fmla="val 50000"/>
              <a:gd name="adj3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জোড়ায় জোড়ায় কাজ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11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785794"/>
            <a:ext cx="7500990" cy="25146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819400" y="0"/>
            <a:ext cx="3200400" cy="838200"/>
          </a:xfrm>
          <a:prstGeom prst="roundRect">
            <a:avLst>
              <a:gd name="adj" fmla="val 15063"/>
            </a:avLst>
          </a:prstGeom>
          <a:solidFill>
            <a:srgbClr val="002060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0" y="3429000"/>
            <a:ext cx="91440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solidFill>
                  <a:srgbClr val="FF0000"/>
                </a:solidFill>
              </a:rPr>
              <a:t>নিচের শব্দগুলো কোনটি কোন প্রকারের ইসম তা নির্ণয় করে আনবে।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4343400"/>
            <a:ext cx="8839200" cy="23622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EG" sz="5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القلم- عائشة- جمل- عين- هرة- قوم- بيوت- كتب- شهر- البقرة- رجل- طالب- ليل-</a:t>
            </a:r>
            <a:r>
              <a:rPr lang="bn-IN" sz="5400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ar-EG" sz="5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سعيد-</a:t>
            </a:r>
            <a:endParaRPr lang="en-US" sz="5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86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214290"/>
            <a:ext cx="609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شكرا لكم</a:t>
            </a:r>
            <a:br>
              <a:rPr lang="ar-SA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ar-SA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SA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الى </a:t>
            </a:r>
            <a:r>
              <a:rPr lang="ar-SA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اللقاء –ان شاء الل</a:t>
            </a:r>
            <a:r>
              <a:rPr lang="ar-SA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 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166" y="2357430"/>
            <a:ext cx="6324600" cy="35052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7" name="Oval 6"/>
          <p:cNvSpPr/>
          <p:nvPr/>
        </p:nvSpPr>
        <p:spPr>
          <a:xfrm>
            <a:off x="2643174" y="4643446"/>
            <a:ext cx="4429156" cy="14144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dirty="0" smtClean="0"/>
              <a:t>الوداع</a:t>
            </a:r>
            <a:endParaRPr lang="en-GB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81993" y="97161"/>
            <a:ext cx="7315200" cy="190844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4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ar-EG" sz="44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تعريف المعل</a:t>
            </a:r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59632" y="3789040"/>
            <a:ext cx="6480720" cy="2952327"/>
          </a:xfrm>
          <a:prstGeom prst="roundRect">
            <a:avLst/>
          </a:prstGeom>
          <a:solidFill>
            <a:srgbClr val="00206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আবু তাহের মিয়া</a:t>
            </a:r>
          </a:p>
          <a:p>
            <a:pPr algn="ctr"/>
            <a:r>
              <a:rPr lang="bn-IN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কামিল(তাফসির), এম,এস,এস/ বি,এড </a:t>
            </a:r>
          </a:p>
          <a:p>
            <a:pPr algn="ctr"/>
            <a:r>
              <a:rPr lang="bn-IN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সহকারি শিক্ষক মৌলভি</a:t>
            </a:r>
          </a:p>
          <a:p>
            <a:pPr algn="ctr"/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রাধাকৃষ্ণপুর নেজামিয়া দাখিল মাদ্রাসা</a:t>
            </a:r>
          </a:p>
          <a:p>
            <a:pPr algn="ctr"/>
            <a:r>
              <a:rPr lang="bn-IN" sz="2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পীরগঞ্জ, </a:t>
            </a:r>
            <a:r>
              <a:rPr lang="bn-IN" sz="2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রংপুর</a:t>
            </a:r>
            <a:endParaRPr lang="bn-IN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মোবাইল নং ০১৭৬২৭৯৫৩৯৩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402" y="2005609"/>
            <a:ext cx="1248299" cy="1581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26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295400" y="214290"/>
            <a:ext cx="6934200" cy="1538310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IN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ar-EG" sz="48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تعريف </a:t>
            </a:r>
            <a:r>
              <a:rPr lang="ar-EG" sz="54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الدرس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58287" y="2133600"/>
            <a:ext cx="4437513" cy="37338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perspectiveRelaxedModerately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৬ষ্ঠ </a:t>
            </a:r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endParaRPr lang="en-US" sz="4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আরবী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২য়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পত্র</a:t>
            </a:r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endParaRPr lang="en-US" sz="4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bn-IN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৪০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648201" y="2133600"/>
            <a:ext cx="4343400" cy="37338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/>
          <a:scene3d>
            <a:camera prst="perspectiveHeroicExtremeLeftFacing"/>
            <a:lightRig rig="threePt" dir="t"/>
          </a:scene3d>
        </p:spPr>
        <p:style>
          <a:lnRef idx="1">
            <a:schemeClr val="accent6"/>
          </a:lnRef>
          <a:fillRef idx="1003">
            <a:schemeClr val="dk2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40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الصف السادس للداخل</a:t>
            </a:r>
          </a:p>
          <a:p>
            <a:pPr algn="ctr"/>
            <a:r>
              <a:rPr lang="ar-EG" sz="40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الموضوع - قواعد اللغة العربية            الدرس</a:t>
            </a:r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 </a:t>
            </a:r>
            <a:r>
              <a:rPr lang="ar-EG" sz="40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الثانى</a:t>
            </a:r>
          </a:p>
          <a:p>
            <a:pPr algn="ctr"/>
            <a:r>
              <a:rPr lang="ar-EG" sz="40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الوقت -</a:t>
            </a:r>
            <a:r>
              <a:rPr lang="ar-SA" sz="40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40</a:t>
            </a:r>
            <a:r>
              <a:rPr lang="ar-EG" sz="40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 دقيقة</a:t>
            </a:r>
          </a:p>
        </p:txBody>
      </p:sp>
    </p:spTree>
    <p:extLst>
      <p:ext uri="{BB962C8B-B14F-4D97-AF65-F5344CB8AC3E}">
        <p14:creationId xmlns:p14="http://schemas.microsoft.com/office/powerpoint/2010/main" val="334335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4297906"/>
            <a:ext cx="2743200" cy="1447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كرسى</a:t>
            </a:r>
            <a:endParaRPr lang="en-US" sz="6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400800" y="4114800"/>
            <a:ext cx="2743200" cy="15240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9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بيت</a:t>
            </a:r>
            <a:endParaRPr lang="en-US" sz="9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201537" y="4267200"/>
            <a:ext cx="2895600" cy="147850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س</a:t>
            </a:r>
            <a:r>
              <a:rPr lang="ar-EG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مك</a:t>
            </a:r>
            <a:endParaRPr lang="en-US" sz="72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50" t="6110" r="14361"/>
          <a:stretch/>
        </p:blipFill>
        <p:spPr>
          <a:xfrm>
            <a:off x="228599" y="1523999"/>
            <a:ext cx="2133601" cy="2439537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7" t="40560" r="25451" b="10288"/>
          <a:stretch/>
        </p:blipFill>
        <p:spPr>
          <a:xfrm>
            <a:off x="6400800" y="1752600"/>
            <a:ext cx="2743200" cy="2210936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104" y="1676399"/>
            <a:ext cx="3323230" cy="2287137"/>
          </a:xfrm>
          <a:prstGeom prst="rect">
            <a:avLst/>
          </a:prstGeom>
          <a:solidFill>
            <a:srgbClr val="C00000"/>
          </a:solidFill>
          <a:ln w="57150">
            <a:solidFill>
              <a:schemeClr val="tx1"/>
            </a:solidFill>
          </a:ln>
        </p:spPr>
      </p:pic>
      <p:sp>
        <p:nvSpPr>
          <p:cNvPr id="12" name="Flowchart: Punched Tape 11"/>
          <p:cNvSpPr/>
          <p:nvPr/>
        </p:nvSpPr>
        <p:spPr>
          <a:xfrm>
            <a:off x="857224" y="0"/>
            <a:ext cx="7500990" cy="157161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228600" y="152400"/>
            <a:ext cx="8610600" cy="83820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ছবি গুলো দেখ এবং নাম বল   </a:t>
            </a:r>
            <a:r>
              <a:rPr lang="ar-SA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اسماءها</a:t>
            </a:r>
            <a:r>
              <a:rPr lang="bn-IN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r-EG" sz="2800" b="1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انطر الى الصور وقولوا</a:t>
            </a:r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78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28596" y="2285992"/>
            <a:ext cx="8572560" cy="42148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8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الاسم و اقسامه</a:t>
            </a:r>
            <a:r>
              <a:rPr lang="ar-EG" sz="8800" dirty="0" smtClean="0">
                <a:solidFill>
                  <a:srgbClr val="00B0F0"/>
                </a:solidFill>
              </a:rPr>
              <a:t> </a:t>
            </a:r>
            <a:endParaRPr lang="ar-EG" sz="6600" dirty="0" smtClean="0">
              <a:solidFill>
                <a:srgbClr val="00B0F0"/>
              </a:solidFill>
            </a:endParaRPr>
          </a:p>
          <a:p>
            <a:pPr algn="ctr"/>
            <a:r>
              <a:rPr lang="en-US" sz="8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ইসম</a:t>
            </a:r>
            <a:r>
              <a:rPr lang="en-US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8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সমুহ</a:t>
            </a:r>
            <a:endParaRPr lang="ar-EG" sz="8000" dirty="0" smtClean="0">
              <a:solidFill>
                <a:srgbClr val="00B0F0"/>
              </a:solidFill>
              <a:latin typeface="NikoshBAN" pitchFamily="2" charset="0"/>
              <a:cs typeface="Arial" pitchFamily="34" charset="0"/>
            </a:endParaRPr>
          </a:p>
        </p:txBody>
      </p:sp>
      <p:sp>
        <p:nvSpPr>
          <p:cNvPr id="7" name="Curved Down Ribbon 6"/>
          <p:cNvSpPr/>
          <p:nvPr/>
        </p:nvSpPr>
        <p:spPr>
          <a:xfrm>
            <a:off x="0" y="214290"/>
            <a:ext cx="9001156" cy="1785950"/>
          </a:xfrm>
          <a:prstGeom prst="ellipseRibbon">
            <a:avLst>
              <a:gd name="adj1" fmla="val 0"/>
              <a:gd name="adj2" fmla="val 50000"/>
              <a:gd name="adj3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bn-IN" sz="5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EG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اعلان الدر</a:t>
            </a:r>
            <a:r>
              <a:rPr lang="ar-BH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س</a:t>
            </a:r>
            <a:endParaRPr lang="ar-SA" sz="6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63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44438"/>
            <a:ext cx="8229600" cy="122716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……………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8697" y="1600200"/>
            <a:ext cx="8763000" cy="114300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685800" indent="-685800" algn="ctr">
              <a:buClr>
                <a:srgbClr val="002060"/>
              </a:buClr>
              <a:buFont typeface="Wingdings" pitchFamily="2" charset="2"/>
              <a:buChar char="v"/>
            </a:pPr>
            <a:r>
              <a:rPr lang="ar-BH" sz="4800" b="1" dirty="0" smtClean="0">
                <a:solidFill>
                  <a:srgbClr val="0070C0"/>
                </a:solidFill>
                <a:latin typeface="NikoshBAN" pitchFamily="2" charset="0"/>
                <a:cs typeface="Arial" pitchFamily="34" charset="0"/>
              </a:rPr>
              <a:t> اسم </a:t>
            </a:r>
            <a:r>
              <a:rPr lang="en-US" sz="4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স</a:t>
            </a:r>
            <a:r>
              <a:rPr lang="bn-IN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ং</a:t>
            </a:r>
            <a:r>
              <a:rPr lang="en-US" sz="4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জ্ঞা</a:t>
            </a:r>
            <a:r>
              <a:rPr lang="en-US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;</a:t>
            </a:r>
            <a:r>
              <a:rPr lang="ar-EG" sz="4800" dirty="0" smtClean="0">
                <a:solidFill>
                  <a:srgbClr val="0070C0"/>
                </a:solidFill>
                <a:latin typeface="NikoshBAN" pitchFamily="2" charset="0"/>
                <a:cs typeface="Arial" pitchFamily="34" charset="0"/>
              </a:rPr>
              <a:t> </a:t>
            </a:r>
            <a:endParaRPr lang="en-US" sz="4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90500" y="2971800"/>
            <a:ext cx="8763000" cy="121920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Wingdings" pitchFamily="2" charset="2"/>
              <a:buChar char="v"/>
            </a:pPr>
            <a:r>
              <a:rPr lang="ar-BH" sz="4000" dirty="0" smtClean="0">
                <a:latin typeface="NikoshBAN" pitchFamily="2" charset="0"/>
              </a:rPr>
              <a:t> </a:t>
            </a:r>
            <a:r>
              <a:rPr lang="ar-BH" sz="4000" b="1" dirty="0" smtClean="0">
                <a:solidFill>
                  <a:srgbClr val="7030A0"/>
                </a:solidFill>
                <a:latin typeface="NikoshBAN" pitchFamily="2" charset="0"/>
                <a:cs typeface="Arial" pitchFamily="34" charset="0"/>
              </a:rPr>
              <a:t>اسم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প্রকারভেদ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;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4429132"/>
            <a:ext cx="8763000" cy="220980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685800" indent="-685800" algn="ctr">
              <a:buFont typeface="Wingdings" pitchFamily="2" charset="2"/>
              <a:buChar char="v"/>
            </a:pPr>
            <a:r>
              <a:rPr lang="ar-BH" sz="4400" b="1" dirty="0" smtClean="0">
                <a:solidFill>
                  <a:srgbClr val="C00000"/>
                </a:solidFill>
                <a:latin typeface="NikoshBAN" pitchFamily="2" charset="0"/>
                <a:cs typeface="Arial" pitchFamily="34" charset="0"/>
              </a:rPr>
              <a:t>اسم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প্রকারভেদ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সমুহের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96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62200" y="152400"/>
            <a:ext cx="4191000" cy="99060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 اسم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সজ্ঞাঃ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2400" y="1295400"/>
            <a:ext cx="8763000" cy="5410200"/>
          </a:xfrm>
          <a:prstGeom prst="roundRect">
            <a:avLst/>
          </a:prstGeom>
          <a:solidFill>
            <a:srgbClr val="00206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BH" sz="3200" b="1" dirty="0" smtClean="0">
                <a:latin typeface="NikoshBAN" pitchFamily="2" charset="0"/>
                <a:cs typeface="Arial" pitchFamily="34" charset="0"/>
              </a:rPr>
              <a:t>اسم</a:t>
            </a:r>
            <a:r>
              <a:rPr lang="ar-BH" sz="3200" b="1" dirty="0" smtClean="0">
                <a:latin typeface="NikoshBAN" pitchFamily="2" charset="0"/>
              </a:rPr>
              <a:t> 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আভিধানিক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অর্থ</a:t>
            </a: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ঃ-</a:t>
            </a: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    </a:t>
            </a:r>
            <a:r>
              <a:rPr lang="ar-BH" sz="32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اسم</a:t>
            </a:r>
            <a:r>
              <a:rPr lang="ar-EG" sz="32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শব্দটি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একবচন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বহুবচনে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اسماء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অর্থ-নাম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বিশেষ্য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সু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পারিভাষিক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অর্থঃ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bn-IN" sz="32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IN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 শব্দ দ্বারা কোনো কিছুর নাম বুঝায় তাকে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BH" sz="3200" dirty="0" smtClean="0">
                <a:solidFill>
                  <a:schemeClr val="bg1"/>
                </a:solidFill>
                <a:latin typeface="NikoshBAN" pitchFamily="2" charset="0"/>
                <a:cs typeface="Arial" pitchFamily="34" charset="0"/>
              </a:rPr>
              <a:t>اسم</a:t>
            </a:r>
            <a:r>
              <a:rPr lang="ar-EG" sz="3200" dirty="0" smtClean="0">
                <a:solidFill>
                  <a:schemeClr val="bg1"/>
                </a:solidFill>
                <a:latin typeface="NikoshBAN" pitchFamily="2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IN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অথবা যে শব্দ অন্য কোনো শব্দের সাহায্য ছাড়াই নিজের অর্থ নিজে প্রকাশ করতে পারে এবং তিন কালের কোনো এক কালের সাথে কোনো সম্পর্ক রাখে না, তাকে </a:t>
            </a:r>
            <a:r>
              <a:rPr lang="ar-BH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اسم 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যেমনঃ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ar-EG" sz="3200" dirty="0" smtClean="0">
                <a:solidFill>
                  <a:schemeClr val="bg1"/>
                </a:solidFill>
                <a:latin typeface="NikoshBAN" pitchFamily="2" charset="0"/>
                <a:cs typeface="Arial" pitchFamily="34" charset="0"/>
              </a:rPr>
              <a:t>كتاب , زيد 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ar-EG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خير , ستة , يوم</a:t>
            </a:r>
            <a:r>
              <a:rPr lang="bn-IN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26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09800" y="152400"/>
            <a:ext cx="44196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4000" b="1" dirty="0" smtClean="0">
                <a:latin typeface="NikoshBAN" pitchFamily="2" charset="0"/>
                <a:cs typeface="Arial" pitchFamily="34" charset="0"/>
              </a:rPr>
              <a:t>اسم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প্রকারভেদ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019300" y="1447800"/>
            <a:ext cx="4800600" cy="4953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লিঙ্গভেদে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r-EG" sz="2400" dirty="0" smtClean="0">
                <a:latin typeface="NikoshBAN" pitchFamily="2" charset="0"/>
                <a:cs typeface="NikoshBAN" pitchFamily="2" charset="0"/>
              </a:rPr>
              <a:t>اسم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যথাঃ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04800" y="2029820"/>
            <a:ext cx="838200" cy="682388"/>
          </a:xfrm>
          <a:prstGeom prst="rightArrow">
            <a:avLst>
              <a:gd name="adj1" fmla="val 44030"/>
              <a:gd name="adj2" fmla="val 50000"/>
            </a:avLst>
          </a:prstGeom>
          <a:solidFill>
            <a:srgbClr val="FF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১।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992663" y="2042330"/>
            <a:ext cx="835073" cy="657368"/>
          </a:xfrm>
          <a:prstGeom prst="rightArrow">
            <a:avLst/>
          </a:prstGeom>
          <a:solidFill>
            <a:srgbClr val="FF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47800" y="2104030"/>
            <a:ext cx="2525404" cy="53681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مذكر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(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পুংলিঙ্গ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2106305"/>
            <a:ext cx="2705100" cy="571500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 smtClean="0">
                <a:solidFill>
                  <a:srgbClr val="00B0F0"/>
                </a:solidFill>
                <a:latin typeface="NikoshBAN" pitchFamily="2" charset="0"/>
                <a:cs typeface="Arial" pitchFamily="34" charset="0"/>
              </a:rPr>
              <a:t>مؤنث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(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স্ত্রীলিঙ্গ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31376" y="762000"/>
            <a:ext cx="7315200" cy="5334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2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দৃষ্টিকোণ</a:t>
            </a:r>
            <a:r>
              <a:rPr lang="en-US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اسم</a:t>
            </a:r>
            <a:r>
              <a:rPr lang="en-US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রয়েছে</a:t>
            </a:r>
            <a:r>
              <a:rPr lang="en-US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যথাঃ</a:t>
            </a:r>
            <a:r>
              <a:rPr lang="en-US" sz="2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2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04800" y="2786058"/>
            <a:ext cx="8839200" cy="1752600"/>
          </a:xfrm>
          <a:prstGeom prst="round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BH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مذكر</a:t>
            </a:r>
            <a:r>
              <a:rPr lang="ar-BH" sz="3600" dirty="0" smtClean="0">
                <a:solidFill>
                  <a:srgbClr val="7030A0"/>
                </a:solidFill>
                <a:latin typeface="NikoshBAN" pitchFamily="2" charset="0"/>
              </a:rPr>
              <a:t> 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স</a:t>
            </a:r>
            <a:r>
              <a:rPr lang="en-GB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ংজ্ঞা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 </a:t>
            </a:r>
            <a:endParaRPr lang="bn-IN" sz="3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اسم</a:t>
            </a:r>
            <a:r>
              <a:rPr lang="ar-EG" sz="2800" dirty="0" smtClean="0">
                <a:solidFill>
                  <a:srgbClr val="FF0000"/>
                </a:solidFill>
                <a:latin typeface="NikoshBAN" pitchFamily="2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পুরুষবাচক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ব্যক্তি,প্রাণী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ar-EG" sz="2800" dirty="0" smtClean="0">
                <a:solidFill>
                  <a:srgbClr val="FF0000"/>
                </a:solidFill>
                <a:latin typeface="NikoshBAN" pitchFamily="2" charset="0"/>
              </a:rPr>
              <a:t> </a:t>
            </a:r>
            <a:r>
              <a:rPr lang="ar-EG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مذكر</a:t>
            </a:r>
            <a:r>
              <a:rPr lang="ar-EG" sz="2800" dirty="0" smtClean="0">
                <a:solidFill>
                  <a:srgbClr val="FF0000"/>
                </a:solidFill>
                <a:latin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পুংলিঙ্গ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      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যথাঃ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EG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زيد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EG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خالد,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52400" y="4724400"/>
            <a:ext cx="8839200" cy="1981200"/>
          </a:xfrm>
          <a:prstGeom prst="round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r-EG" sz="3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مؤنث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স</a:t>
            </a:r>
            <a:r>
              <a:rPr lang="en-GB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ংজ্ঞা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 </a:t>
            </a:r>
            <a:endParaRPr lang="bn-IN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اسم</a:t>
            </a:r>
            <a:r>
              <a:rPr lang="ar-EG" sz="2800" dirty="0" smtClean="0">
                <a:solidFill>
                  <a:srgbClr val="00B0F0"/>
                </a:solidFill>
                <a:latin typeface="NikoshBAN" pitchFamily="2" charset="0"/>
              </a:rPr>
              <a:t> 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স্ত্রীবাচক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ব্যক্তি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2800" dirty="0" smtClean="0">
                <a:solidFill>
                  <a:srgbClr val="00B0F0"/>
                </a:solidFill>
                <a:latin typeface="NikoshBAN" pitchFamily="2" charset="0"/>
              </a:rPr>
              <a:t> </a:t>
            </a:r>
            <a:r>
              <a:rPr lang="ar-EG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مؤنث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</a:rPr>
              <a:t>বা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</a:rPr>
              <a:t>স্ত্রীলিঙ্গ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যথাঃ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ar-EG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فاطمة, دجاجة</a:t>
            </a:r>
            <a:r>
              <a:rPr lang="en-US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79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37297" y="76200"/>
            <a:ext cx="8249503" cy="8382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অনির্দিষ্ট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32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اسم</a:t>
            </a:r>
            <a:r>
              <a:rPr lang="ar-EG" sz="3200" dirty="0" smtClean="0">
                <a:solidFill>
                  <a:srgbClr val="00B0F0"/>
                </a:solidFill>
                <a:latin typeface="NikoshBAN" pitchFamily="2" charset="0"/>
              </a:rPr>
              <a:t> 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যথাঃ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4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67770" y="1086703"/>
            <a:ext cx="3505200" cy="685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EG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معرفة</a:t>
            </a:r>
            <a:r>
              <a:rPr lang="bn-IN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n-IN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bn-IN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)</a:t>
            </a:r>
            <a:endParaRPr lang="en-US" sz="36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67400" y="1092958"/>
            <a:ext cx="3276599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نكرة</a:t>
            </a:r>
            <a:r>
              <a:rPr lang="bn-IN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bn-IN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bn-IN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অনির্দিষ্ট</a:t>
            </a:r>
            <a:r>
              <a:rPr lang="bn-IN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8197" y="1086703"/>
            <a:ext cx="838200" cy="685800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/>
              <a:t>১।</a:t>
            </a:r>
            <a:endParaRPr lang="en-US" sz="2400" b="1" dirty="0"/>
          </a:p>
        </p:txBody>
      </p:sp>
      <p:sp>
        <p:nvSpPr>
          <p:cNvPr id="6" name="Right Arrow 5"/>
          <p:cNvSpPr/>
          <p:nvPr/>
        </p:nvSpPr>
        <p:spPr>
          <a:xfrm>
            <a:off x="5006135" y="1086703"/>
            <a:ext cx="826008" cy="685800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bg1"/>
                </a:solidFill>
              </a:rPr>
              <a:t>২।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52400" y="1981200"/>
            <a:ext cx="8839200" cy="2286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EG" sz="3600" b="1" dirty="0" smtClean="0">
                <a:solidFill>
                  <a:srgbClr val="00B050"/>
                </a:solidFill>
                <a:latin typeface="NikoshBAN" pitchFamily="2" charset="0"/>
                <a:cs typeface="Arial" pitchFamily="34" charset="0"/>
              </a:rPr>
              <a:t>معرفة</a:t>
            </a:r>
            <a:r>
              <a:rPr lang="en-US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পরিচয়ঃ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IN" sz="4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2800" dirty="0" smtClean="0">
                <a:solidFill>
                  <a:srgbClr val="002060"/>
                </a:solidFill>
                <a:latin typeface="NikoshBAN" pitchFamily="2" charset="0"/>
                <a:cs typeface="Arial" pitchFamily="34" charset="0"/>
              </a:rPr>
              <a:t>اسم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ব্যক্তি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বস্তু,বা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স্থানের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ar-EG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2800" dirty="0" smtClean="0">
                <a:solidFill>
                  <a:srgbClr val="002060"/>
                </a:solidFill>
                <a:latin typeface="NikoshBAN" pitchFamily="2" charset="0"/>
                <a:cs typeface="Arial" pitchFamily="34" charset="0"/>
              </a:rPr>
              <a:t>معرفة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ar-EG" sz="2800" dirty="0" smtClean="0">
                <a:solidFill>
                  <a:srgbClr val="002060"/>
                </a:solidFill>
                <a:latin typeface="NikoshBAN" pitchFamily="2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যথাঃ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ar-EG" sz="2800" dirty="0" smtClean="0">
                <a:solidFill>
                  <a:srgbClr val="002060"/>
                </a:solidFill>
                <a:latin typeface="NikoshBAN" pitchFamily="2" charset="0"/>
                <a:cs typeface="Arial" pitchFamily="34" charset="0"/>
              </a:rPr>
              <a:t>زيد - القلم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2400" y="4419600"/>
            <a:ext cx="8839200" cy="228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4400" b="1" dirty="0" smtClean="0">
                <a:solidFill>
                  <a:schemeClr val="tx1"/>
                </a:solidFill>
                <a:latin typeface="NikoshBAN" pitchFamily="2" charset="0"/>
                <a:cs typeface="Arial" pitchFamily="34" charset="0"/>
              </a:rPr>
              <a:t>نكرة 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পরিচয়ঃ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IN" sz="44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32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 اسم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অনির্দিষ্ট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ব্যক্তি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স্থানের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ar-EG" sz="32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نكرة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যথাঃ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EG" sz="3200" dirty="0" smtClean="0">
                <a:solidFill>
                  <a:srgbClr val="FF0000"/>
                </a:solidFill>
                <a:latin typeface="NikoshBAN" pitchFamily="2" charset="0"/>
                <a:cs typeface="Arial" pitchFamily="34" charset="0"/>
              </a:rPr>
              <a:t>كتاب - قميص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90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1103</TotalTime>
  <Words>560</Words>
  <Application>Microsoft Office PowerPoint</Application>
  <PresentationFormat>On-screen Show (4:3)</PresentationFormat>
  <Paragraphs>102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NikoshBAN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HEC</dc:creator>
  <cp:lastModifiedBy>Mehedi</cp:lastModifiedBy>
  <cp:revision>133</cp:revision>
  <dcterms:created xsi:type="dcterms:W3CDTF">2019-12-11T16:11:58Z</dcterms:created>
  <dcterms:modified xsi:type="dcterms:W3CDTF">2023-11-09T14:44:48Z</dcterms:modified>
</cp:coreProperties>
</file>